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7" r:id="rId4"/>
    <p:sldId id="259" r:id="rId5"/>
    <p:sldId id="260" r:id="rId6"/>
    <p:sldId id="266" r:id="rId7"/>
    <p:sldId id="280" r:id="rId8"/>
    <p:sldId id="281" r:id="rId9"/>
    <p:sldId id="261" r:id="rId10"/>
    <p:sldId id="262" r:id="rId11"/>
    <p:sldId id="265" r:id="rId12"/>
    <p:sldId id="267" r:id="rId13"/>
    <p:sldId id="263" r:id="rId14"/>
    <p:sldId id="264" r:id="rId15"/>
    <p:sldId id="271" r:id="rId16"/>
    <p:sldId id="277" r:id="rId17"/>
    <p:sldId id="278" r:id="rId18"/>
    <p:sldId id="275" r:id="rId19"/>
    <p:sldId id="274" r:id="rId20"/>
    <p:sldId id="270" r:id="rId21"/>
    <p:sldId id="269" r:id="rId22"/>
    <p:sldId id="272" r:id="rId23"/>
    <p:sldId id="268" r:id="rId24"/>
    <p:sldId id="279" r:id="rId25"/>
  </p:sldIdLst>
  <p:sldSz cx="9144000" cy="6858000" type="screen4x3"/>
  <p:notesSz cx="6858000" cy="9144000"/>
  <p:embeddedFontLst>
    <p:embeddedFont>
      <p:font typeface="MoolBoran" panose="020B0100010101010101" pitchFamily="3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Webdings" panose="05030102010509060703" pitchFamily="18" charset="2"/>
      <p:regular r:id="rId32"/>
    </p:embeddedFont>
    <p:embeddedFont>
      <p:font typeface="Tahoma" panose="020B0604030504040204" pitchFamily="34" charset="0"/>
      <p:regular r:id="rId33"/>
      <p:bold r:id="rId34"/>
    </p:embeddedFont>
    <p:embeddedFont>
      <p:font typeface="Arial Unicode MS" panose="020B0604020202020204" pitchFamily="34" charset="-128"/>
      <p:regular r:id="rId3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B2CE"/>
    <a:srgbClr val="64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160" autoAdjust="0"/>
  </p:normalViewPr>
  <p:slideViewPr>
    <p:cSldViewPr snapToGrid="0">
      <p:cViewPr varScale="1">
        <p:scale>
          <a:sx n="71" d="100"/>
          <a:sy n="71" d="100"/>
        </p:scale>
        <p:origin x="17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224D4-AB38-4119-9146-7D93D6BEAE6F}" type="datetimeFigureOut">
              <a:rPr lang="fr-FR" smtClean="0"/>
              <a:t>24/10/2014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01C94-9C18-4ADD-AEA5-FDB858FAD3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80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1C94-9C18-4ADD-AEA5-FDB858FAD34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42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Une base de données permet d’organiser</a:t>
            </a:r>
            <a:r>
              <a:rPr lang="fr-FR" baseline="0" dirty="0" smtClean="0"/>
              <a:t> les données</a:t>
            </a:r>
          </a:p>
          <a:p>
            <a:r>
              <a:rPr lang="fr-FR" baseline="0" dirty="0" smtClean="0"/>
              <a:t>Effectivement cela prend du temps (de réflexion essentiellement).</a:t>
            </a:r>
          </a:p>
          <a:p>
            <a:r>
              <a:rPr lang="fr-FR" baseline="0" dirty="0" smtClean="0"/>
              <a:t>Mais contrairement à ce que pense « le chat de </a:t>
            </a:r>
            <a:r>
              <a:rPr lang="fr-FR" baseline="0" dirty="0" err="1" smtClean="0"/>
              <a:t>Gueluck</a:t>
            </a:r>
            <a:r>
              <a:rPr lang="fr-FR" baseline="0" dirty="0" smtClean="0"/>
              <a:t> » ce n’est pas une perte de temps que d’organiser ses données.</a:t>
            </a:r>
          </a:p>
          <a:p>
            <a:r>
              <a:rPr lang="fr-FR" baseline="0" dirty="0" smtClean="0"/>
              <a:t>C’est même la seule chose à faire si l’on veut être certain de ne pas perdre de temps à saisir (ou faire saisir par d’autres) des données qui se révèleront inexploitables si elles n’ont pas été préalablement organisées et structurées correctement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1C94-9C18-4ADD-AEA5-FDB858FAD34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61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1C94-9C18-4ADD-AEA5-FDB858FAD34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311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1C94-9C18-4ADD-AEA5-FDB858FAD34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769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1C94-9C18-4ADD-AEA5-FDB858FAD34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64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1C94-9C18-4ADD-AEA5-FDB858FAD34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126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1C94-9C18-4ADD-AEA5-FDB858FAD34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258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Autre exemple de référentiel</a:t>
            </a:r>
            <a:r>
              <a:rPr lang="fr-FR" baseline="0" dirty="0" smtClean="0"/>
              <a:t> : les catégories socio-professionnelles de l’INSEE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1C94-9C18-4ADD-AEA5-FDB858FAD34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534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1287263"/>
          </a:xfrm>
          <a:prstGeom prst="rect">
            <a:avLst/>
          </a:prstGeom>
          <a:solidFill>
            <a:srgbClr val="E7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0" y="1237385"/>
            <a:ext cx="9144000" cy="275609"/>
            <a:chOff x="2370338" y="5157927"/>
            <a:chExt cx="4643021" cy="284486"/>
          </a:xfrm>
        </p:grpSpPr>
        <p:sp>
          <p:nvSpPr>
            <p:cNvPr id="9" name="Rectangle 8"/>
            <p:cNvSpPr/>
            <p:nvPr/>
          </p:nvSpPr>
          <p:spPr>
            <a:xfrm>
              <a:off x="2370338" y="5157927"/>
              <a:ext cx="4643021" cy="284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70338" y="5213696"/>
              <a:ext cx="4643021" cy="189567"/>
            </a:xfrm>
            <a:prstGeom prst="rect">
              <a:avLst/>
            </a:prstGeom>
            <a:solidFill>
              <a:srgbClr val="7EB2C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0325"/>
            <a:ext cx="7772400" cy="2009637"/>
          </a:xfrm>
        </p:spPr>
        <p:txBody>
          <a:bodyPr anchor="b"/>
          <a:lstStyle>
            <a:lvl1pPr algn="ctr">
              <a:defRPr sz="6000">
                <a:latin typeface="MoolBoran" panose="020B0100010101010101" pitchFamily="34" charset="0"/>
                <a:cs typeface="MoolBoran" panose="020B0100010101010101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MoolBoran" panose="020B0100010101010101" pitchFamily="34" charset="0"/>
                <a:cs typeface="MoolBoran" panose="020B0100010101010101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52BE-161C-4C4C-BB9A-1F2B14CE554C}" type="datetime1">
              <a:rPr lang="fr-FR" smtClean="0"/>
              <a:t>24/10/2014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84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EFB8-4556-44F1-8971-2EDF2E97E73A}" type="datetime1">
              <a:rPr lang="fr-FR" smtClean="0"/>
              <a:t>24/10/2014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2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29E0-3CE8-430B-A74D-73332F386B25}" type="datetime1">
              <a:rPr lang="fr-FR" smtClean="0"/>
              <a:t>24/10/2014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60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1287263"/>
          </a:xfrm>
          <a:prstGeom prst="rect">
            <a:avLst/>
          </a:prstGeom>
          <a:solidFill>
            <a:srgbClr val="E7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0" y="1237385"/>
            <a:ext cx="9144000" cy="275609"/>
            <a:chOff x="2370338" y="5157927"/>
            <a:chExt cx="4643021" cy="284486"/>
          </a:xfrm>
        </p:grpSpPr>
        <p:sp>
          <p:nvSpPr>
            <p:cNvPr id="9" name="Rectangle 8"/>
            <p:cNvSpPr/>
            <p:nvPr/>
          </p:nvSpPr>
          <p:spPr>
            <a:xfrm>
              <a:off x="2370338" y="5157927"/>
              <a:ext cx="4643021" cy="284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70338" y="5213696"/>
              <a:ext cx="4643021" cy="189567"/>
            </a:xfrm>
            <a:prstGeom prst="rect">
              <a:avLst/>
            </a:prstGeom>
            <a:solidFill>
              <a:srgbClr val="7EB2C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431" y="1686757"/>
            <a:ext cx="8735627" cy="4829452"/>
          </a:xfrm>
        </p:spPr>
        <p:txBody>
          <a:bodyPr/>
          <a:lstStyle>
            <a:lvl2pPr>
              <a:lnSpc>
                <a:spcPct val="70000"/>
              </a:lnSpc>
              <a:spcBef>
                <a:spcPts val="900"/>
              </a:spcBef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3935-5FE9-4B9E-91A9-466B210A07C7}" type="datetime1">
              <a:rPr lang="fr-FR" smtClean="0"/>
              <a:t>24/10/2014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81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1287263"/>
          </a:xfrm>
          <a:prstGeom prst="rect">
            <a:avLst/>
          </a:prstGeom>
          <a:solidFill>
            <a:srgbClr val="E7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0" y="1237385"/>
            <a:ext cx="9144000" cy="275609"/>
            <a:chOff x="2370338" y="5157927"/>
            <a:chExt cx="4643021" cy="284486"/>
          </a:xfrm>
        </p:grpSpPr>
        <p:sp>
          <p:nvSpPr>
            <p:cNvPr id="9" name="Rectangle 8"/>
            <p:cNvSpPr/>
            <p:nvPr/>
          </p:nvSpPr>
          <p:spPr>
            <a:xfrm>
              <a:off x="2370338" y="5157927"/>
              <a:ext cx="4643021" cy="284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70338" y="5213696"/>
              <a:ext cx="4643021" cy="189567"/>
            </a:xfrm>
            <a:prstGeom prst="rect">
              <a:avLst/>
            </a:prstGeom>
            <a:solidFill>
              <a:srgbClr val="7EB2C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587E-DC0D-4A85-BF25-006D58931110}" type="datetime1">
              <a:rPr lang="fr-FR" smtClean="0"/>
              <a:t>24/10/2014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795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1287263"/>
          </a:xfrm>
          <a:prstGeom prst="rect">
            <a:avLst/>
          </a:prstGeom>
          <a:solidFill>
            <a:srgbClr val="E7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 userDrawn="1"/>
        </p:nvGrpSpPr>
        <p:grpSpPr>
          <a:xfrm>
            <a:off x="0" y="1237385"/>
            <a:ext cx="9144000" cy="275609"/>
            <a:chOff x="2370338" y="5157927"/>
            <a:chExt cx="4643021" cy="284486"/>
          </a:xfrm>
        </p:grpSpPr>
        <p:sp>
          <p:nvSpPr>
            <p:cNvPr id="10" name="Rectangle 9"/>
            <p:cNvSpPr/>
            <p:nvPr/>
          </p:nvSpPr>
          <p:spPr>
            <a:xfrm>
              <a:off x="2370338" y="5157927"/>
              <a:ext cx="4643021" cy="284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70338" y="5213696"/>
              <a:ext cx="4643021" cy="189567"/>
            </a:xfrm>
            <a:prstGeom prst="rect">
              <a:avLst/>
            </a:prstGeom>
            <a:solidFill>
              <a:srgbClr val="7EB2C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17FF-D18B-423A-B278-188DB0F58282}" type="datetime1">
              <a:rPr lang="fr-FR" smtClean="0"/>
              <a:t>24/10/2014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430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"/>
            <a:ext cx="9144000" cy="1287263"/>
          </a:xfrm>
          <a:prstGeom prst="rect">
            <a:avLst/>
          </a:prstGeom>
          <a:solidFill>
            <a:srgbClr val="E7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0" y="1237385"/>
            <a:ext cx="9144000" cy="275609"/>
            <a:chOff x="2370338" y="5157927"/>
            <a:chExt cx="4643021" cy="284486"/>
          </a:xfrm>
        </p:grpSpPr>
        <p:sp>
          <p:nvSpPr>
            <p:cNvPr id="12" name="Rectangle 11"/>
            <p:cNvSpPr/>
            <p:nvPr/>
          </p:nvSpPr>
          <p:spPr>
            <a:xfrm>
              <a:off x="2370338" y="5157927"/>
              <a:ext cx="4643021" cy="284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70338" y="5213696"/>
              <a:ext cx="4643021" cy="189567"/>
            </a:xfrm>
            <a:prstGeom prst="rect">
              <a:avLst/>
            </a:prstGeom>
            <a:solidFill>
              <a:srgbClr val="7EB2C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493B-F768-425D-A479-583D40490060}" type="datetime1">
              <a:rPr lang="fr-FR" smtClean="0"/>
              <a:t>24/10/2014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596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1287263"/>
          </a:xfrm>
          <a:prstGeom prst="rect">
            <a:avLst/>
          </a:prstGeom>
          <a:solidFill>
            <a:srgbClr val="E7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0" y="1237385"/>
            <a:ext cx="9144000" cy="275609"/>
            <a:chOff x="2370338" y="5157927"/>
            <a:chExt cx="4643021" cy="284486"/>
          </a:xfrm>
        </p:grpSpPr>
        <p:sp>
          <p:nvSpPr>
            <p:cNvPr id="8" name="Rectangle 7"/>
            <p:cNvSpPr/>
            <p:nvPr/>
          </p:nvSpPr>
          <p:spPr>
            <a:xfrm>
              <a:off x="2370338" y="5157927"/>
              <a:ext cx="4643021" cy="284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370338" y="5213696"/>
              <a:ext cx="4643021" cy="189567"/>
            </a:xfrm>
            <a:prstGeom prst="rect">
              <a:avLst/>
            </a:prstGeom>
            <a:solidFill>
              <a:srgbClr val="7EB2C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D449-B651-48DD-AEC8-0BA62339DCEF}" type="datetime1">
              <a:rPr lang="fr-FR" smtClean="0"/>
              <a:t>24/10/2014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05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C7493-AA7F-4847-A844-BC7AE11F29AA}" type="datetime1">
              <a:rPr lang="fr-FR" smtClean="0"/>
              <a:t>24/10/2014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479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FC96-67B4-4103-9D31-33256AD993EE}" type="datetime1">
              <a:rPr lang="fr-FR" smtClean="0"/>
              <a:t>24/10/2014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56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3178-2932-4F83-B5AF-1504FE3B1B84}" type="datetime1">
              <a:rPr lang="fr-FR" smtClean="0"/>
              <a:t>24/10/2014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51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6431" y="159798"/>
            <a:ext cx="8735627" cy="1127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431" y="1597981"/>
            <a:ext cx="8735627" cy="4918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6431" y="6578359"/>
            <a:ext cx="2172761" cy="231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142FC-E8F8-4F2F-A681-D57EF701D2A3}" type="datetime1">
              <a:rPr lang="fr-FR" smtClean="0"/>
              <a:t>24/10/2014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1194" y="6578358"/>
            <a:ext cx="3086100" cy="231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193" y="6578358"/>
            <a:ext cx="2157865" cy="231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11581-482F-4B0C-9122-7529F97F73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19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646466"/>
          </a:solidFill>
          <a:latin typeface="MoolBoran" panose="020B0100010101010101" pitchFamily="34" charset="0"/>
          <a:ea typeface="+mj-ea"/>
          <a:cs typeface="MoolBoran" panose="020B0100010101010101" pitchFamily="34" charset="0"/>
        </a:defRPr>
      </a:lvl1pPr>
    </p:titleStyle>
    <p:bodyStyle>
      <a:lvl1pPr marL="355600" indent="-355600" algn="l" defTabSz="914400" rtl="0" eaLnBrk="1" latinLnBrk="0" hangingPunct="1">
        <a:lnSpc>
          <a:spcPct val="70000"/>
        </a:lnSpc>
        <a:spcBef>
          <a:spcPts val="1000"/>
        </a:spcBef>
        <a:buSzPct val="60000"/>
        <a:buFont typeface="Wingdings" panose="05000000000000000000" pitchFamily="2" charset="2"/>
        <a:buChar char="®"/>
        <a:defRPr sz="4000" kern="1200">
          <a:solidFill>
            <a:srgbClr val="646466"/>
          </a:solidFill>
          <a:latin typeface="MoolBoran" panose="020B0100010101010101" pitchFamily="34" charset="0"/>
          <a:ea typeface="+mn-ea"/>
          <a:cs typeface="MoolBoran" panose="020B0100010101010101" pitchFamily="34" charset="0"/>
        </a:defRPr>
      </a:lvl1pPr>
      <a:lvl2pPr marL="719138" indent="-261938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Wingdings" panose="05000000000000000000" pitchFamily="2" charset="2"/>
        <a:buChar char="Ø"/>
        <a:defRPr sz="3600" kern="1200">
          <a:solidFill>
            <a:srgbClr val="646466"/>
          </a:solidFill>
          <a:latin typeface="MoolBoran" panose="020B0100010101010101" pitchFamily="34" charset="0"/>
          <a:ea typeface="+mn-ea"/>
          <a:cs typeface="MoolBoran" panose="020B0100010101010101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Arial" panose="020B0604020202020204" pitchFamily="34" charset="0"/>
        <a:buChar char="•"/>
        <a:defRPr sz="3200" kern="1200">
          <a:solidFill>
            <a:srgbClr val="646466"/>
          </a:solidFill>
          <a:latin typeface="MoolBoran" panose="020B0100010101010101" pitchFamily="34" charset="0"/>
          <a:ea typeface="+mn-ea"/>
          <a:cs typeface="MoolBoran" panose="020B0100010101010101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Arial" panose="020B0604020202020204" pitchFamily="34" charset="0"/>
        <a:buChar char="•"/>
        <a:defRPr sz="2800" kern="1200">
          <a:solidFill>
            <a:srgbClr val="646466"/>
          </a:solidFill>
          <a:latin typeface="MoolBoran" panose="020B0100010101010101" pitchFamily="34" charset="0"/>
          <a:ea typeface="+mn-ea"/>
          <a:cs typeface="MoolBoran" panose="020B0100010101010101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Arial" panose="020B0604020202020204" pitchFamily="34" charset="0"/>
        <a:buChar char="•"/>
        <a:defRPr sz="2800" kern="1200">
          <a:solidFill>
            <a:srgbClr val="646466"/>
          </a:solidFill>
          <a:latin typeface="MoolBoran" panose="020B0100010101010101" pitchFamily="34" charset="0"/>
          <a:ea typeface="+mn-ea"/>
          <a:cs typeface="MoolBoran" panose="020B0100010101010101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40023"/>
            <a:ext cx="7772400" cy="2051906"/>
          </a:xfrm>
        </p:spPr>
        <p:txBody>
          <a:bodyPr/>
          <a:lstStyle/>
          <a:p>
            <a:r>
              <a:rPr lang="fr-FR" b="1" dirty="0">
                <a:solidFill>
                  <a:srgbClr val="646466"/>
                </a:solidFill>
              </a:rPr>
              <a:t>Construction d’une base de données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4332302"/>
            <a:ext cx="6858000" cy="925497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3373BA"/>
                </a:solidFill>
              </a:rPr>
              <a:t>Dr Jean-Charles DUFOUR</a:t>
            </a:r>
          </a:p>
          <a:p>
            <a:pPr>
              <a:spcBef>
                <a:spcPts val="0"/>
              </a:spcBef>
            </a:pPr>
            <a:r>
              <a:rPr lang="fr-FR" sz="2400" dirty="0">
                <a:solidFill>
                  <a:srgbClr val="3373BA"/>
                </a:solidFill>
                <a:sym typeface="Webdings" panose="05030102010509060703" pitchFamily="18" charset="2"/>
              </a:rPr>
              <a:t> </a:t>
            </a:r>
            <a:r>
              <a:rPr lang="fr-FR" sz="2400" dirty="0">
                <a:solidFill>
                  <a:srgbClr val="3373BA"/>
                </a:solidFill>
              </a:rPr>
              <a:t>jean-charles.dufour@univ-amu.fr</a:t>
            </a:r>
            <a:endParaRPr lang="fr-FR" sz="2400" b="1" dirty="0">
              <a:solidFill>
                <a:srgbClr val="3373BA"/>
              </a:solidFill>
            </a:endParaRPr>
          </a:p>
          <a:p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4" y="209356"/>
            <a:ext cx="2253321" cy="9034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654" y="5413692"/>
            <a:ext cx="89387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3373BA"/>
                </a:solidFill>
              </a:rPr>
              <a:t>SESSTIM</a:t>
            </a:r>
            <a:r>
              <a:rPr lang="fr-FR" sz="1400" dirty="0" smtClean="0">
                <a:solidFill>
                  <a:srgbClr val="3373BA"/>
                </a:solidFill>
              </a:rPr>
              <a:t> (Sciences Economiques &amp; Sociales de la Santé &amp; Traitement de l'Information Médicale) UMR 912</a:t>
            </a:r>
            <a:endParaRPr lang="fr-FR" sz="1400" dirty="0">
              <a:solidFill>
                <a:srgbClr val="3373B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654" y="5721470"/>
            <a:ext cx="89387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400" b="1" dirty="0" err="1" smtClean="0">
                <a:solidFill>
                  <a:srgbClr val="3373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BioSTIC</a:t>
            </a:r>
            <a:r>
              <a:rPr lang="fr-FR" sz="1400" dirty="0" smtClean="0">
                <a:solidFill>
                  <a:srgbClr val="3373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(Pr R. GIORGI - Service </a:t>
            </a:r>
            <a:r>
              <a:rPr lang="fr-FR" sz="1400" dirty="0" err="1" smtClean="0">
                <a:solidFill>
                  <a:srgbClr val="3373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Biostatistique</a:t>
            </a:r>
            <a:r>
              <a:rPr lang="fr-FR" sz="1400" dirty="0" smtClean="0">
                <a:solidFill>
                  <a:srgbClr val="3373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Technologies de l'Information et de la Communication) Hôpital </a:t>
            </a:r>
            <a:r>
              <a:rPr lang="fr-FR" sz="1400" dirty="0" err="1" smtClean="0">
                <a:solidFill>
                  <a:srgbClr val="3373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Timone</a:t>
            </a:r>
            <a:endParaRPr lang="fr-FR" sz="1400" dirty="0">
              <a:solidFill>
                <a:srgbClr val="3373BA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32" y="6190445"/>
            <a:ext cx="1045345" cy="58800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662" y="6186536"/>
            <a:ext cx="542852" cy="59191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667" y="6190445"/>
            <a:ext cx="1953994" cy="588007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7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Chaque enregistrement doit avoir un </a:t>
            </a:r>
            <a:r>
              <a:rPr lang="fr-FR" dirty="0">
                <a:solidFill>
                  <a:schemeClr val="tx1"/>
                </a:solidFill>
              </a:rPr>
              <a:t>identifiant unique </a:t>
            </a:r>
            <a:r>
              <a:rPr lang="fr-FR" dirty="0"/>
              <a:t>(numéro, code alphanumérique, …) :</a:t>
            </a:r>
          </a:p>
          <a:p>
            <a:pPr lvl="1"/>
            <a:r>
              <a:rPr lang="fr-FR" dirty="0"/>
              <a:t>Permet de désigner </a:t>
            </a:r>
            <a:r>
              <a:rPr lang="fr-FR" dirty="0" smtClean="0"/>
              <a:t>facilement et de </a:t>
            </a:r>
            <a:r>
              <a:rPr lang="fr-FR" dirty="0"/>
              <a:t>manière </a:t>
            </a:r>
            <a:r>
              <a:rPr lang="fr-FR" dirty="0" smtClean="0"/>
              <a:t>certaine un </a:t>
            </a:r>
            <a:r>
              <a:rPr lang="fr-FR" dirty="0"/>
              <a:t>et un seul enregistrement</a:t>
            </a:r>
          </a:p>
          <a:p>
            <a:pPr lvl="1"/>
            <a:r>
              <a:rPr lang="fr-FR" dirty="0" smtClean="0"/>
              <a:t>Permet de faciliter l’anonymisation</a:t>
            </a:r>
          </a:p>
          <a:p>
            <a:endParaRPr lang="fr-FR" dirty="0"/>
          </a:p>
        </p:txBody>
      </p:sp>
      <p:graphicFrame>
        <p:nvGraphicFramePr>
          <p:cNvPr id="7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318066"/>
              </p:ext>
            </p:extLst>
          </p:nvPr>
        </p:nvGraphicFramePr>
        <p:xfrm>
          <a:off x="499291" y="4499400"/>
          <a:ext cx="1186180" cy="1672602"/>
        </p:xfrm>
        <a:graphic>
          <a:graphicData uri="http://schemas.openxmlformats.org/drawingml/2006/table">
            <a:tbl>
              <a:tblPr/>
              <a:tblGrid>
                <a:gridCol w="1186180"/>
              </a:tblGrid>
              <a:tr h="529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IDPatient</a:t>
                      </a:r>
                      <a:endParaRPr kumimoji="0" lang="fr-F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0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0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0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Base de données : principes essentiels</a:t>
            </a:r>
          </a:p>
        </p:txBody>
      </p:sp>
      <p:graphicFrame>
        <p:nvGraphicFramePr>
          <p:cNvPr id="5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643714"/>
              </p:ext>
            </p:extLst>
          </p:nvPr>
        </p:nvGraphicFramePr>
        <p:xfrm>
          <a:off x="1688011" y="4499400"/>
          <a:ext cx="4566920" cy="1672602"/>
        </p:xfrm>
        <a:graphic>
          <a:graphicData uri="http://schemas.openxmlformats.org/drawingml/2006/table">
            <a:tbl>
              <a:tblPr/>
              <a:tblGrid>
                <a:gridCol w="1071880"/>
                <a:gridCol w="1338580"/>
                <a:gridCol w="1389380"/>
                <a:gridCol w="767080"/>
              </a:tblGrid>
              <a:tr h="529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Nom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Prenom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DateNaiss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Sexe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80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Rogne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Olive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18/05/1922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Dézieux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Jacqueline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26/02/1942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F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Greux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Nadine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06/09/1967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F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10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1" y="4228843"/>
            <a:ext cx="688455" cy="36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3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Base de données : principes essentiels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théorie, autant de tables que de « types d’objets »</a:t>
            </a:r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11</a:t>
            </a:fld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6282177" y="4406284"/>
            <a:ext cx="1359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Table « Bilan »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30119"/>
              </p:ext>
            </p:extLst>
          </p:nvPr>
        </p:nvGraphicFramePr>
        <p:xfrm>
          <a:off x="434455" y="2975947"/>
          <a:ext cx="4130675" cy="1259144"/>
        </p:xfrm>
        <a:graphic>
          <a:graphicData uri="http://schemas.openxmlformats.org/drawingml/2006/table">
            <a:tbl>
              <a:tblPr/>
              <a:tblGrid>
                <a:gridCol w="851217"/>
                <a:gridCol w="773430"/>
                <a:gridCol w="949643"/>
                <a:gridCol w="984568"/>
                <a:gridCol w="571817"/>
              </a:tblGrid>
              <a:tr h="298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IDPatient</a:t>
                      </a:r>
                      <a:endParaRPr kumimoji="0" lang="fr-F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Nom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Prenom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DateNaiss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Sexe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Rogne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Olive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18/05/1922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Dézieux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Jacqueline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26/02/1942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F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Greux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Nadine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06/09/1967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F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1551052" y="2632283"/>
            <a:ext cx="1517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Table « Patient »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010227"/>
              </p:ext>
            </p:extLst>
          </p:nvPr>
        </p:nvGraphicFramePr>
        <p:xfrm>
          <a:off x="5002294" y="4760656"/>
          <a:ext cx="3702050" cy="1579252"/>
        </p:xfrm>
        <a:graphic>
          <a:graphicData uri="http://schemas.openxmlformats.org/drawingml/2006/table">
            <a:tbl>
              <a:tblPr/>
              <a:tblGrid>
                <a:gridCol w="714693"/>
                <a:gridCol w="984568"/>
                <a:gridCol w="833755"/>
                <a:gridCol w="597217"/>
                <a:gridCol w="571817"/>
              </a:tblGrid>
              <a:tr h="298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IDBilan</a:t>
                      </a:r>
                      <a:endParaRPr kumimoji="0" lang="fr-F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DateBilan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HemoGb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Creat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TP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B1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18/07/2014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12,8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194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60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B2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12/08/2014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12,5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106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58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B3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17/09/2014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11,9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83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65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B4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22/10/2014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12,3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98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62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" y="2800198"/>
            <a:ext cx="433429" cy="226950"/>
          </a:xfrm>
          <a:prstGeom prst="rect">
            <a:avLst/>
          </a:prstGeom>
        </p:spPr>
      </p:pic>
      <p:grpSp>
        <p:nvGrpSpPr>
          <p:cNvPr id="51" name="Groupe 50"/>
          <p:cNvGrpSpPr/>
          <p:nvPr/>
        </p:nvGrpSpPr>
        <p:grpSpPr>
          <a:xfrm rot="6775045" flipV="1">
            <a:off x="5170449" y="4485577"/>
            <a:ext cx="334886" cy="333958"/>
            <a:chOff x="5872163" y="3049588"/>
            <a:chExt cx="573088" cy="571500"/>
          </a:xfrm>
        </p:grpSpPr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5872163" y="3049588"/>
              <a:ext cx="573088" cy="571500"/>
            </a:xfrm>
            <a:custGeom>
              <a:avLst/>
              <a:gdLst>
                <a:gd name="T0" fmla="*/ 332 w 361"/>
                <a:gd name="T1" fmla="*/ 87 h 360"/>
                <a:gd name="T2" fmla="*/ 343 w 361"/>
                <a:gd name="T3" fmla="*/ 65 h 360"/>
                <a:gd name="T4" fmla="*/ 343 w 361"/>
                <a:gd name="T5" fmla="*/ 47 h 360"/>
                <a:gd name="T6" fmla="*/ 330 w 361"/>
                <a:gd name="T7" fmla="*/ 23 h 360"/>
                <a:gd name="T8" fmla="*/ 308 w 361"/>
                <a:gd name="T9" fmla="*/ 10 h 360"/>
                <a:gd name="T10" fmla="*/ 288 w 361"/>
                <a:gd name="T11" fmla="*/ 10 h 360"/>
                <a:gd name="T12" fmla="*/ 264 w 361"/>
                <a:gd name="T13" fmla="*/ 25 h 360"/>
                <a:gd name="T14" fmla="*/ 206 w 361"/>
                <a:gd name="T15" fmla="*/ 0 h 360"/>
                <a:gd name="T16" fmla="*/ 202 w 361"/>
                <a:gd name="T17" fmla="*/ 4 h 360"/>
                <a:gd name="T18" fmla="*/ 148 w 361"/>
                <a:gd name="T19" fmla="*/ 61 h 360"/>
                <a:gd name="T20" fmla="*/ 156 w 361"/>
                <a:gd name="T21" fmla="*/ 101 h 360"/>
                <a:gd name="T22" fmla="*/ 154 w 361"/>
                <a:gd name="T23" fmla="*/ 113 h 360"/>
                <a:gd name="T24" fmla="*/ 152 w 361"/>
                <a:gd name="T25" fmla="*/ 115 h 360"/>
                <a:gd name="T26" fmla="*/ 150 w 361"/>
                <a:gd name="T27" fmla="*/ 117 h 360"/>
                <a:gd name="T28" fmla="*/ 148 w 361"/>
                <a:gd name="T29" fmla="*/ 123 h 360"/>
                <a:gd name="T30" fmla="*/ 148 w 361"/>
                <a:gd name="T31" fmla="*/ 127 h 360"/>
                <a:gd name="T32" fmla="*/ 148 w 361"/>
                <a:gd name="T33" fmla="*/ 141 h 360"/>
                <a:gd name="T34" fmla="*/ 4 w 361"/>
                <a:gd name="T35" fmla="*/ 301 h 360"/>
                <a:gd name="T36" fmla="*/ 4 w 361"/>
                <a:gd name="T37" fmla="*/ 303 h 360"/>
                <a:gd name="T38" fmla="*/ 2 w 361"/>
                <a:gd name="T39" fmla="*/ 313 h 360"/>
                <a:gd name="T40" fmla="*/ 14 w 361"/>
                <a:gd name="T41" fmla="*/ 350 h 360"/>
                <a:gd name="T42" fmla="*/ 16 w 361"/>
                <a:gd name="T43" fmla="*/ 354 h 360"/>
                <a:gd name="T44" fmla="*/ 82 w 361"/>
                <a:gd name="T45" fmla="*/ 358 h 360"/>
                <a:gd name="T46" fmla="*/ 88 w 361"/>
                <a:gd name="T47" fmla="*/ 356 h 360"/>
                <a:gd name="T48" fmla="*/ 104 w 361"/>
                <a:gd name="T49" fmla="*/ 337 h 360"/>
                <a:gd name="T50" fmla="*/ 104 w 361"/>
                <a:gd name="T51" fmla="*/ 315 h 360"/>
                <a:gd name="T52" fmla="*/ 122 w 361"/>
                <a:gd name="T53" fmla="*/ 315 h 360"/>
                <a:gd name="T54" fmla="*/ 142 w 361"/>
                <a:gd name="T55" fmla="*/ 297 h 360"/>
                <a:gd name="T56" fmla="*/ 144 w 361"/>
                <a:gd name="T57" fmla="*/ 291 h 360"/>
                <a:gd name="T58" fmla="*/ 142 w 361"/>
                <a:gd name="T59" fmla="*/ 285 h 360"/>
                <a:gd name="T60" fmla="*/ 138 w 361"/>
                <a:gd name="T61" fmla="*/ 275 h 360"/>
                <a:gd name="T62" fmla="*/ 144 w 361"/>
                <a:gd name="T63" fmla="*/ 267 h 360"/>
                <a:gd name="T64" fmla="*/ 154 w 361"/>
                <a:gd name="T65" fmla="*/ 269 h 360"/>
                <a:gd name="T66" fmla="*/ 162 w 361"/>
                <a:gd name="T67" fmla="*/ 273 h 360"/>
                <a:gd name="T68" fmla="*/ 182 w 361"/>
                <a:gd name="T69" fmla="*/ 255 h 360"/>
                <a:gd name="T70" fmla="*/ 184 w 361"/>
                <a:gd name="T71" fmla="*/ 247 h 360"/>
                <a:gd name="T72" fmla="*/ 184 w 361"/>
                <a:gd name="T73" fmla="*/ 229 h 360"/>
                <a:gd name="T74" fmla="*/ 206 w 361"/>
                <a:gd name="T75" fmla="*/ 229 h 360"/>
                <a:gd name="T76" fmla="*/ 220 w 361"/>
                <a:gd name="T77" fmla="*/ 215 h 360"/>
                <a:gd name="T78" fmla="*/ 240 w 361"/>
                <a:gd name="T79" fmla="*/ 213 h 360"/>
                <a:gd name="T80" fmla="*/ 252 w 361"/>
                <a:gd name="T81" fmla="*/ 209 h 360"/>
                <a:gd name="T82" fmla="*/ 260 w 361"/>
                <a:gd name="T83" fmla="*/ 203 h 360"/>
                <a:gd name="T84" fmla="*/ 294 w 361"/>
                <a:gd name="T85" fmla="*/ 211 h 360"/>
                <a:gd name="T86" fmla="*/ 359 w 361"/>
                <a:gd name="T87" fmla="*/ 151 h 360"/>
                <a:gd name="T88" fmla="*/ 359 w 361"/>
                <a:gd name="T89" fmla="*/ 141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1" h="360">
                  <a:moveTo>
                    <a:pt x="359" y="141"/>
                  </a:moveTo>
                  <a:lnTo>
                    <a:pt x="332" y="87"/>
                  </a:lnTo>
                  <a:lnTo>
                    <a:pt x="332" y="87"/>
                  </a:lnTo>
                  <a:lnTo>
                    <a:pt x="337" y="81"/>
                  </a:lnTo>
                  <a:lnTo>
                    <a:pt x="341" y="73"/>
                  </a:lnTo>
                  <a:lnTo>
                    <a:pt x="343" y="65"/>
                  </a:lnTo>
                  <a:lnTo>
                    <a:pt x="343" y="57"/>
                  </a:lnTo>
                  <a:lnTo>
                    <a:pt x="343" y="57"/>
                  </a:lnTo>
                  <a:lnTo>
                    <a:pt x="343" y="47"/>
                  </a:lnTo>
                  <a:lnTo>
                    <a:pt x="339" y="39"/>
                  </a:lnTo>
                  <a:lnTo>
                    <a:pt x="336" y="31"/>
                  </a:lnTo>
                  <a:lnTo>
                    <a:pt x="330" y="23"/>
                  </a:lnTo>
                  <a:lnTo>
                    <a:pt x="324" y="17"/>
                  </a:lnTo>
                  <a:lnTo>
                    <a:pt x="316" y="13"/>
                  </a:lnTo>
                  <a:lnTo>
                    <a:pt x="308" y="10"/>
                  </a:lnTo>
                  <a:lnTo>
                    <a:pt x="298" y="8"/>
                  </a:lnTo>
                  <a:lnTo>
                    <a:pt x="298" y="8"/>
                  </a:lnTo>
                  <a:lnTo>
                    <a:pt x="288" y="10"/>
                  </a:lnTo>
                  <a:lnTo>
                    <a:pt x="278" y="13"/>
                  </a:lnTo>
                  <a:lnTo>
                    <a:pt x="270" y="19"/>
                  </a:lnTo>
                  <a:lnTo>
                    <a:pt x="264" y="25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06" y="0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192" y="15"/>
                  </a:lnTo>
                  <a:lnTo>
                    <a:pt x="148" y="61"/>
                  </a:lnTo>
                  <a:lnTo>
                    <a:pt x="148" y="61"/>
                  </a:lnTo>
                  <a:lnTo>
                    <a:pt x="146" y="67"/>
                  </a:lnTo>
                  <a:lnTo>
                    <a:pt x="146" y="73"/>
                  </a:lnTo>
                  <a:lnTo>
                    <a:pt x="156" y="101"/>
                  </a:lnTo>
                  <a:lnTo>
                    <a:pt x="156" y="101"/>
                  </a:lnTo>
                  <a:lnTo>
                    <a:pt x="158" y="107"/>
                  </a:lnTo>
                  <a:lnTo>
                    <a:pt x="154" y="113"/>
                  </a:lnTo>
                  <a:lnTo>
                    <a:pt x="154" y="113"/>
                  </a:lnTo>
                  <a:lnTo>
                    <a:pt x="152" y="115"/>
                  </a:lnTo>
                  <a:lnTo>
                    <a:pt x="152" y="115"/>
                  </a:lnTo>
                  <a:lnTo>
                    <a:pt x="152" y="115"/>
                  </a:lnTo>
                  <a:lnTo>
                    <a:pt x="152" y="115"/>
                  </a:lnTo>
                  <a:lnTo>
                    <a:pt x="150" y="117"/>
                  </a:lnTo>
                  <a:lnTo>
                    <a:pt x="150" y="117"/>
                  </a:lnTo>
                  <a:lnTo>
                    <a:pt x="148" y="121"/>
                  </a:lnTo>
                  <a:lnTo>
                    <a:pt x="148" y="123"/>
                  </a:lnTo>
                  <a:lnTo>
                    <a:pt x="148" y="123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41"/>
                  </a:lnTo>
                  <a:lnTo>
                    <a:pt x="148" y="141"/>
                  </a:lnTo>
                  <a:lnTo>
                    <a:pt x="146" y="147"/>
                  </a:lnTo>
                  <a:lnTo>
                    <a:pt x="144" y="153"/>
                  </a:lnTo>
                  <a:lnTo>
                    <a:pt x="4" y="301"/>
                  </a:lnTo>
                  <a:lnTo>
                    <a:pt x="4" y="301"/>
                  </a:lnTo>
                  <a:lnTo>
                    <a:pt x="4" y="301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0" y="307"/>
                  </a:lnTo>
                  <a:lnTo>
                    <a:pt x="2" y="313"/>
                  </a:lnTo>
                  <a:lnTo>
                    <a:pt x="2" y="315"/>
                  </a:lnTo>
                  <a:lnTo>
                    <a:pt x="14" y="350"/>
                  </a:lnTo>
                  <a:lnTo>
                    <a:pt x="14" y="350"/>
                  </a:lnTo>
                  <a:lnTo>
                    <a:pt x="14" y="350"/>
                  </a:lnTo>
                  <a:lnTo>
                    <a:pt x="16" y="354"/>
                  </a:lnTo>
                  <a:lnTo>
                    <a:pt x="16" y="354"/>
                  </a:lnTo>
                  <a:lnTo>
                    <a:pt x="20" y="360"/>
                  </a:lnTo>
                  <a:lnTo>
                    <a:pt x="26" y="360"/>
                  </a:lnTo>
                  <a:lnTo>
                    <a:pt x="82" y="358"/>
                  </a:lnTo>
                  <a:lnTo>
                    <a:pt x="82" y="358"/>
                  </a:lnTo>
                  <a:lnTo>
                    <a:pt x="84" y="358"/>
                  </a:lnTo>
                  <a:lnTo>
                    <a:pt x="88" y="356"/>
                  </a:lnTo>
                  <a:lnTo>
                    <a:pt x="102" y="341"/>
                  </a:lnTo>
                  <a:lnTo>
                    <a:pt x="102" y="341"/>
                  </a:lnTo>
                  <a:lnTo>
                    <a:pt x="104" y="337"/>
                  </a:lnTo>
                  <a:lnTo>
                    <a:pt x="104" y="333"/>
                  </a:lnTo>
                  <a:lnTo>
                    <a:pt x="104" y="333"/>
                  </a:lnTo>
                  <a:lnTo>
                    <a:pt x="104" y="315"/>
                  </a:lnTo>
                  <a:lnTo>
                    <a:pt x="104" y="315"/>
                  </a:lnTo>
                  <a:lnTo>
                    <a:pt x="122" y="315"/>
                  </a:lnTo>
                  <a:lnTo>
                    <a:pt x="122" y="315"/>
                  </a:lnTo>
                  <a:lnTo>
                    <a:pt x="126" y="315"/>
                  </a:lnTo>
                  <a:lnTo>
                    <a:pt x="128" y="311"/>
                  </a:lnTo>
                  <a:lnTo>
                    <a:pt x="142" y="297"/>
                  </a:lnTo>
                  <a:lnTo>
                    <a:pt x="142" y="297"/>
                  </a:lnTo>
                  <a:lnTo>
                    <a:pt x="144" y="295"/>
                  </a:lnTo>
                  <a:lnTo>
                    <a:pt x="144" y="291"/>
                  </a:lnTo>
                  <a:lnTo>
                    <a:pt x="144" y="287"/>
                  </a:lnTo>
                  <a:lnTo>
                    <a:pt x="142" y="285"/>
                  </a:lnTo>
                  <a:lnTo>
                    <a:pt x="142" y="285"/>
                  </a:lnTo>
                  <a:lnTo>
                    <a:pt x="138" y="281"/>
                  </a:lnTo>
                  <a:lnTo>
                    <a:pt x="138" y="279"/>
                  </a:lnTo>
                  <a:lnTo>
                    <a:pt x="138" y="275"/>
                  </a:lnTo>
                  <a:lnTo>
                    <a:pt x="140" y="269"/>
                  </a:lnTo>
                  <a:lnTo>
                    <a:pt x="140" y="269"/>
                  </a:lnTo>
                  <a:lnTo>
                    <a:pt x="144" y="267"/>
                  </a:lnTo>
                  <a:lnTo>
                    <a:pt x="146" y="267"/>
                  </a:lnTo>
                  <a:lnTo>
                    <a:pt x="150" y="267"/>
                  </a:lnTo>
                  <a:lnTo>
                    <a:pt x="154" y="269"/>
                  </a:lnTo>
                  <a:lnTo>
                    <a:pt x="154" y="269"/>
                  </a:lnTo>
                  <a:lnTo>
                    <a:pt x="158" y="271"/>
                  </a:lnTo>
                  <a:lnTo>
                    <a:pt x="162" y="273"/>
                  </a:lnTo>
                  <a:lnTo>
                    <a:pt x="166" y="271"/>
                  </a:lnTo>
                  <a:lnTo>
                    <a:pt x="168" y="269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184" y="251"/>
                  </a:lnTo>
                  <a:lnTo>
                    <a:pt x="184" y="247"/>
                  </a:lnTo>
                  <a:lnTo>
                    <a:pt x="184" y="247"/>
                  </a:lnTo>
                  <a:lnTo>
                    <a:pt x="184" y="229"/>
                  </a:lnTo>
                  <a:lnTo>
                    <a:pt x="184" y="229"/>
                  </a:lnTo>
                  <a:lnTo>
                    <a:pt x="202" y="229"/>
                  </a:lnTo>
                  <a:lnTo>
                    <a:pt x="202" y="229"/>
                  </a:lnTo>
                  <a:lnTo>
                    <a:pt x="206" y="229"/>
                  </a:lnTo>
                  <a:lnTo>
                    <a:pt x="208" y="227"/>
                  </a:lnTo>
                  <a:lnTo>
                    <a:pt x="208" y="227"/>
                  </a:lnTo>
                  <a:lnTo>
                    <a:pt x="220" y="215"/>
                  </a:lnTo>
                  <a:lnTo>
                    <a:pt x="220" y="215"/>
                  </a:lnTo>
                  <a:lnTo>
                    <a:pt x="222" y="215"/>
                  </a:lnTo>
                  <a:lnTo>
                    <a:pt x="240" y="213"/>
                  </a:lnTo>
                  <a:lnTo>
                    <a:pt x="240" y="213"/>
                  </a:lnTo>
                  <a:lnTo>
                    <a:pt x="246" y="213"/>
                  </a:lnTo>
                  <a:lnTo>
                    <a:pt x="252" y="209"/>
                  </a:lnTo>
                  <a:lnTo>
                    <a:pt x="254" y="205"/>
                  </a:lnTo>
                  <a:lnTo>
                    <a:pt x="254" y="205"/>
                  </a:lnTo>
                  <a:lnTo>
                    <a:pt x="260" y="203"/>
                  </a:lnTo>
                  <a:lnTo>
                    <a:pt x="266" y="203"/>
                  </a:lnTo>
                  <a:lnTo>
                    <a:pt x="294" y="211"/>
                  </a:lnTo>
                  <a:lnTo>
                    <a:pt x="294" y="211"/>
                  </a:lnTo>
                  <a:lnTo>
                    <a:pt x="300" y="211"/>
                  </a:lnTo>
                  <a:lnTo>
                    <a:pt x="306" y="209"/>
                  </a:lnTo>
                  <a:lnTo>
                    <a:pt x="359" y="151"/>
                  </a:lnTo>
                  <a:lnTo>
                    <a:pt x="359" y="151"/>
                  </a:lnTo>
                  <a:lnTo>
                    <a:pt x="361" y="147"/>
                  </a:lnTo>
                  <a:lnTo>
                    <a:pt x="359" y="141"/>
                  </a:lnTo>
                  <a:lnTo>
                    <a:pt x="359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5916613" y="3324226"/>
              <a:ext cx="241300" cy="260350"/>
            </a:xfrm>
            <a:custGeom>
              <a:avLst/>
              <a:gdLst>
                <a:gd name="T0" fmla="*/ 0 w 152"/>
                <a:gd name="T1" fmla="*/ 158 h 164"/>
                <a:gd name="T2" fmla="*/ 0 w 152"/>
                <a:gd name="T3" fmla="*/ 158 h 164"/>
                <a:gd name="T4" fmla="*/ 146 w 152"/>
                <a:gd name="T5" fmla="*/ 0 h 164"/>
                <a:gd name="T6" fmla="*/ 146 w 152"/>
                <a:gd name="T7" fmla="*/ 0 h 164"/>
                <a:gd name="T8" fmla="*/ 152 w 152"/>
                <a:gd name="T9" fmla="*/ 6 h 164"/>
                <a:gd name="T10" fmla="*/ 152 w 152"/>
                <a:gd name="T11" fmla="*/ 6 h 164"/>
                <a:gd name="T12" fmla="*/ 2 w 152"/>
                <a:gd name="T13" fmla="*/ 164 h 164"/>
                <a:gd name="T14" fmla="*/ 2 w 152"/>
                <a:gd name="T15" fmla="*/ 164 h 164"/>
                <a:gd name="T16" fmla="*/ 0 w 152"/>
                <a:gd name="T17" fmla="*/ 158 h 164"/>
                <a:gd name="T18" fmla="*/ 0 w 152"/>
                <a:gd name="T19" fmla="*/ 15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64">
                  <a:moveTo>
                    <a:pt x="0" y="158"/>
                  </a:moveTo>
                  <a:lnTo>
                    <a:pt x="0" y="158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5938838" y="3343276"/>
              <a:ext cx="257175" cy="247650"/>
            </a:xfrm>
            <a:custGeom>
              <a:avLst/>
              <a:gdLst>
                <a:gd name="T0" fmla="*/ 156 w 162"/>
                <a:gd name="T1" fmla="*/ 24 h 156"/>
                <a:gd name="T2" fmla="*/ 156 w 162"/>
                <a:gd name="T3" fmla="*/ 24 h 156"/>
                <a:gd name="T4" fmla="*/ 132 w 162"/>
                <a:gd name="T5" fmla="*/ 26 h 156"/>
                <a:gd name="T6" fmla="*/ 132 w 162"/>
                <a:gd name="T7" fmla="*/ 26 h 156"/>
                <a:gd name="T8" fmla="*/ 128 w 162"/>
                <a:gd name="T9" fmla="*/ 26 h 156"/>
                <a:gd name="T10" fmla="*/ 124 w 162"/>
                <a:gd name="T11" fmla="*/ 28 h 156"/>
                <a:gd name="T12" fmla="*/ 124 w 162"/>
                <a:gd name="T13" fmla="*/ 28 h 156"/>
                <a:gd name="T14" fmla="*/ 122 w 162"/>
                <a:gd name="T15" fmla="*/ 32 h 156"/>
                <a:gd name="T16" fmla="*/ 122 w 162"/>
                <a:gd name="T17" fmla="*/ 36 h 156"/>
                <a:gd name="T18" fmla="*/ 122 w 162"/>
                <a:gd name="T19" fmla="*/ 36 h 156"/>
                <a:gd name="T20" fmla="*/ 124 w 162"/>
                <a:gd name="T21" fmla="*/ 60 h 156"/>
                <a:gd name="T22" fmla="*/ 124 w 162"/>
                <a:gd name="T23" fmla="*/ 60 h 156"/>
                <a:gd name="T24" fmla="*/ 118 w 162"/>
                <a:gd name="T25" fmla="*/ 64 h 156"/>
                <a:gd name="T26" fmla="*/ 118 w 162"/>
                <a:gd name="T27" fmla="*/ 64 h 156"/>
                <a:gd name="T28" fmla="*/ 108 w 162"/>
                <a:gd name="T29" fmla="*/ 62 h 156"/>
                <a:gd name="T30" fmla="*/ 98 w 162"/>
                <a:gd name="T31" fmla="*/ 64 h 156"/>
                <a:gd name="T32" fmla="*/ 90 w 162"/>
                <a:gd name="T33" fmla="*/ 66 h 156"/>
                <a:gd name="T34" fmla="*/ 84 w 162"/>
                <a:gd name="T35" fmla="*/ 72 h 156"/>
                <a:gd name="T36" fmla="*/ 84 w 162"/>
                <a:gd name="T37" fmla="*/ 72 h 156"/>
                <a:gd name="T38" fmla="*/ 78 w 162"/>
                <a:gd name="T39" fmla="*/ 80 h 156"/>
                <a:gd name="T40" fmla="*/ 76 w 162"/>
                <a:gd name="T41" fmla="*/ 90 h 156"/>
                <a:gd name="T42" fmla="*/ 78 w 162"/>
                <a:gd name="T43" fmla="*/ 98 h 156"/>
                <a:gd name="T44" fmla="*/ 80 w 162"/>
                <a:gd name="T45" fmla="*/ 106 h 156"/>
                <a:gd name="T46" fmla="*/ 80 w 162"/>
                <a:gd name="T47" fmla="*/ 106 h 156"/>
                <a:gd name="T48" fmla="*/ 74 w 162"/>
                <a:gd name="T49" fmla="*/ 110 h 156"/>
                <a:gd name="T50" fmla="*/ 74 w 162"/>
                <a:gd name="T51" fmla="*/ 110 h 156"/>
                <a:gd name="T52" fmla="*/ 52 w 162"/>
                <a:gd name="T53" fmla="*/ 112 h 156"/>
                <a:gd name="T54" fmla="*/ 52 w 162"/>
                <a:gd name="T55" fmla="*/ 112 h 156"/>
                <a:gd name="T56" fmla="*/ 48 w 162"/>
                <a:gd name="T57" fmla="*/ 112 h 156"/>
                <a:gd name="T58" fmla="*/ 44 w 162"/>
                <a:gd name="T59" fmla="*/ 114 h 156"/>
                <a:gd name="T60" fmla="*/ 44 w 162"/>
                <a:gd name="T61" fmla="*/ 114 h 156"/>
                <a:gd name="T62" fmla="*/ 42 w 162"/>
                <a:gd name="T63" fmla="*/ 118 h 156"/>
                <a:gd name="T64" fmla="*/ 42 w 162"/>
                <a:gd name="T65" fmla="*/ 122 h 156"/>
                <a:gd name="T66" fmla="*/ 42 w 162"/>
                <a:gd name="T67" fmla="*/ 122 h 156"/>
                <a:gd name="T68" fmla="*/ 42 w 162"/>
                <a:gd name="T69" fmla="*/ 146 h 156"/>
                <a:gd name="T70" fmla="*/ 42 w 162"/>
                <a:gd name="T71" fmla="*/ 146 h 156"/>
                <a:gd name="T72" fmla="*/ 34 w 162"/>
                <a:gd name="T73" fmla="*/ 154 h 156"/>
                <a:gd name="T74" fmla="*/ 34 w 162"/>
                <a:gd name="T75" fmla="*/ 154 h 156"/>
                <a:gd name="T76" fmla="*/ 0 w 162"/>
                <a:gd name="T77" fmla="*/ 156 h 156"/>
                <a:gd name="T78" fmla="*/ 144 w 162"/>
                <a:gd name="T79" fmla="*/ 0 h 156"/>
                <a:gd name="T80" fmla="*/ 162 w 162"/>
                <a:gd name="T81" fmla="*/ 18 h 156"/>
                <a:gd name="T82" fmla="*/ 162 w 162"/>
                <a:gd name="T83" fmla="*/ 18 h 156"/>
                <a:gd name="T84" fmla="*/ 156 w 162"/>
                <a:gd name="T85" fmla="*/ 24 h 156"/>
                <a:gd name="T86" fmla="*/ 156 w 162"/>
                <a:gd name="T87" fmla="*/ 2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2" h="156">
                  <a:moveTo>
                    <a:pt x="156" y="24"/>
                  </a:moveTo>
                  <a:lnTo>
                    <a:pt x="156" y="24"/>
                  </a:lnTo>
                  <a:lnTo>
                    <a:pt x="132" y="26"/>
                  </a:lnTo>
                  <a:lnTo>
                    <a:pt x="132" y="26"/>
                  </a:lnTo>
                  <a:lnTo>
                    <a:pt x="128" y="26"/>
                  </a:lnTo>
                  <a:lnTo>
                    <a:pt x="124" y="28"/>
                  </a:lnTo>
                  <a:lnTo>
                    <a:pt x="124" y="28"/>
                  </a:lnTo>
                  <a:lnTo>
                    <a:pt x="122" y="32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08" y="62"/>
                  </a:lnTo>
                  <a:lnTo>
                    <a:pt x="98" y="64"/>
                  </a:lnTo>
                  <a:lnTo>
                    <a:pt x="90" y="66"/>
                  </a:lnTo>
                  <a:lnTo>
                    <a:pt x="84" y="72"/>
                  </a:lnTo>
                  <a:lnTo>
                    <a:pt x="84" y="72"/>
                  </a:lnTo>
                  <a:lnTo>
                    <a:pt x="78" y="80"/>
                  </a:lnTo>
                  <a:lnTo>
                    <a:pt x="76" y="90"/>
                  </a:lnTo>
                  <a:lnTo>
                    <a:pt x="78" y="98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74" y="110"/>
                  </a:lnTo>
                  <a:lnTo>
                    <a:pt x="74" y="110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48" y="112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2" y="118"/>
                  </a:lnTo>
                  <a:lnTo>
                    <a:pt x="42" y="122"/>
                  </a:lnTo>
                  <a:lnTo>
                    <a:pt x="42" y="122"/>
                  </a:lnTo>
                  <a:lnTo>
                    <a:pt x="42" y="146"/>
                  </a:lnTo>
                  <a:lnTo>
                    <a:pt x="42" y="146"/>
                  </a:lnTo>
                  <a:lnTo>
                    <a:pt x="34" y="154"/>
                  </a:lnTo>
                  <a:lnTo>
                    <a:pt x="34" y="154"/>
                  </a:lnTo>
                  <a:lnTo>
                    <a:pt x="0" y="156"/>
                  </a:lnTo>
                  <a:lnTo>
                    <a:pt x="144" y="0"/>
                  </a:lnTo>
                  <a:lnTo>
                    <a:pt x="162" y="18"/>
                  </a:lnTo>
                  <a:lnTo>
                    <a:pt x="162" y="18"/>
                  </a:lnTo>
                  <a:lnTo>
                    <a:pt x="156" y="24"/>
                  </a:lnTo>
                  <a:lnTo>
                    <a:pt x="156" y="24"/>
                  </a:lnTo>
                  <a:close/>
                </a:path>
              </a:pathLst>
            </a:custGeom>
            <a:solidFill>
              <a:srgbClr val="FD8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5916613" y="3324226"/>
              <a:ext cx="241300" cy="260350"/>
            </a:xfrm>
            <a:custGeom>
              <a:avLst/>
              <a:gdLst>
                <a:gd name="T0" fmla="*/ 146 w 152"/>
                <a:gd name="T1" fmla="*/ 0 h 164"/>
                <a:gd name="T2" fmla="*/ 146 w 152"/>
                <a:gd name="T3" fmla="*/ 0 h 164"/>
                <a:gd name="T4" fmla="*/ 0 w 152"/>
                <a:gd name="T5" fmla="*/ 158 h 164"/>
                <a:gd name="T6" fmla="*/ 0 w 152"/>
                <a:gd name="T7" fmla="*/ 158 h 164"/>
                <a:gd name="T8" fmla="*/ 2 w 152"/>
                <a:gd name="T9" fmla="*/ 164 h 164"/>
                <a:gd name="T10" fmla="*/ 2 w 152"/>
                <a:gd name="T11" fmla="*/ 164 h 164"/>
                <a:gd name="T12" fmla="*/ 152 w 152"/>
                <a:gd name="T13" fmla="*/ 6 h 164"/>
                <a:gd name="T14" fmla="*/ 152 w 152"/>
                <a:gd name="T15" fmla="*/ 6 h 164"/>
                <a:gd name="T16" fmla="*/ 146 w 152"/>
                <a:gd name="T17" fmla="*/ 0 h 164"/>
                <a:gd name="T18" fmla="*/ 146 w 152"/>
                <a:gd name="T1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64">
                  <a:moveTo>
                    <a:pt x="146" y="0"/>
                  </a:moveTo>
                  <a:lnTo>
                    <a:pt x="146" y="0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46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DC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5907088" y="3086101"/>
              <a:ext cx="503238" cy="479425"/>
            </a:xfrm>
            <a:custGeom>
              <a:avLst/>
              <a:gdLst>
                <a:gd name="T0" fmla="*/ 288 w 317"/>
                <a:gd name="T1" fmla="*/ 62 h 302"/>
                <a:gd name="T2" fmla="*/ 296 w 317"/>
                <a:gd name="T3" fmla="*/ 58 h 302"/>
                <a:gd name="T4" fmla="*/ 306 w 317"/>
                <a:gd name="T5" fmla="*/ 44 h 302"/>
                <a:gd name="T6" fmla="*/ 306 w 317"/>
                <a:gd name="T7" fmla="*/ 36 h 302"/>
                <a:gd name="T8" fmla="*/ 304 w 317"/>
                <a:gd name="T9" fmla="*/ 24 h 302"/>
                <a:gd name="T10" fmla="*/ 288 w 317"/>
                <a:gd name="T11" fmla="*/ 8 h 302"/>
                <a:gd name="T12" fmla="*/ 276 w 317"/>
                <a:gd name="T13" fmla="*/ 6 h 302"/>
                <a:gd name="T14" fmla="*/ 266 w 317"/>
                <a:gd name="T15" fmla="*/ 6 h 302"/>
                <a:gd name="T16" fmla="*/ 252 w 317"/>
                <a:gd name="T17" fmla="*/ 16 h 302"/>
                <a:gd name="T18" fmla="*/ 246 w 317"/>
                <a:gd name="T19" fmla="*/ 24 h 302"/>
                <a:gd name="T20" fmla="*/ 198 w 317"/>
                <a:gd name="T21" fmla="*/ 4 h 302"/>
                <a:gd name="T22" fmla="*/ 198 w 317"/>
                <a:gd name="T23" fmla="*/ 4 h 302"/>
                <a:gd name="T24" fmla="*/ 190 w 317"/>
                <a:gd name="T25" fmla="*/ 0 h 302"/>
                <a:gd name="T26" fmla="*/ 144 w 317"/>
                <a:gd name="T27" fmla="*/ 48 h 302"/>
                <a:gd name="T28" fmla="*/ 158 w 317"/>
                <a:gd name="T29" fmla="*/ 82 h 302"/>
                <a:gd name="T30" fmla="*/ 156 w 317"/>
                <a:gd name="T31" fmla="*/ 92 h 302"/>
                <a:gd name="T32" fmla="*/ 144 w 317"/>
                <a:gd name="T33" fmla="*/ 104 h 302"/>
                <a:gd name="T34" fmla="*/ 146 w 317"/>
                <a:gd name="T35" fmla="*/ 128 h 302"/>
                <a:gd name="T36" fmla="*/ 144 w 317"/>
                <a:gd name="T37" fmla="*/ 132 h 302"/>
                <a:gd name="T38" fmla="*/ 142 w 317"/>
                <a:gd name="T39" fmla="*/ 134 h 302"/>
                <a:gd name="T40" fmla="*/ 0 w 317"/>
                <a:gd name="T41" fmla="*/ 288 h 302"/>
                <a:gd name="T42" fmla="*/ 152 w 317"/>
                <a:gd name="T43" fmla="*/ 142 h 302"/>
                <a:gd name="T44" fmla="*/ 156 w 317"/>
                <a:gd name="T45" fmla="*/ 142 h 302"/>
                <a:gd name="T46" fmla="*/ 166 w 317"/>
                <a:gd name="T47" fmla="*/ 148 h 302"/>
                <a:gd name="T48" fmla="*/ 172 w 317"/>
                <a:gd name="T49" fmla="*/ 154 h 302"/>
                <a:gd name="T50" fmla="*/ 178 w 317"/>
                <a:gd name="T51" fmla="*/ 162 h 302"/>
                <a:gd name="T52" fmla="*/ 188 w 317"/>
                <a:gd name="T53" fmla="*/ 170 h 302"/>
                <a:gd name="T54" fmla="*/ 194 w 317"/>
                <a:gd name="T55" fmla="*/ 174 h 302"/>
                <a:gd name="T56" fmla="*/ 202 w 317"/>
                <a:gd name="T57" fmla="*/ 174 h 302"/>
                <a:gd name="T58" fmla="*/ 208 w 317"/>
                <a:gd name="T59" fmla="*/ 174 h 302"/>
                <a:gd name="T60" fmla="*/ 212 w 317"/>
                <a:gd name="T61" fmla="*/ 174 h 302"/>
                <a:gd name="T62" fmla="*/ 224 w 317"/>
                <a:gd name="T63" fmla="*/ 168 h 302"/>
                <a:gd name="T64" fmla="*/ 228 w 317"/>
                <a:gd name="T65" fmla="*/ 164 h 302"/>
                <a:gd name="T66" fmla="*/ 228 w 317"/>
                <a:gd name="T67" fmla="*/ 162 h 302"/>
                <a:gd name="T68" fmla="*/ 232 w 317"/>
                <a:gd name="T69" fmla="*/ 160 h 302"/>
                <a:gd name="T70" fmla="*/ 236 w 317"/>
                <a:gd name="T71" fmla="*/ 158 h 302"/>
                <a:gd name="T72" fmla="*/ 270 w 317"/>
                <a:gd name="T73" fmla="*/ 168 h 302"/>
                <a:gd name="T74" fmla="*/ 276 w 317"/>
                <a:gd name="T75" fmla="*/ 168 h 302"/>
                <a:gd name="T76" fmla="*/ 315 w 317"/>
                <a:gd name="T77" fmla="*/ 126 h 302"/>
                <a:gd name="T78" fmla="*/ 317 w 317"/>
                <a:gd name="T79" fmla="*/ 122 h 302"/>
                <a:gd name="T80" fmla="*/ 317 w 317"/>
                <a:gd name="T81" fmla="*/ 11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7" h="302">
                  <a:moveTo>
                    <a:pt x="317" y="116"/>
                  </a:moveTo>
                  <a:lnTo>
                    <a:pt x="288" y="62"/>
                  </a:lnTo>
                  <a:lnTo>
                    <a:pt x="288" y="62"/>
                  </a:lnTo>
                  <a:lnTo>
                    <a:pt x="296" y="58"/>
                  </a:lnTo>
                  <a:lnTo>
                    <a:pt x="302" y="52"/>
                  </a:lnTo>
                  <a:lnTo>
                    <a:pt x="306" y="44"/>
                  </a:lnTo>
                  <a:lnTo>
                    <a:pt x="306" y="36"/>
                  </a:lnTo>
                  <a:lnTo>
                    <a:pt x="306" y="36"/>
                  </a:lnTo>
                  <a:lnTo>
                    <a:pt x="306" y="30"/>
                  </a:lnTo>
                  <a:lnTo>
                    <a:pt x="304" y="24"/>
                  </a:lnTo>
                  <a:lnTo>
                    <a:pt x="298" y="14"/>
                  </a:lnTo>
                  <a:lnTo>
                    <a:pt x="288" y="8"/>
                  </a:lnTo>
                  <a:lnTo>
                    <a:pt x="282" y="6"/>
                  </a:lnTo>
                  <a:lnTo>
                    <a:pt x="276" y="6"/>
                  </a:lnTo>
                  <a:lnTo>
                    <a:pt x="276" y="6"/>
                  </a:lnTo>
                  <a:lnTo>
                    <a:pt x="266" y="6"/>
                  </a:lnTo>
                  <a:lnTo>
                    <a:pt x="258" y="10"/>
                  </a:lnTo>
                  <a:lnTo>
                    <a:pt x="252" y="16"/>
                  </a:lnTo>
                  <a:lnTo>
                    <a:pt x="246" y="24"/>
                  </a:lnTo>
                  <a:lnTo>
                    <a:pt x="246" y="24"/>
                  </a:lnTo>
                  <a:lnTo>
                    <a:pt x="198" y="4"/>
                  </a:lnTo>
                  <a:lnTo>
                    <a:pt x="198" y="4"/>
                  </a:lnTo>
                  <a:lnTo>
                    <a:pt x="198" y="4"/>
                  </a:lnTo>
                  <a:lnTo>
                    <a:pt x="198" y="4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44" y="48"/>
                  </a:lnTo>
                  <a:lnTo>
                    <a:pt x="144" y="48"/>
                  </a:lnTo>
                  <a:lnTo>
                    <a:pt x="158" y="82"/>
                  </a:lnTo>
                  <a:lnTo>
                    <a:pt x="158" y="82"/>
                  </a:lnTo>
                  <a:lnTo>
                    <a:pt x="158" y="88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44" y="104"/>
                  </a:lnTo>
                  <a:lnTo>
                    <a:pt x="144" y="104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4" y="132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4" y="302"/>
                  </a:lnTo>
                  <a:lnTo>
                    <a:pt x="152" y="142"/>
                  </a:lnTo>
                  <a:lnTo>
                    <a:pt x="152" y="142"/>
                  </a:lnTo>
                  <a:lnTo>
                    <a:pt x="156" y="142"/>
                  </a:lnTo>
                  <a:lnTo>
                    <a:pt x="160" y="144"/>
                  </a:lnTo>
                  <a:lnTo>
                    <a:pt x="166" y="148"/>
                  </a:lnTo>
                  <a:lnTo>
                    <a:pt x="166" y="148"/>
                  </a:lnTo>
                  <a:lnTo>
                    <a:pt x="172" y="154"/>
                  </a:lnTo>
                  <a:lnTo>
                    <a:pt x="172" y="154"/>
                  </a:lnTo>
                  <a:lnTo>
                    <a:pt x="178" y="162"/>
                  </a:lnTo>
                  <a:lnTo>
                    <a:pt x="188" y="170"/>
                  </a:lnTo>
                  <a:lnTo>
                    <a:pt x="188" y="170"/>
                  </a:lnTo>
                  <a:lnTo>
                    <a:pt x="194" y="174"/>
                  </a:lnTo>
                  <a:lnTo>
                    <a:pt x="194" y="174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12" y="174"/>
                  </a:lnTo>
                  <a:lnTo>
                    <a:pt x="212" y="174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24" y="168"/>
                  </a:lnTo>
                  <a:lnTo>
                    <a:pt x="228" y="164"/>
                  </a:lnTo>
                  <a:lnTo>
                    <a:pt x="228" y="164"/>
                  </a:lnTo>
                  <a:lnTo>
                    <a:pt x="228" y="162"/>
                  </a:lnTo>
                  <a:lnTo>
                    <a:pt x="228" y="162"/>
                  </a:lnTo>
                  <a:lnTo>
                    <a:pt x="232" y="160"/>
                  </a:lnTo>
                  <a:lnTo>
                    <a:pt x="236" y="158"/>
                  </a:lnTo>
                  <a:lnTo>
                    <a:pt x="236" y="158"/>
                  </a:lnTo>
                  <a:lnTo>
                    <a:pt x="246" y="160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76" y="168"/>
                  </a:lnTo>
                  <a:lnTo>
                    <a:pt x="280" y="164"/>
                  </a:lnTo>
                  <a:lnTo>
                    <a:pt x="315" y="126"/>
                  </a:lnTo>
                  <a:lnTo>
                    <a:pt x="315" y="126"/>
                  </a:lnTo>
                  <a:lnTo>
                    <a:pt x="317" y="122"/>
                  </a:lnTo>
                  <a:lnTo>
                    <a:pt x="317" y="116"/>
                  </a:lnTo>
                  <a:lnTo>
                    <a:pt x="317" y="116"/>
                  </a:lnTo>
                  <a:close/>
                </a:path>
              </a:pathLst>
            </a:custGeom>
            <a:solidFill>
              <a:srgbClr val="FDC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6189663" y="3086101"/>
              <a:ext cx="130175" cy="263525"/>
            </a:xfrm>
            <a:custGeom>
              <a:avLst/>
              <a:gdLst>
                <a:gd name="T0" fmla="*/ 20 w 82"/>
                <a:gd name="T1" fmla="*/ 4 h 166"/>
                <a:gd name="T2" fmla="*/ 20 w 82"/>
                <a:gd name="T3" fmla="*/ 4 h 166"/>
                <a:gd name="T4" fmla="*/ 20 w 82"/>
                <a:gd name="T5" fmla="*/ 4 h 166"/>
                <a:gd name="T6" fmla="*/ 20 w 82"/>
                <a:gd name="T7" fmla="*/ 4 h 166"/>
                <a:gd name="T8" fmla="*/ 12 w 82"/>
                <a:gd name="T9" fmla="*/ 0 h 166"/>
                <a:gd name="T10" fmla="*/ 12 w 82"/>
                <a:gd name="T11" fmla="*/ 0 h 166"/>
                <a:gd name="T12" fmla="*/ 0 w 82"/>
                <a:gd name="T13" fmla="*/ 10 h 166"/>
                <a:gd name="T14" fmla="*/ 50 w 82"/>
                <a:gd name="T15" fmla="*/ 164 h 166"/>
                <a:gd name="T16" fmla="*/ 50 w 82"/>
                <a:gd name="T17" fmla="*/ 164 h 166"/>
                <a:gd name="T18" fmla="*/ 50 w 82"/>
                <a:gd name="T19" fmla="*/ 164 h 166"/>
                <a:gd name="T20" fmla="*/ 50 w 82"/>
                <a:gd name="T21" fmla="*/ 164 h 166"/>
                <a:gd name="T22" fmla="*/ 50 w 82"/>
                <a:gd name="T23" fmla="*/ 162 h 166"/>
                <a:gd name="T24" fmla="*/ 50 w 82"/>
                <a:gd name="T25" fmla="*/ 162 h 166"/>
                <a:gd name="T26" fmla="*/ 54 w 82"/>
                <a:gd name="T27" fmla="*/ 160 h 166"/>
                <a:gd name="T28" fmla="*/ 58 w 82"/>
                <a:gd name="T29" fmla="*/ 158 h 166"/>
                <a:gd name="T30" fmla="*/ 58 w 82"/>
                <a:gd name="T31" fmla="*/ 158 h 166"/>
                <a:gd name="T32" fmla="*/ 68 w 82"/>
                <a:gd name="T33" fmla="*/ 160 h 166"/>
                <a:gd name="T34" fmla="*/ 82 w 82"/>
                <a:gd name="T35" fmla="*/ 166 h 166"/>
                <a:gd name="T36" fmla="*/ 34 w 82"/>
                <a:gd name="T37" fmla="*/ 8 h 166"/>
                <a:gd name="T38" fmla="*/ 34 w 82"/>
                <a:gd name="T39" fmla="*/ 8 h 166"/>
                <a:gd name="T40" fmla="*/ 20 w 82"/>
                <a:gd name="T41" fmla="*/ 4 h 166"/>
                <a:gd name="T42" fmla="*/ 20 w 82"/>
                <a:gd name="T43" fmla="*/ 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" h="166">
                  <a:moveTo>
                    <a:pt x="20" y="4"/>
                  </a:move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10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54" y="160"/>
                  </a:lnTo>
                  <a:lnTo>
                    <a:pt x="58" y="158"/>
                  </a:lnTo>
                  <a:lnTo>
                    <a:pt x="58" y="158"/>
                  </a:lnTo>
                  <a:lnTo>
                    <a:pt x="68" y="160"/>
                  </a:lnTo>
                  <a:lnTo>
                    <a:pt x="82" y="16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FD8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6167438" y="3117851"/>
              <a:ext cx="82550" cy="244475"/>
            </a:xfrm>
            <a:custGeom>
              <a:avLst/>
              <a:gdLst>
                <a:gd name="T0" fmla="*/ 0 w 52"/>
                <a:gd name="T1" fmla="*/ 8 h 154"/>
                <a:gd name="T2" fmla="*/ 46 w 52"/>
                <a:gd name="T3" fmla="*/ 154 h 154"/>
                <a:gd name="T4" fmla="*/ 46 w 52"/>
                <a:gd name="T5" fmla="*/ 154 h 154"/>
                <a:gd name="T6" fmla="*/ 48 w 52"/>
                <a:gd name="T7" fmla="*/ 154 h 154"/>
                <a:gd name="T8" fmla="*/ 48 w 52"/>
                <a:gd name="T9" fmla="*/ 154 h 154"/>
                <a:gd name="T10" fmla="*/ 52 w 52"/>
                <a:gd name="T11" fmla="*/ 152 h 154"/>
                <a:gd name="T12" fmla="*/ 4 w 52"/>
                <a:gd name="T13" fmla="*/ 0 h 154"/>
                <a:gd name="T14" fmla="*/ 4 w 52"/>
                <a:gd name="T15" fmla="*/ 0 h 154"/>
                <a:gd name="T16" fmla="*/ 0 w 52"/>
                <a:gd name="T17" fmla="*/ 8 h 154"/>
                <a:gd name="T18" fmla="*/ 0 w 52"/>
                <a:gd name="T19" fmla="*/ 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54">
                  <a:moveTo>
                    <a:pt x="0" y="8"/>
                  </a:moveTo>
                  <a:lnTo>
                    <a:pt x="46" y="154"/>
                  </a:lnTo>
                  <a:lnTo>
                    <a:pt x="46" y="154"/>
                  </a:lnTo>
                  <a:lnTo>
                    <a:pt x="48" y="154"/>
                  </a:lnTo>
                  <a:lnTo>
                    <a:pt x="48" y="154"/>
                  </a:lnTo>
                  <a:lnTo>
                    <a:pt x="52" y="15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D8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6259513" y="3108326"/>
              <a:ext cx="101600" cy="244475"/>
            </a:xfrm>
            <a:custGeom>
              <a:avLst/>
              <a:gdLst>
                <a:gd name="T0" fmla="*/ 0 w 64"/>
                <a:gd name="T1" fmla="*/ 0 h 154"/>
                <a:gd name="T2" fmla="*/ 50 w 64"/>
                <a:gd name="T3" fmla="*/ 154 h 154"/>
                <a:gd name="T4" fmla="*/ 50 w 64"/>
                <a:gd name="T5" fmla="*/ 154 h 154"/>
                <a:gd name="T6" fmla="*/ 54 w 64"/>
                <a:gd name="T7" fmla="*/ 154 h 154"/>
                <a:gd name="T8" fmla="*/ 58 w 64"/>
                <a:gd name="T9" fmla="*/ 150 h 154"/>
                <a:gd name="T10" fmla="*/ 64 w 64"/>
                <a:gd name="T11" fmla="*/ 146 h 154"/>
                <a:gd name="T12" fmla="*/ 20 w 64"/>
                <a:gd name="T13" fmla="*/ 8 h 154"/>
                <a:gd name="T14" fmla="*/ 20 w 64"/>
                <a:gd name="T15" fmla="*/ 8 h 154"/>
                <a:gd name="T16" fmla="*/ 0 w 64"/>
                <a:gd name="T17" fmla="*/ 0 h 154"/>
                <a:gd name="T18" fmla="*/ 0 w 64"/>
                <a:gd name="T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154">
                  <a:moveTo>
                    <a:pt x="0" y="0"/>
                  </a:moveTo>
                  <a:lnTo>
                    <a:pt x="50" y="154"/>
                  </a:lnTo>
                  <a:lnTo>
                    <a:pt x="50" y="154"/>
                  </a:lnTo>
                  <a:lnTo>
                    <a:pt x="54" y="154"/>
                  </a:lnTo>
                  <a:lnTo>
                    <a:pt x="58" y="150"/>
                  </a:lnTo>
                  <a:lnTo>
                    <a:pt x="64" y="14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8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9"/>
            <p:cNvSpPr>
              <a:spLocks noEditPoints="1"/>
            </p:cNvSpPr>
            <p:nvPr/>
          </p:nvSpPr>
          <p:spPr bwMode="auto">
            <a:xfrm>
              <a:off x="5907088" y="3130551"/>
              <a:ext cx="503238" cy="434975"/>
            </a:xfrm>
            <a:custGeom>
              <a:avLst/>
              <a:gdLst>
                <a:gd name="T0" fmla="*/ 306 w 317"/>
                <a:gd name="T1" fmla="*/ 8 h 274"/>
                <a:gd name="T2" fmla="*/ 306 w 317"/>
                <a:gd name="T3" fmla="*/ 0 h 274"/>
                <a:gd name="T4" fmla="*/ 300 w 317"/>
                <a:gd name="T5" fmla="*/ 16 h 274"/>
                <a:gd name="T6" fmla="*/ 288 w 317"/>
                <a:gd name="T7" fmla="*/ 26 h 274"/>
                <a:gd name="T8" fmla="*/ 290 w 317"/>
                <a:gd name="T9" fmla="*/ 32 h 274"/>
                <a:gd name="T10" fmla="*/ 302 w 317"/>
                <a:gd name="T11" fmla="*/ 22 h 274"/>
                <a:gd name="T12" fmla="*/ 306 w 317"/>
                <a:gd name="T13" fmla="*/ 8 h 274"/>
                <a:gd name="T14" fmla="*/ 317 w 317"/>
                <a:gd name="T15" fmla="*/ 88 h 274"/>
                <a:gd name="T16" fmla="*/ 317 w 317"/>
                <a:gd name="T17" fmla="*/ 88 h 274"/>
                <a:gd name="T18" fmla="*/ 280 w 317"/>
                <a:gd name="T19" fmla="*/ 130 h 274"/>
                <a:gd name="T20" fmla="*/ 274 w 317"/>
                <a:gd name="T21" fmla="*/ 132 h 274"/>
                <a:gd name="T22" fmla="*/ 246 w 317"/>
                <a:gd name="T23" fmla="*/ 126 h 274"/>
                <a:gd name="T24" fmla="*/ 236 w 317"/>
                <a:gd name="T25" fmla="*/ 124 h 274"/>
                <a:gd name="T26" fmla="*/ 232 w 317"/>
                <a:gd name="T27" fmla="*/ 126 h 274"/>
                <a:gd name="T28" fmla="*/ 228 w 317"/>
                <a:gd name="T29" fmla="*/ 128 h 274"/>
                <a:gd name="T30" fmla="*/ 226 w 317"/>
                <a:gd name="T31" fmla="*/ 128 h 274"/>
                <a:gd name="T32" fmla="*/ 224 w 317"/>
                <a:gd name="T33" fmla="*/ 132 h 274"/>
                <a:gd name="T34" fmla="*/ 212 w 317"/>
                <a:gd name="T35" fmla="*/ 138 h 274"/>
                <a:gd name="T36" fmla="*/ 206 w 317"/>
                <a:gd name="T37" fmla="*/ 138 h 274"/>
                <a:gd name="T38" fmla="*/ 200 w 317"/>
                <a:gd name="T39" fmla="*/ 138 h 274"/>
                <a:gd name="T40" fmla="*/ 194 w 317"/>
                <a:gd name="T41" fmla="*/ 138 h 274"/>
                <a:gd name="T42" fmla="*/ 188 w 317"/>
                <a:gd name="T43" fmla="*/ 134 h 274"/>
                <a:gd name="T44" fmla="*/ 178 w 317"/>
                <a:gd name="T45" fmla="*/ 126 h 274"/>
                <a:gd name="T46" fmla="*/ 172 w 317"/>
                <a:gd name="T47" fmla="*/ 120 h 274"/>
                <a:gd name="T48" fmla="*/ 160 w 317"/>
                <a:gd name="T49" fmla="*/ 108 h 274"/>
                <a:gd name="T50" fmla="*/ 156 w 317"/>
                <a:gd name="T51" fmla="*/ 106 h 274"/>
                <a:gd name="T52" fmla="*/ 2 w 317"/>
                <a:gd name="T53" fmla="*/ 266 h 274"/>
                <a:gd name="T54" fmla="*/ 0 w 317"/>
                <a:gd name="T55" fmla="*/ 258 h 274"/>
                <a:gd name="T56" fmla="*/ 0 w 317"/>
                <a:gd name="T57" fmla="*/ 260 h 274"/>
                <a:gd name="T58" fmla="*/ 4 w 317"/>
                <a:gd name="T59" fmla="*/ 274 h 274"/>
                <a:gd name="T60" fmla="*/ 152 w 317"/>
                <a:gd name="T61" fmla="*/ 114 h 274"/>
                <a:gd name="T62" fmla="*/ 160 w 317"/>
                <a:gd name="T63" fmla="*/ 116 h 274"/>
                <a:gd name="T64" fmla="*/ 166 w 317"/>
                <a:gd name="T65" fmla="*/ 120 h 274"/>
                <a:gd name="T66" fmla="*/ 172 w 317"/>
                <a:gd name="T67" fmla="*/ 126 h 274"/>
                <a:gd name="T68" fmla="*/ 188 w 317"/>
                <a:gd name="T69" fmla="*/ 142 h 274"/>
                <a:gd name="T70" fmla="*/ 194 w 317"/>
                <a:gd name="T71" fmla="*/ 146 h 274"/>
                <a:gd name="T72" fmla="*/ 202 w 317"/>
                <a:gd name="T73" fmla="*/ 146 h 274"/>
                <a:gd name="T74" fmla="*/ 208 w 317"/>
                <a:gd name="T75" fmla="*/ 146 h 274"/>
                <a:gd name="T76" fmla="*/ 212 w 317"/>
                <a:gd name="T77" fmla="*/ 146 h 274"/>
                <a:gd name="T78" fmla="*/ 218 w 317"/>
                <a:gd name="T79" fmla="*/ 144 h 274"/>
                <a:gd name="T80" fmla="*/ 224 w 317"/>
                <a:gd name="T81" fmla="*/ 140 h 274"/>
                <a:gd name="T82" fmla="*/ 228 w 317"/>
                <a:gd name="T83" fmla="*/ 136 h 274"/>
                <a:gd name="T84" fmla="*/ 228 w 317"/>
                <a:gd name="T85" fmla="*/ 134 h 274"/>
                <a:gd name="T86" fmla="*/ 236 w 317"/>
                <a:gd name="T87" fmla="*/ 130 h 274"/>
                <a:gd name="T88" fmla="*/ 246 w 317"/>
                <a:gd name="T89" fmla="*/ 132 h 274"/>
                <a:gd name="T90" fmla="*/ 270 w 317"/>
                <a:gd name="T91" fmla="*/ 140 h 274"/>
                <a:gd name="T92" fmla="*/ 280 w 317"/>
                <a:gd name="T93" fmla="*/ 136 h 274"/>
                <a:gd name="T94" fmla="*/ 315 w 317"/>
                <a:gd name="T95" fmla="*/ 98 h 274"/>
                <a:gd name="T96" fmla="*/ 317 w 317"/>
                <a:gd name="T97" fmla="*/ 8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7" h="274">
                  <a:moveTo>
                    <a:pt x="306" y="8"/>
                  </a:moveTo>
                  <a:lnTo>
                    <a:pt x="306" y="8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304" y="8"/>
                  </a:lnTo>
                  <a:lnTo>
                    <a:pt x="300" y="16"/>
                  </a:lnTo>
                  <a:lnTo>
                    <a:pt x="294" y="22"/>
                  </a:lnTo>
                  <a:lnTo>
                    <a:pt x="288" y="26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98" y="28"/>
                  </a:lnTo>
                  <a:lnTo>
                    <a:pt x="302" y="22"/>
                  </a:lnTo>
                  <a:lnTo>
                    <a:pt x="306" y="14"/>
                  </a:lnTo>
                  <a:lnTo>
                    <a:pt x="306" y="8"/>
                  </a:lnTo>
                  <a:lnTo>
                    <a:pt x="306" y="8"/>
                  </a:lnTo>
                  <a:close/>
                  <a:moveTo>
                    <a:pt x="317" y="88"/>
                  </a:moveTo>
                  <a:lnTo>
                    <a:pt x="317" y="88"/>
                  </a:lnTo>
                  <a:lnTo>
                    <a:pt x="317" y="88"/>
                  </a:lnTo>
                  <a:lnTo>
                    <a:pt x="315" y="92"/>
                  </a:lnTo>
                  <a:lnTo>
                    <a:pt x="280" y="130"/>
                  </a:lnTo>
                  <a:lnTo>
                    <a:pt x="280" y="130"/>
                  </a:lnTo>
                  <a:lnTo>
                    <a:pt x="274" y="132"/>
                  </a:lnTo>
                  <a:lnTo>
                    <a:pt x="268" y="132"/>
                  </a:lnTo>
                  <a:lnTo>
                    <a:pt x="246" y="126"/>
                  </a:lnTo>
                  <a:lnTo>
                    <a:pt x="246" y="126"/>
                  </a:lnTo>
                  <a:lnTo>
                    <a:pt x="236" y="124"/>
                  </a:lnTo>
                  <a:lnTo>
                    <a:pt x="236" y="124"/>
                  </a:lnTo>
                  <a:lnTo>
                    <a:pt x="232" y="126"/>
                  </a:lnTo>
                  <a:lnTo>
                    <a:pt x="228" y="128"/>
                  </a:lnTo>
                  <a:lnTo>
                    <a:pt x="228" y="128"/>
                  </a:lnTo>
                  <a:lnTo>
                    <a:pt x="226" y="128"/>
                  </a:lnTo>
                  <a:lnTo>
                    <a:pt x="226" y="128"/>
                  </a:lnTo>
                  <a:lnTo>
                    <a:pt x="224" y="132"/>
                  </a:lnTo>
                  <a:lnTo>
                    <a:pt x="224" y="132"/>
                  </a:lnTo>
                  <a:lnTo>
                    <a:pt x="218" y="136"/>
                  </a:lnTo>
                  <a:lnTo>
                    <a:pt x="212" y="138"/>
                  </a:lnTo>
                  <a:lnTo>
                    <a:pt x="212" y="138"/>
                  </a:lnTo>
                  <a:lnTo>
                    <a:pt x="206" y="138"/>
                  </a:lnTo>
                  <a:lnTo>
                    <a:pt x="206" y="138"/>
                  </a:lnTo>
                  <a:lnTo>
                    <a:pt x="200" y="138"/>
                  </a:lnTo>
                  <a:lnTo>
                    <a:pt x="200" y="138"/>
                  </a:lnTo>
                  <a:lnTo>
                    <a:pt x="194" y="138"/>
                  </a:lnTo>
                  <a:lnTo>
                    <a:pt x="194" y="138"/>
                  </a:lnTo>
                  <a:lnTo>
                    <a:pt x="188" y="134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2" y="120"/>
                  </a:lnTo>
                  <a:lnTo>
                    <a:pt x="172" y="120"/>
                  </a:lnTo>
                  <a:lnTo>
                    <a:pt x="164" y="112"/>
                  </a:lnTo>
                  <a:lnTo>
                    <a:pt x="160" y="108"/>
                  </a:lnTo>
                  <a:lnTo>
                    <a:pt x="160" y="108"/>
                  </a:lnTo>
                  <a:lnTo>
                    <a:pt x="156" y="106"/>
                  </a:lnTo>
                  <a:lnTo>
                    <a:pt x="152" y="106"/>
                  </a:lnTo>
                  <a:lnTo>
                    <a:pt x="2" y="266"/>
                  </a:lnTo>
                  <a:lnTo>
                    <a:pt x="2" y="26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4" y="274"/>
                  </a:lnTo>
                  <a:lnTo>
                    <a:pt x="152" y="114"/>
                  </a:lnTo>
                  <a:lnTo>
                    <a:pt x="152" y="114"/>
                  </a:lnTo>
                  <a:lnTo>
                    <a:pt x="156" y="114"/>
                  </a:lnTo>
                  <a:lnTo>
                    <a:pt x="160" y="116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72" y="126"/>
                  </a:lnTo>
                  <a:lnTo>
                    <a:pt x="172" y="126"/>
                  </a:lnTo>
                  <a:lnTo>
                    <a:pt x="178" y="134"/>
                  </a:lnTo>
                  <a:lnTo>
                    <a:pt x="188" y="142"/>
                  </a:lnTo>
                  <a:lnTo>
                    <a:pt x="188" y="142"/>
                  </a:lnTo>
                  <a:lnTo>
                    <a:pt x="194" y="146"/>
                  </a:lnTo>
                  <a:lnTo>
                    <a:pt x="194" y="146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12" y="146"/>
                  </a:lnTo>
                  <a:lnTo>
                    <a:pt x="212" y="146"/>
                  </a:lnTo>
                  <a:lnTo>
                    <a:pt x="218" y="144"/>
                  </a:lnTo>
                  <a:lnTo>
                    <a:pt x="224" y="140"/>
                  </a:lnTo>
                  <a:lnTo>
                    <a:pt x="224" y="140"/>
                  </a:lnTo>
                  <a:lnTo>
                    <a:pt x="228" y="136"/>
                  </a:lnTo>
                  <a:lnTo>
                    <a:pt x="228" y="136"/>
                  </a:lnTo>
                  <a:lnTo>
                    <a:pt x="228" y="134"/>
                  </a:lnTo>
                  <a:lnTo>
                    <a:pt x="228" y="134"/>
                  </a:lnTo>
                  <a:lnTo>
                    <a:pt x="232" y="132"/>
                  </a:lnTo>
                  <a:lnTo>
                    <a:pt x="236" y="130"/>
                  </a:lnTo>
                  <a:lnTo>
                    <a:pt x="236" y="130"/>
                  </a:lnTo>
                  <a:lnTo>
                    <a:pt x="246" y="132"/>
                  </a:lnTo>
                  <a:lnTo>
                    <a:pt x="270" y="140"/>
                  </a:lnTo>
                  <a:lnTo>
                    <a:pt x="270" y="140"/>
                  </a:lnTo>
                  <a:lnTo>
                    <a:pt x="276" y="140"/>
                  </a:lnTo>
                  <a:lnTo>
                    <a:pt x="280" y="136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7" y="94"/>
                  </a:lnTo>
                  <a:lnTo>
                    <a:pt x="317" y="88"/>
                  </a:lnTo>
                  <a:lnTo>
                    <a:pt x="317" y="88"/>
                  </a:lnTo>
                  <a:close/>
                </a:path>
              </a:pathLst>
            </a:custGeom>
            <a:solidFill>
              <a:srgbClr val="FD8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0"/>
            <p:cNvSpPr>
              <a:spLocks noEditPoints="1"/>
            </p:cNvSpPr>
            <p:nvPr/>
          </p:nvSpPr>
          <p:spPr bwMode="auto">
            <a:xfrm>
              <a:off x="5907088" y="3086101"/>
              <a:ext cx="485775" cy="476250"/>
            </a:xfrm>
            <a:custGeom>
              <a:avLst/>
              <a:gdLst>
                <a:gd name="T0" fmla="*/ 306 w 306"/>
                <a:gd name="T1" fmla="*/ 30 h 300"/>
                <a:gd name="T2" fmla="*/ 296 w 306"/>
                <a:gd name="T3" fmla="*/ 12 h 300"/>
                <a:gd name="T4" fmla="*/ 276 w 306"/>
                <a:gd name="T5" fmla="*/ 6 h 300"/>
                <a:gd name="T6" fmla="*/ 266 w 306"/>
                <a:gd name="T7" fmla="*/ 6 h 300"/>
                <a:gd name="T8" fmla="*/ 252 w 306"/>
                <a:gd name="T9" fmla="*/ 16 h 300"/>
                <a:gd name="T10" fmla="*/ 246 w 306"/>
                <a:gd name="T11" fmla="*/ 24 h 300"/>
                <a:gd name="T12" fmla="*/ 198 w 306"/>
                <a:gd name="T13" fmla="*/ 4 h 300"/>
                <a:gd name="T14" fmla="*/ 198 w 306"/>
                <a:gd name="T15" fmla="*/ 4 h 300"/>
                <a:gd name="T16" fmla="*/ 190 w 306"/>
                <a:gd name="T17" fmla="*/ 0 h 300"/>
                <a:gd name="T18" fmla="*/ 144 w 306"/>
                <a:gd name="T19" fmla="*/ 48 h 300"/>
                <a:gd name="T20" fmla="*/ 146 w 306"/>
                <a:gd name="T21" fmla="*/ 54 h 300"/>
                <a:gd name="T22" fmla="*/ 192 w 306"/>
                <a:gd name="T23" fmla="*/ 6 h 300"/>
                <a:gd name="T24" fmla="*/ 200 w 306"/>
                <a:gd name="T25" fmla="*/ 10 h 300"/>
                <a:gd name="T26" fmla="*/ 200 w 306"/>
                <a:gd name="T27" fmla="*/ 10 h 300"/>
                <a:gd name="T28" fmla="*/ 250 w 306"/>
                <a:gd name="T29" fmla="*/ 30 h 300"/>
                <a:gd name="T30" fmla="*/ 260 w 306"/>
                <a:gd name="T31" fmla="*/ 18 h 300"/>
                <a:gd name="T32" fmla="*/ 278 w 306"/>
                <a:gd name="T33" fmla="*/ 12 h 300"/>
                <a:gd name="T34" fmla="*/ 286 w 306"/>
                <a:gd name="T35" fmla="*/ 14 h 300"/>
                <a:gd name="T36" fmla="*/ 302 w 306"/>
                <a:gd name="T37" fmla="*/ 24 h 300"/>
                <a:gd name="T38" fmla="*/ 306 w 306"/>
                <a:gd name="T39" fmla="*/ 30 h 300"/>
                <a:gd name="T40" fmla="*/ 158 w 306"/>
                <a:gd name="T41" fmla="*/ 84 h 300"/>
                <a:gd name="T42" fmla="*/ 156 w 306"/>
                <a:gd name="T43" fmla="*/ 92 h 300"/>
                <a:gd name="T44" fmla="*/ 144 w 306"/>
                <a:gd name="T45" fmla="*/ 104 h 300"/>
                <a:gd name="T46" fmla="*/ 146 w 306"/>
                <a:gd name="T47" fmla="*/ 128 h 300"/>
                <a:gd name="T48" fmla="*/ 144 w 306"/>
                <a:gd name="T49" fmla="*/ 132 h 300"/>
                <a:gd name="T50" fmla="*/ 142 w 306"/>
                <a:gd name="T51" fmla="*/ 134 h 300"/>
                <a:gd name="T52" fmla="*/ 0 w 306"/>
                <a:gd name="T53" fmla="*/ 288 h 300"/>
                <a:gd name="T54" fmla="*/ 4 w 306"/>
                <a:gd name="T55" fmla="*/ 300 h 300"/>
                <a:gd name="T56" fmla="*/ 2 w 306"/>
                <a:gd name="T57" fmla="*/ 296 h 300"/>
                <a:gd name="T58" fmla="*/ 146 w 306"/>
                <a:gd name="T59" fmla="*/ 142 h 300"/>
                <a:gd name="T60" fmla="*/ 148 w 306"/>
                <a:gd name="T61" fmla="*/ 136 h 300"/>
                <a:gd name="T62" fmla="*/ 148 w 306"/>
                <a:gd name="T63" fmla="*/ 112 h 300"/>
                <a:gd name="T64" fmla="*/ 158 w 306"/>
                <a:gd name="T65" fmla="*/ 100 h 300"/>
                <a:gd name="T66" fmla="*/ 160 w 306"/>
                <a:gd name="T67" fmla="*/ 96 h 300"/>
                <a:gd name="T68" fmla="*/ 160 w 306"/>
                <a:gd name="T69" fmla="*/ 90 h 300"/>
                <a:gd name="T70" fmla="*/ 158 w 306"/>
                <a:gd name="T71" fmla="*/ 8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6" h="300">
                  <a:moveTo>
                    <a:pt x="306" y="30"/>
                  </a:moveTo>
                  <a:lnTo>
                    <a:pt x="306" y="30"/>
                  </a:lnTo>
                  <a:lnTo>
                    <a:pt x="302" y="20"/>
                  </a:lnTo>
                  <a:lnTo>
                    <a:pt x="296" y="12"/>
                  </a:lnTo>
                  <a:lnTo>
                    <a:pt x="286" y="8"/>
                  </a:lnTo>
                  <a:lnTo>
                    <a:pt x="276" y="6"/>
                  </a:lnTo>
                  <a:lnTo>
                    <a:pt x="276" y="6"/>
                  </a:lnTo>
                  <a:lnTo>
                    <a:pt x="266" y="6"/>
                  </a:lnTo>
                  <a:lnTo>
                    <a:pt x="258" y="10"/>
                  </a:lnTo>
                  <a:lnTo>
                    <a:pt x="252" y="16"/>
                  </a:lnTo>
                  <a:lnTo>
                    <a:pt x="246" y="24"/>
                  </a:lnTo>
                  <a:lnTo>
                    <a:pt x="246" y="24"/>
                  </a:lnTo>
                  <a:lnTo>
                    <a:pt x="198" y="4"/>
                  </a:lnTo>
                  <a:lnTo>
                    <a:pt x="198" y="4"/>
                  </a:lnTo>
                  <a:lnTo>
                    <a:pt x="198" y="4"/>
                  </a:lnTo>
                  <a:lnTo>
                    <a:pt x="198" y="4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44" y="48"/>
                  </a:lnTo>
                  <a:lnTo>
                    <a:pt x="144" y="48"/>
                  </a:lnTo>
                  <a:lnTo>
                    <a:pt x="146" y="54"/>
                  </a:lnTo>
                  <a:lnTo>
                    <a:pt x="146" y="54"/>
                  </a:lnTo>
                  <a:lnTo>
                    <a:pt x="192" y="6"/>
                  </a:lnTo>
                  <a:lnTo>
                    <a:pt x="192" y="6"/>
                  </a:lnTo>
                  <a:lnTo>
                    <a:pt x="200" y="10"/>
                  </a:lnTo>
                  <a:lnTo>
                    <a:pt x="200" y="10"/>
                  </a:lnTo>
                  <a:lnTo>
                    <a:pt x="200" y="10"/>
                  </a:lnTo>
                  <a:lnTo>
                    <a:pt x="200" y="10"/>
                  </a:lnTo>
                  <a:lnTo>
                    <a:pt x="250" y="30"/>
                  </a:lnTo>
                  <a:lnTo>
                    <a:pt x="250" y="30"/>
                  </a:lnTo>
                  <a:lnTo>
                    <a:pt x="254" y="24"/>
                  </a:lnTo>
                  <a:lnTo>
                    <a:pt x="260" y="18"/>
                  </a:lnTo>
                  <a:lnTo>
                    <a:pt x="268" y="14"/>
                  </a:lnTo>
                  <a:lnTo>
                    <a:pt x="278" y="12"/>
                  </a:lnTo>
                  <a:lnTo>
                    <a:pt x="278" y="12"/>
                  </a:lnTo>
                  <a:lnTo>
                    <a:pt x="286" y="14"/>
                  </a:lnTo>
                  <a:lnTo>
                    <a:pt x="294" y="18"/>
                  </a:lnTo>
                  <a:lnTo>
                    <a:pt x="302" y="24"/>
                  </a:lnTo>
                  <a:lnTo>
                    <a:pt x="306" y="30"/>
                  </a:lnTo>
                  <a:lnTo>
                    <a:pt x="306" y="30"/>
                  </a:lnTo>
                  <a:close/>
                  <a:moveTo>
                    <a:pt x="158" y="84"/>
                  </a:moveTo>
                  <a:lnTo>
                    <a:pt x="158" y="84"/>
                  </a:lnTo>
                  <a:lnTo>
                    <a:pt x="158" y="90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44" y="104"/>
                  </a:lnTo>
                  <a:lnTo>
                    <a:pt x="144" y="104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4" y="132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4" y="300"/>
                  </a:lnTo>
                  <a:lnTo>
                    <a:pt x="4" y="300"/>
                  </a:lnTo>
                  <a:lnTo>
                    <a:pt x="2" y="296"/>
                  </a:lnTo>
                  <a:lnTo>
                    <a:pt x="2" y="296"/>
                  </a:lnTo>
                  <a:lnTo>
                    <a:pt x="146" y="142"/>
                  </a:lnTo>
                  <a:lnTo>
                    <a:pt x="146" y="142"/>
                  </a:lnTo>
                  <a:lnTo>
                    <a:pt x="148" y="140"/>
                  </a:lnTo>
                  <a:lnTo>
                    <a:pt x="148" y="136"/>
                  </a:lnTo>
                  <a:lnTo>
                    <a:pt x="148" y="136"/>
                  </a:lnTo>
                  <a:lnTo>
                    <a:pt x="148" y="112"/>
                  </a:lnTo>
                  <a:lnTo>
                    <a:pt x="148" y="112"/>
                  </a:lnTo>
                  <a:lnTo>
                    <a:pt x="158" y="100"/>
                  </a:lnTo>
                  <a:lnTo>
                    <a:pt x="158" y="100"/>
                  </a:lnTo>
                  <a:lnTo>
                    <a:pt x="160" y="96"/>
                  </a:lnTo>
                  <a:lnTo>
                    <a:pt x="160" y="90"/>
                  </a:lnTo>
                  <a:lnTo>
                    <a:pt x="160" y="90"/>
                  </a:lnTo>
                  <a:lnTo>
                    <a:pt x="158" y="84"/>
                  </a:lnTo>
                  <a:lnTo>
                    <a:pt x="158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>
              <a:off x="6224588" y="337502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>
              <a:off x="6224588" y="337502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6319838" y="3117851"/>
              <a:ext cx="47625" cy="47625"/>
            </a:xfrm>
            <a:custGeom>
              <a:avLst/>
              <a:gdLst>
                <a:gd name="T0" fmla="*/ 30 w 30"/>
                <a:gd name="T1" fmla="*/ 16 h 30"/>
                <a:gd name="T2" fmla="*/ 30 w 30"/>
                <a:gd name="T3" fmla="*/ 16 h 30"/>
                <a:gd name="T4" fmla="*/ 30 w 30"/>
                <a:gd name="T5" fmla="*/ 22 h 30"/>
                <a:gd name="T6" fmla="*/ 26 w 30"/>
                <a:gd name="T7" fmla="*/ 26 h 30"/>
                <a:gd name="T8" fmla="*/ 22 w 30"/>
                <a:gd name="T9" fmla="*/ 30 h 30"/>
                <a:gd name="T10" fmla="*/ 16 w 30"/>
                <a:gd name="T11" fmla="*/ 30 h 30"/>
                <a:gd name="T12" fmla="*/ 16 w 30"/>
                <a:gd name="T13" fmla="*/ 30 h 30"/>
                <a:gd name="T14" fmla="*/ 10 w 30"/>
                <a:gd name="T15" fmla="*/ 30 h 30"/>
                <a:gd name="T16" fmla="*/ 6 w 30"/>
                <a:gd name="T17" fmla="*/ 26 h 30"/>
                <a:gd name="T18" fmla="*/ 2 w 30"/>
                <a:gd name="T19" fmla="*/ 22 h 30"/>
                <a:gd name="T20" fmla="*/ 0 w 30"/>
                <a:gd name="T21" fmla="*/ 16 h 30"/>
                <a:gd name="T22" fmla="*/ 0 w 30"/>
                <a:gd name="T23" fmla="*/ 16 h 30"/>
                <a:gd name="T24" fmla="*/ 2 w 30"/>
                <a:gd name="T25" fmla="*/ 10 h 30"/>
                <a:gd name="T26" fmla="*/ 6 w 30"/>
                <a:gd name="T27" fmla="*/ 4 h 30"/>
                <a:gd name="T28" fmla="*/ 10 w 30"/>
                <a:gd name="T29" fmla="*/ 2 h 30"/>
                <a:gd name="T30" fmla="*/ 16 w 30"/>
                <a:gd name="T31" fmla="*/ 0 h 30"/>
                <a:gd name="T32" fmla="*/ 16 w 30"/>
                <a:gd name="T33" fmla="*/ 0 h 30"/>
                <a:gd name="T34" fmla="*/ 22 w 30"/>
                <a:gd name="T35" fmla="*/ 2 h 30"/>
                <a:gd name="T36" fmla="*/ 26 w 30"/>
                <a:gd name="T37" fmla="*/ 4 h 30"/>
                <a:gd name="T38" fmla="*/ 30 w 30"/>
                <a:gd name="T39" fmla="*/ 10 h 30"/>
                <a:gd name="T40" fmla="*/ 30 w 30"/>
                <a:gd name="T41" fmla="*/ 16 h 30"/>
                <a:gd name="T42" fmla="*/ 30 w 30"/>
                <a:gd name="T43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30">
                  <a:moveTo>
                    <a:pt x="30" y="16"/>
                  </a:moveTo>
                  <a:lnTo>
                    <a:pt x="30" y="16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2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0" y="30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10"/>
                  </a:lnTo>
                  <a:lnTo>
                    <a:pt x="30" y="16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2751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Base de données : principes essentiels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On utilise les identifiants lorsqu’il faut lier (faire références à) des enregistrements</a:t>
            </a:r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12</a:t>
            </a:fld>
            <a:endParaRPr lang="fr-FR"/>
          </a:p>
        </p:txBody>
      </p:sp>
      <p:graphicFrame>
        <p:nvGraphicFramePr>
          <p:cNvPr id="18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702886"/>
              </p:ext>
            </p:extLst>
          </p:nvPr>
        </p:nvGraphicFramePr>
        <p:xfrm>
          <a:off x="434455" y="2975947"/>
          <a:ext cx="4130675" cy="1259144"/>
        </p:xfrm>
        <a:graphic>
          <a:graphicData uri="http://schemas.openxmlformats.org/drawingml/2006/table">
            <a:tbl>
              <a:tblPr/>
              <a:tblGrid>
                <a:gridCol w="851217"/>
                <a:gridCol w="773430"/>
                <a:gridCol w="949643"/>
                <a:gridCol w="984568"/>
                <a:gridCol w="571817"/>
              </a:tblGrid>
              <a:tr h="298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IDPatient</a:t>
                      </a:r>
                      <a:endParaRPr kumimoji="0" lang="fr-F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Nom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Prenom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DateNaiss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Sexe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Rogne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Olive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18/05/1922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Dézieux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Jacqueline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26/02/1942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F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Greux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Nadine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06/09/1967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F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1551052" y="2632283"/>
            <a:ext cx="1517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Table « Patient »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781631"/>
              </p:ext>
            </p:extLst>
          </p:nvPr>
        </p:nvGraphicFramePr>
        <p:xfrm>
          <a:off x="5002294" y="4760656"/>
          <a:ext cx="3702050" cy="1579252"/>
        </p:xfrm>
        <a:graphic>
          <a:graphicData uri="http://schemas.openxmlformats.org/drawingml/2006/table">
            <a:tbl>
              <a:tblPr/>
              <a:tblGrid>
                <a:gridCol w="714693"/>
                <a:gridCol w="984568"/>
                <a:gridCol w="833755"/>
                <a:gridCol w="597217"/>
                <a:gridCol w="571817"/>
              </a:tblGrid>
              <a:tr h="298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IDBilan</a:t>
                      </a:r>
                      <a:endParaRPr kumimoji="0" lang="fr-F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DateBilan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HemoGb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Creat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TP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B1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18/07/2014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12,8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194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60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B2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12/08/2014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12,5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106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58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B3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17/09/2014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11,9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83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65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B4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22/10/2014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12,3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98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62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6282177" y="4406284"/>
            <a:ext cx="1359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Table « Bilan »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351550"/>
              </p:ext>
            </p:extLst>
          </p:nvPr>
        </p:nvGraphicFramePr>
        <p:xfrm>
          <a:off x="4146484" y="4761203"/>
          <a:ext cx="851217" cy="1579252"/>
        </p:xfrm>
        <a:graphic>
          <a:graphicData uri="http://schemas.openxmlformats.org/drawingml/2006/table">
            <a:tbl>
              <a:tblPr/>
              <a:tblGrid>
                <a:gridCol w="851217"/>
              </a:tblGrid>
              <a:tr h="298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IDPatient</a:t>
                      </a:r>
                      <a:endParaRPr kumimoji="0" lang="fr-F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4119510" y="6025243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P1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186431" y="4101486"/>
            <a:ext cx="23811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186431" y="4101483"/>
            <a:ext cx="0" cy="127659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e 55"/>
          <p:cNvGrpSpPr/>
          <p:nvPr/>
        </p:nvGrpSpPr>
        <p:grpSpPr>
          <a:xfrm>
            <a:off x="178401" y="5039526"/>
            <a:ext cx="4379858" cy="992257"/>
            <a:chOff x="178401" y="5039526"/>
            <a:chExt cx="4379858" cy="992257"/>
          </a:xfrm>
        </p:grpSpPr>
        <p:grpSp>
          <p:nvGrpSpPr>
            <p:cNvPr id="55" name="Groupe 54"/>
            <p:cNvGrpSpPr/>
            <p:nvPr/>
          </p:nvGrpSpPr>
          <p:grpSpPr>
            <a:xfrm>
              <a:off x="4119510" y="5039526"/>
              <a:ext cx="438749" cy="992257"/>
              <a:chOff x="4119510" y="5039526"/>
              <a:chExt cx="438749" cy="992257"/>
            </a:xfrm>
          </p:grpSpPr>
          <p:sp>
            <p:nvSpPr>
              <p:cNvPr id="4" name="ZoneTexte 3"/>
              <p:cNvSpPr txBox="1"/>
              <p:nvPr/>
            </p:nvSpPr>
            <p:spPr>
              <a:xfrm>
                <a:off x="4119510" y="5354675"/>
                <a:ext cx="4347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P3</a:t>
                </a:r>
                <a:endParaRPr lang="fr-F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4119510" y="5693229"/>
                <a:ext cx="4347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P3</a:t>
                </a:r>
                <a:endParaRPr lang="fr-F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4123525" y="5039526"/>
                <a:ext cx="4347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P3</a:t>
                </a:r>
                <a:endParaRPr lang="fr-F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4" name="Groupe 53"/>
            <p:cNvGrpSpPr/>
            <p:nvPr/>
          </p:nvGrpSpPr>
          <p:grpSpPr>
            <a:xfrm>
              <a:off x="178401" y="5184611"/>
              <a:ext cx="3937094" cy="677895"/>
              <a:chOff x="178401" y="5184611"/>
              <a:chExt cx="3937094" cy="677895"/>
            </a:xfrm>
          </p:grpSpPr>
          <p:cxnSp>
            <p:nvCxnSpPr>
              <p:cNvPr id="23" name="Connecteur droit 22"/>
              <p:cNvCxnSpPr/>
              <p:nvPr/>
            </p:nvCxnSpPr>
            <p:spPr>
              <a:xfrm flipH="1" flipV="1">
                <a:off x="178401" y="5422457"/>
                <a:ext cx="3284927" cy="1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 flipV="1">
                <a:off x="3487038" y="5184611"/>
                <a:ext cx="628457" cy="237846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3489872" y="5439118"/>
                <a:ext cx="599076" cy="100666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>
                <a:off x="3485857" y="5439118"/>
                <a:ext cx="629638" cy="423388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7" name="Connecteur droit 56"/>
          <p:cNvCxnSpPr/>
          <p:nvPr/>
        </p:nvCxnSpPr>
        <p:spPr>
          <a:xfrm flipH="1">
            <a:off x="55795" y="3415685"/>
            <a:ext cx="368748" cy="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flipV="1">
            <a:off x="55795" y="3415686"/>
            <a:ext cx="0" cy="274562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>
            <a:endCxn id="16" idx="1"/>
          </p:cNvCxnSpPr>
          <p:nvPr/>
        </p:nvCxnSpPr>
        <p:spPr>
          <a:xfrm>
            <a:off x="55795" y="6161314"/>
            <a:ext cx="4063715" cy="3320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Imag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" y="2800198"/>
            <a:ext cx="433429" cy="226950"/>
          </a:xfrm>
          <a:prstGeom prst="rect">
            <a:avLst/>
          </a:prstGeom>
        </p:spPr>
      </p:pic>
      <p:grpSp>
        <p:nvGrpSpPr>
          <p:cNvPr id="66" name="Groupe 65"/>
          <p:cNvGrpSpPr/>
          <p:nvPr/>
        </p:nvGrpSpPr>
        <p:grpSpPr>
          <a:xfrm rot="6775045" flipV="1">
            <a:off x="5170449" y="4485577"/>
            <a:ext cx="334886" cy="333958"/>
            <a:chOff x="5872163" y="3049588"/>
            <a:chExt cx="573088" cy="571500"/>
          </a:xfrm>
        </p:grpSpPr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5872163" y="3049588"/>
              <a:ext cx="573088" cy="571500"/>
            </a:xfrm>
            <a:custGeom>
              <a:avLst/>
              <a:gdLst>
                <a:gd name="T0" fmla="*/ 332 w 361"/>
                <a:gd name="T1" fmla="*/ 87 h 360"/>
                <a:gd name="T2" fmla="*/ 343 w 361"/>
                <a:gd name="T3" fmla="*/ 65 h 360"/>
                <a:gd name="T4" fmla="*/ 343 w 361"/>
                <a:gd name="T5" fmla="*/ 47 h 360"/>
                <a:gd name="T6" fmla="*/ 330 w 361"/>
                <a:gd name="T7" fmla="*/ 23 h 360"/>
                <a:gd name="T8" fmla="*/ 308 w 361"/>
                <a:gd name="T9" fmla="*/ 10 h 360"/>
                <a:gd name="T10" fmla="*/ 288 w 361"/>
                <a:gd name="T11" fmla="*/ 10 h 360"/>
                <a:gd name="T12" fmla="*/ 264 w 361"/>
                <a:gd name="T13" fmla="*/ 25 h 360"/>
                <a:gd name="T14" fmla="*/ 206 w 361"/>
                <a:gd name="T15" fmla="*/ 0 h 360"/>
                <a:gd name="T16" fmla="*/ 202 w 361"/>
                <a:gd name="T17" fmla="*/ 4 h 360"/>
                <a:gd name="T18" fmla="*/ 148 w 361"/>
                <a:gd name="T19" fmla="*/ 61 h 360"/>
                <a:gd name="T20" fmla="*/ 156 w 361"/>
                <a:gd name="T21" fmla="*/ 101 h 360"/>
                <a:gd name="T22" fmla="*/ 154 w 361"/>
                <a:gd name="T23" fmla="*/ 113 h 360"/>
                <a:gd name="T24" fmla="*/ 152 w 361"/>
                <a:gd name="T25" fmla="*/ 115 h 360"/>
                <a:gd name="T26" fmla="*/ 150 w 361"/>
                <a:gd name="T27" fmla="*/ 117 h 360"/>
                <a:gd name="T28" fmla="*/ 148 w 361"/>
                <a:gd name="T29" fmla="*/ 123 h 360"/>
                <a:gd name="T30" fmla="*/ 148 w 361"/>
                <a:gd name="T31" fmla="*/ 127 h 360"/>
                <a:gd name="T32" fmla="*/ 148 w 361"/>
                <a:gd name="T33" fmla="*/ 141 h 360"/>
                <a:gd name="T34" fmla="*/ 4 w 361"/>
                <a:gd name="T35" fmla="*/ 301 h 360"/>
                <a:gd name="T36" fmla="*/ 4 w 361"/>
                <a:gd name="T37" fmla="*/ 303 h 360"/>
                <a:gd name="T38" fmla="*/ 2 w 361"/>
                <a:gd name="T39" fmla="*/ 313 h 360"/>
                <a:gd name="T40" fmla="*/ 14 w 361"/>
                <a:gd name="T41" fmla="*/ 350 h 360"/>
                <a:gd name="T42" fmla="*/ 16 w 361"/>
                <a:gd name="T43" fmla="*/ 354 h 360"/>
                <a:gd name="T44" fmla="*/ 82 w 361"/>
                <a:gd name="T45" fmla="*/ 358 h 360"/>
                <a:gd name="T46" fmla="*/ 88 w 361"/>
                <a:gd name="T47" fmla="*/ 356 h 360"/>
                <a:gd name="T48" fmla="*/ 104 w 361"/>
                <a:gd name="T49" fmla="*/ 337 h 360"/>
                <a:gd name="T50" fmla="*/ 104 w 361"/>
                <a:gd name="T51" fmla="*/ 315 h 360"/>
                <a:gd name="T52" fmla="*/ 122 w 361"/>
                <a:gd name="T53" fmla="*/ 315 h 360"/>
                <a:gd name="T54" fmla="*/ 142 w 361"/>
                <a:gd name="T55" fmla="*/ 297 h 360"/>
                <a:gd name="T56" fmla="*/ 144 w 361"/>
                <a:gd name="T57" fmla="*/ 291 h 360"/>
                <a:gd name="T58" fmla="*/ 142 w 361"/>
                <a:gd name="T59" fmla="*/ 285 h 360"/>
                <a:gd name="T60" fmla="*/ 138 w 361"/>
                <a:gd name="T61" fmla="*/ 275 h 360"/>
                <a:gd name="T62" fmla="*/ 144 w 361"/>
                <a:gd name="T63" fmla="*/ 267 h 360"/>
                <a:gd name="T64" fmla="*/ 154 w 361"/>
                <a:gd name="T65" fmla="*/ 269 h 360"/>
                <a:gd name="T66" fmla="*/ 162 w 361"/>
                <a:gd name="T67" fmla="*/ 273 h 360"/>
                <a:gd name="T68" fmla="*/ 182 w 361"/>
                <a:gd name="T69" fmla="*/ 255 h 360"/>
                <a:gd name="T70" fmla="*/ 184 w 361"/>
                <a:gd name="T71" fmla="*/ 247 h 360"/>
                <a:gd name="T72" fmla="*/ 184 w 361"/>
                <a:gd name="T73" fmla="*/ 229 h 360"/>
                <a:gd name="T74" fmla="*/ 206 w 361"/>
                <a:gd name="T75" fmla="*/ 229 h 360"/>
                <a:gd name="T76" fmla="*/ 220 w 361"/>
                <a:gd name="T77" fmla="*/ 215 h 360"/>
                <a:gd name="T78" fmla="*/ 240 w 361"/>
                <a:gd name="T79" fmla="*/ 213 h 360"/>
                <a:gd name="T80" fmla="*/ 252 w 361"/>
                <a:gd name="T81" fmla="*/ 209 h 360"/>
                <a:gd name="T82" fmla="*/ 260 w 361"/>
                <a:gd name="T83" fmla="*/ 203 h 360"/>
                <a:gd name="T84" fmla="*/ 294 w 361"/>
                <a:gd name="T85" fmla="*/ 211 h 360"/>
                <a:gd name="T86" fmla="*/ 359 w 361"/>
                <a:gd name="T87" fmla="*/ 151 h 360"/>
                <a:gd name="T88" fmla="*/ 359 w 361"/>
                <a:gd name="T89" fmla="*/ 141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1" h="360">
                  <a:moveTo>
                    <a:pt x="359" y="141"/>
                  </a:moveTo>
                  <a:lnTo>
                    <a:pt x="332" y="87"/>
                  </a:lnTo>
                  <a:lnTo>
                    <a:pt x="332" y="87"/>
                  </a:lnTo>
                  <a:lnTo>
                    <a:pt x="337" y="81"/>
                  </a:lnTo>
                  <a:lnTo>
                    <a:pt x="341" y="73"/>
                  </a:lnTo>
                  <a:lnTo>
                    <a:pt x="343" y="65"/>
                  </a:lnTo>
                  <a:lnTo>
                    <a:pt x="343" y="57"/>
                  </a:lnTo>
                  <a:lnTo>
                    <a:pt x="343" y="57"/>
                  </a:lnTo>
                  <a:lnTo>
                    <a:pt x="343" y="47"/>
                  </a:lnTo>
                  <a:lnTo>
                    <a:pt x="339" y="39"/>
                  </a:lnTo>
                  <a:lnTo>
                    <a:pt x="336" y="31"/>
                  </a:lnTo>
                  <a:lnTo>
                    <a:pt x="330" y="23"/>
                  </a:lnTo>
                  <a:lnTo>
                    <a:pt x="324" y="17"/>
                  </a:lnTo>
                  <a:lnTo>
                    <a:pt x="316" y="13"/>
                  </a:lnTo>
                  <a:lnTo>
                    <a:pt x="308" y="10"/>
                  </a:lnTo>
                  <a:lnTo>
                    <a:pt x="298" y="8"/>
                  </a:lnTo>
                  <a:lnTo>
                    <a:pt x="298" y="8"/>
                  </a:lnTo>
                  <a:lnTo>
                    <a:pt x="288" y="10"/>
                  </a:lnTo>
                  <a:lnTo>
                    <a:pt x="278" y="13"/>
                  </a:lnTo>
                  <a:lnTo>
                    <a:pt x="270" y="19"/>
                  </a:lnTo>
                  <a:lnTo>
                    <a:pt x="264" y="25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06" y="0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192" y="15"/>
                  </a:lnTo>
                  <a:lnTo>
                    <a:pt x="148" y="61"/>
                  </a:lnTo>
                  <a:lnTo>
                    <a:pt x="148" y="61"/>
                  </a:lnTo>
                  <a:lnTo>
                    <a:pt x="146" y="67"/>
                  </a:lnTo>
                  <a:lnTo>
                    <a:pt x="146" y="73"/>
                  </a:lnTo>
                  <a:lnTo>
                    <a:pt x="156" y="101"/>
                  </a:lnTo>
                  <a:lnTo>
                    <a:pt x="156" y="101"/>
                  </a:lnTo>
                  <a:lnTo>
                    <a:pt x="158" y="107"/>
                  </a:lnTo>
                  <a:lnTo>
                    <a:pt x="154" y="113"/>
                  </a:lnTo>
                  <a:lnTo>
                    <a:pt x="154" y="113"/>
                  </a:lnTo>
                  <a:lnTo>
                    <a:pt x="152" y="115"/>
                  </a:lnTo>
                  <a:lnTo>
                    <a:pt x="152" y="115"/>
                  </a:lnTo>
                  <a:lnTo>
                    <a:pt x="152" y="115"/>
                  </a:lnTo>
                  <a:lnTo>
                    <a:pt x="152" y="115"/>
                  </a:lnTo>
                  <a:lnTo>
                    <a:pt x="150" y="117"/>
                  </a:lnTo>
                  <a:lnTo>
                    <a:pt x="150" y="117"/>
                  </a:lnTo>
                  <a:lnTo>
                    <a:pt x="148" y="121"/>
                  </a:lnTo>
                  <a:lnTo>
                    <a:pt x="148" y="123"/>
                  </a:lnTo>
                  <a:lnTo>
                    <a:pt x="148" y="123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41"/>
                  </a:lnTo>
                  <a:lnTo>
                    <a:pt x="148" y="141"/>
                  </a:lnTo>
                  <a:lnTo>
                    <a:pt x="146" y="147"/>
                  </a:lnTo>
                  <a:lnTo>
                    <a:pt x="144" y="153"/>
                  </a:lnTo>
                  <a:lnTo>
                    <a:pt x="4" y="301"/>
                  </a:lnTo>
                  <a:lnTo>
                    <a:pt x="4" y="301"/>
                  </a:lnTo>
                  <a:lnTo>
                    <a:pt x="4" y="301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0" y="307"/>
                  </a:lnTo>
                  <a:lnTo>
                    <a:pt x="2" y="313"/>
                  </a:lnTo>
                  <a:lnTo>
                    <a:pt x="2" y="315"/>
                  </a:lnTo>
                  <a:lnTo>
                    <a:pt x="14" y="350"/>
                  </a:lnTo>
                  <a:lnTo>
                    <a:pt x="14" y="350"/>
                  </a:lnTo>
                  <a:lnTo>
                    <a:pt x="14" y="350"/>
                  </a:lnTo>
                  <a:lnTo>
                    <a:pt x="16" y="354"/>
                  </a:lnTo>
                  <a:lnTo>
                    <a:pt x="16" y="354"/>
                  </a:lnTo>
                  <a:lnTo>
                    <a:pt x="20" y="360"/>
                  </a:lnTo>
                  <a:lnTo>
                    <a:pt x="26" y="360"/>
                  </a:lnTo>
                  <a:lnTo>
                    <a:pt x="82" y="358"/>
                  </a:lnTo>
                  <a:lnTo>
                    <a:pt x="82" y="358"/>
                  </a:lnTo>
                  <a:lnTo>
                    <a:pt x="84" y="358"/>
                  </a:lnTo>
                  <a:lnTo>
                    <a:pt x="88" y="356"/>
                  </a:lnTo>
                  <a:lnTo>
                    <a:pt x="102" y="341"/>
                  </a:lnTo>
                  <a:lnTo>
                    <a:pt x="102" y="341"/>
                  </a:lnTo>
                  <a:lnTo>
                    <a:pt x="104" y="337"/>
                  </a:lnTo>
                  <a:lnTo>
                    <a:pt x="104" y="333"/>
                  </a:lnTo>
                  <a:lnTo>
                    <a:pt x="104" y="333"/>
                  </a:lnTo>
                  <a:lnTo>
                    <a:pt x="104" y="315"/>
                  </a:lnTo>
                  <a:lnTo>
                    <a:pt x="104" y="315"/>
                  </a:lnTo>
                  <a:lnTo>
                    <a:pt x="122" y="315"/>
                  </a:lnTo>
                  <a:lnTo>
                    <a:pt x="122" y="315"/>
                  </a:lnTo>
                  <a:lnTo>
                    <a:pt x="126" y="315"/>
                  </a:lnTo>
                  <a:lnTo>
                    <a:pt x="128" y="311"/>
                  </a:lnTo>
                  <a:lnTo>
                    <a:pt x="142" y="297"/>
                  </a:lnTo>
                  <a:lnTo>
                    <a:pt x="142" y="297"/>
                  </a:lnTo>
                  <a:lnTo>
                    <a:pt x="144" y="295"/>
                  </a:lnTo>
                  <a:lnTo>
                    <a:pt x="144" y="291"/>
                  </a:lnTo>
                  <a:lnTo>
                    <a:pt x="144" y="287"/>
                  </a:lnTo>
                  <a:lnTo>
                    <a:pt x="142" y="285"/>
                  </a:lnTo>
                  <a:lnTo>
                    <a:pt x="142" y="285"/>
                  </a:lnTo>
                  <a:lnTo>
                    <a:pt x="138" y="281"/>
                  </a:lnTo>
                  <a:lnTo>
                    <a:pt x="138" y="279"/>
                  </a:lnTo>
                  <a:lnTo>
                    <a:pt x="138" y="275"/>
                  </a:lnTo>
                  <a:lnTo>
                    <a:pt x="140" y="269"/>
                  </a:lnTo>
                  <a:lnTo>
                    <a:pt x="140" y="269"/>
                  </a:lnTo>
                  <a:lnTo>
                    <a:pt x="144" y="267"/>
                  </a:lnTo>
                  <a:lnTo>
                    <a:pt x="146" y="267"/>
                  </a:lnTo>
                  <a:lnTo>
                    <a:pt x="150" y="267"/>
                  </a:lnTo>
                  <a:lnTo>
                    <a:pt x="154" y="269"/>
                  </a:lnTo>
                  <a:lnTo>
                    <a:pt x="154" y="269"/>
                  </a:lnTo>
                  <a:lnTo>
                    <a:pt x="158" y="271"/>
                  </a:lnTo>
                  <a:lnTo>
                    <a:pt x="162" y="273"/>
                  </a:lnTo>
                  <a:lnTo>
                    <a:pt x="166" y="271"/>
                  </a:lnTo>
                  <a:lnTo>
                    <a:pt x="168" y="269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184" y="251"/>
                  </a:lnTo>
                  <a:lnTo>
                    <a:pt x="184" y="247"/>
                  </a:lnTo>
                  <a:lnTo>
                    <a:pt x="184" y="247"/>
                  </a:lnTo>
                  <a:lnTo>
                    <a:pt x="184" y="229"/>
                  </a:lnTo>
                  <a:lnTo>
                    <a:pt x="184" y="229"/>
                  </a:lnTo>
                  <a:lnTo>
                    <a:pt x="202" y="229"/>
                  </a:lnTo>
                  <a:lnTo>
                    <a:pt x="202" y="229"/>
                  </a:lnTo>
                  <a:lnTo>
                    <a:pt x="206" y="229"/>
                  </a:lnTo>
                  <a:lnTo>
                    <a:pt x="208" y="227"/>
                  </a:lnTo>
                  <a:lnTo>
                    <a:pt x="208" y="227"/>
                  </a:lnTo>
                  <a:lnTo>
                    <a:pt x="220" y="215"/>
                  </a:lnTo>
                  <a:lnTo>
                    <a:pt x="220" y="215"/>
                  </a:lnTo>
                  <a:lnTo>
                    <a:pt x="222" y="215"/>
                  </a:lnTo>
                  <a:lnTo>
                    <a:pt x="240" y="213"/>
                  </a:lnTo>
                  <a:lnTo>
                    <a:pt x="240" y="213"/>
                  </a:lnTo>
                  <a:lnTo>
                    <a:pt x="246" y="213"/>
                  </a:lnTo>
                  <a:lnTo>
                    <a:pt x="252" y="209"/>
                  </a:lnTo>
                  <a:lnTo>
                    <a:pt x="254" y="205"/>
                  </a:lnTo>
                  <a:lnTo>
                    <a:pt x="254" y="205"/>
                  </a:lnTo>
                  <a:lnTo>
                    <a:pt x="260" y="203"/>
                  </a:lnTo>
                  <a:lnTo>
                    <a:pt x="266" y="203"/>
                  </a:lnTo>
                  <a:lnTo>
                    <a:pt x="294" y="211"/>
                  </a:lnTo>
                  <a:lnTo>
                    <a:pt x="294" y="211"/>
                  </a:lnTo>
                  <a:lnTo>
                    <a:pt x="300" y="211"/>
                  </a:lnTo>
                  <a:lnTo>
                    <a:pt x="306" y="209"/>
                  </a:lnTo>
                  <a:lnTo>
                    <a:pt x="359" y="151"/>
                  </a:lnTo>
                  <a:lnTo>
                    <a:pt x="359" y="151"/>
                  </a:lnTo>
                  <a:lnTo>
                    <a:pt x="361" y="147"/>
                  </a:lnTo>
                  <a:lnTo>
                    <a:pt x="359" y="141"/>
                  </a:lnTo>
                  <a:lnTo>
                    <a:pt x="359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5916613" y="3324226"/>
              <a:ext cx="241300" cy="260350"/>
            </a:xfrm>
            <a:custGeom>
              <a:avLst/>
              <a:gdLst>
                <a:gd name="T0" fmla="*/ 0 w 152"/>
                <a:gd name="T1" fmla="*/ 158 h 164"/>
                <a:gd name="T2" fmla="*/ 0 w 152"/>
                <a:gd name="T3" fmla="*/ 158 h 164"/>
                <a:gd name="T4" fmla="*/ 146 w 152"/>
                <a:gd name="T5" fmla="*/ 0 h 164"/>
                <a:gd name="T6" fmla="*/ 146 w 152"/>
                <a:gd name="T7" fmla="*/ 0 h 164"/>
                <a:gd name="T8" fmla="*/ 152 w 152"/>
                <a:gd name="T9" fmla="*/ 6 h 164"/>
                <a:gd name="T10" fmla="*/ 152 w 152"/>
                <a:gd name="T11" fmla="*/ 6 h 164"/>
                <a:gd name="T12" fmla="*/ 2 w 152"/>
                <a:gd name="T13" fmla="*/ 164 h 164"/>
                <a:gd name="T14" fmla="*/ 2 w 152"/>
                <a:gd name="T15" fmla="*/ 164 h 164"/>
                <a:gd name="T16" fmla="*/ 0 w 152"/>
                <a:gd name="T17" fmla="*/ 158 h 164"/>
                <a:gd name="T18" fmla="*/ 0 w 152"/>
                <a:gd name="T19" fmla="*/ 15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64">
                  <a:moveTo>
                    <a:pt x="0" y="158"/>
                  </a:moveTo>
                  <a:lnTo>
                    <a:pt x="0" y="158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13"/>
            <p:cNvSpPr>
              <a:spLocks/>
            </p:cNvSpPr>
            <p:nvPr/>
          </p:nvSpPr>
          <p:spPr bwMode="auto">
            <a:xfrm>
              <a:off x="5938838" y="3343276"/>
              <a:ext cx="257175" cy="247650"/>
            </a:xfrm>
            <a:custGeom>
              <a:avLst/>
              <a:gdLst>
                <a:gd name="T0" fmla="*/ 156 w 162"/>
                <a:gd name="T1" fmla="*/ 24 h 156"/>
                <a:gd name="T2" fmla="*/ 156 w 162"/>
                <a:gd name="T3" fmla="*/ 24 h 156"/>
                <a:gd name="T4" fmla="*/ 132 w 162"/>
                <a:gd name="T5" fmla="*/ 26 h 156"/>
                <a:gd name="T6" fmla="*/ 132 w 162"/>
                <a:gd name="T7" fmla="*/ 26 h 156"/>
                <a:gd name="T8" fmla="*/ 128 w 162"/>
                <a:gd name="T9" fmla="*/ 26 h 156"/>
                <a:gd name="T10" fmla="*/ 124 w 162"/>
                <a:gd name="T11" fmla="*/ 28 h 156"/>
                <a:gd name="T12" fmla="*/ 124 w 162"/>
                <a:gd name="T13" fmla="*/ 28 h 156"/>
                <a:gd name="T14" fmla="*/ 122 w 162"/>
                <a:gd name="T15" fmla="*/ 32 h 156"/>
                <a:gd name="T16" fmla="*/ 122 w 162"/>
                <a:gd name="T17" fmla="*/ 36 h 156"/>
                <a:gd name="T18" fmla="*/ 122 w 162"/>
                <a:gd name="T19" fmla="*/ 36 h 156"/>
                <a:gd name="T20" fmla="*/ 124 w 162"/>
                <a:gd name="T21" fmla="*/ 60 h 156"/>
                <a:gd name="T22" fmla="*/ 124 w 162"/>
                <a:gd name="T23" fmla="*/ 60 h 156"/>
                <a:gd name="T24" fmla="*/ 118 w 162"/>
                <a:gd name="T25" fmla="*/ 64 h 156"/>
                <a:gd name="T26" fmla="*/ 118 w 162"/>
                <a:gd name="T27" fmla="*/ 64 h 156"/>
                <a:gd name="T28" fmla="*/ 108 w 162"/>
                <a:gd name="T29" fmla="*/ 62 h 156"/>
                <a:gd name="T30" fmla="*/ 98 w 162"/>
                <a:gd name="T31" fmla="*/ 64 h 156"/>
                <a:gd name="T32" fmla="*/ 90 w 162"/>
                <a:gd name="T33" fmla="*/ 66 h 156"/>
                <a:gd name="T34" fmla="*/ 84 w 162"/>
                <a:gd name="T35" fmla="*/ 72 h 156"/>
                <a:gd name="T36" fmla="*/ 84 w 162"/>
                <a:gd name="T37" fmla="*/ 72 h 156"/>
                <a:gd name="T38" fmla="*/ 78 w 162"/>
                <a:gd name="T39" fmla="*/ 80 h 156"/>
                <a:gd name="T40" fmla="*/ 76 w 162"/>
                <a:gd name="T41" fmla="*/ 90 h 156"/>
                <a:gd name="T42" fmla="*/ 78 w 162"/>
                <a:gd name="T43" fmla="*/ 98 h 156"/>
                <a:gd name="T44" fmla="*/ 80 w 162"/>
                <a:gd name="T45" fmla="*/ 106 h 156"/>
                <a:gd name="T46" fmla="*/ 80 w 162"/>
                <a:gd name="T47" fmla="*/ 106 h 156"/>
                <a:gd name="T48" fmla="*/ 74 w 162"/>
                <a:gd name="T49" fmla="*/ 110 h 156"/>
                <a:gd name="T50" fmla="*/ 74 w 162"/>
                <a:gd name="T51" fmla="*/ 110 h 156"/>
                <a:gd name="T52" fmla="*/ 52 w 162"/>
                <a:gd name="T53" fmla="*/ 112 h 156"/>
                <a:gd name="T54" fmla="*/ 52 w 162"/>
                <a:gd name="T55" fmla="*/ 112 h 156"/>
                <a:gd name="T56" fmla="*/ 48 w 162"/>
                <a:gd name="T57" fmla="*/ 112 h 156"/>
                <a:gd name="T58" fmla="*/ 44 w 162"/>
                <a:gd name="T59" fmla="*/ 114 h 156"/>
                <a:gd name="T60" fmla="*/ 44 w 162"/>
                <a:gd name="T61" fmla="*/ 114 h 156"/>
                <a:gd name="T62" fmla="*/ 42 w 162"/>
                <a:gd name="T63" fmla="*/ 118 h 156"/>
                <a:gd name="T64" fmla="*/ 42 w 162"/>
                <a:gd name="T65" fmla="*/ 122 h 156"/>
                <a:gd name="T66" fmla="*/ 42 w 162"/>
                <a:gd name="T67" fmla="*/ 122 h 156"/>
                <a:gd name="T68" fmla="*/ 42 w 162"/>
                <a:gd name="T69" fmla="*/ 146 h 156"/>
                <a:gd name="T70" fmla="*/ 42 w 162"/>
                <a:gd name="T71" fmla="*/ 146 h 156"/>
                <a:gd name="T72" fmla="*/ 34 w 162"/>
                <a:gd name="T73" fmla="*/ 154 h 156"/>
                <a:gd name="T74" fmla="*/ 34 w 162"/>
                <a:gd name="T75" fmla="*/ 154 h 156"/>
                <a:gd name="T76" fmla="*/ 0 w 162"/>
                <a:gd name="T77" fmla="*/ 156 h 156"/>
                <a:gd name="T78" fmla="*/ 144 w 162"/>
                <a:gd name="T79" fmla="*/ 0 h 156"/>
                <a:gd name="T80" fmla="*/ 162 w 162"/>
                <a:gd name="T81" fmla="*/ 18 h 156"/>
                <a:gd name="T82" fmla="*/ 162 w 162"/>
                <a:gd name="T83" fmla="*/ 18 h 156"/>
                <a:gd name="T84" fmla="*/ 156 w 162"/>
                <a:gd name="T85" fmla="*/ 24 h 156"/>
                <a:gd name="T86" fmla="*/ 156 w 162"/>
                <a:gd name="T87" fmla="*/ 2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2" h="156">
                  <a:moveTo>
                    <a:pt x="156" y="24"/>
                  </a:moveTo>
                  <a:lnTo>
                    <a:pt x="156" y="24"/>
                  </a:lnTo>
                  <a:lnTo>
                    <a:pt x="132" y="26"/>
                  </a:lnTo>
                  <a:lnTo>
                    <a:pt x="132" y="26"/>
                  </a:lnTo>
                  <a:lnTo>
                    <a:pt x="128" y="26"/>
                  </a:lnTo>
                  <a:lnTo>
                    <a:pt x="124" y="28"/>
                  </a:lnTo>
                  <a:lnTo>
                    <a:pt x="124" y="28"/>
                  </a:lnTo>
                  <a:lnTo>
                    <a:pt x="122" y="32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08" y="62"/>
                  </a:lnTo>
                  <a:lnTo>
                    <a:pt x="98" y="64"/>
                  </a:lnTo>
                  <a:lnTo>
                    <a:pt x="90" y="66"/>
                  </a:lnTo>
                  <a:lnTo>
                    <a:pt x="84" y="72"/>
                  </a:lnTo>
                  <a:lnTo>
                    <a:pt x="84" y="72"/>
                  </a:lnTo>
                  <a:lnTo>
                    <a:pt x="78" y="80"/>
                  </a:lnTo>
                  <a:lnTo>
                    <a:pt x="76" y="90"/>
                  </a:lnTo>
                  <a:lnTo>
                    <a:pt x="78" y="98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74" y="110"/>
                  </a:lnTo>
                  <a:lnTo>
                    <a:pt x="74" y="110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48" y="112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2" y="118"/>
                  </a:lnTo>
                  <a:lnTo>
                    <a:pt x="42" y="122"/>
                  </a:lnTo>
                  <a:lnTo>
                    <a:pt x="42" y="122"/>
                  </a:lnTo>
                  <a:lnTo>
                    <a:pt x="42" y="146"/>
                  </a:lnTo>
                  <a:lnTo>
                    <a:pt x="42" y="146"/>
                  </a:lnTo>
                  <a:lnTo>
                    <a:pt x="34" y="154"/>
                  </a:lnTo>
                  <a:lnTo>
                    <a:pt x="34" y="154"/>
                  </a:lnTo>
                  <a:lnTo>
                    <a:pt x="0" y="156"/>
                  </a:lnTo>
                  <a:lnTo>
                    <a:pt x="144" y="0"/>
                  </a:lnTo>
                  <a:lnTo>
                    <a:pt x="162" y="18"/>
                  </a:lnTo>
                  <a:lnTo>
                    <a:pt x="162" y="18"/>
                  </a:lnTo>
                  <a:lnTo>
                    <a:pt x="156" y="24"/>
                  </a:lnTo>
                  <a:lnTo>
                    <a:pt x="156" y="24"/>
                  </a:lnTo>
                  <a:close/>
                </a:path>
              </a:pathLst>
            </a:custGeom>
            <a:solidFill>
              <a:srgbClr val="FD8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5916613" y="3324226"/>
              <a:ext cx="241300" cy="260350"/>
            </a:xfrm>
            <a:custGeom>
              <a:avLst/>
              <a:gdLst>
                <a:gd name="T0" fmla="*/ 146 w 152"/>
                <a:gd name="T1" fmla="*/ 0 h 164"/>
                <a:gd name="T2" fmla="*/ 146 w 152"/>
                <a:gd name="T3" fmla="*/ 0 h 164"/>
                <a:gd name="T4" fmla="*/ 0 w 152"/>
                <a:gd name="T5" fmla="*/ 158 h 164"/>
                <a:gd name="T6" fmla="*/ 0 w 152"/>
                <a:gd name="T7" fmla="*/ 158 h 164"/>
                <a:gd name="T8" fmla="*/ 2 w 152"/>
                <a:gd name="T9" fmla="*/ 164 h 164"/>
                <a:gd name="T10" fmla="*/ 2 w 152"/>
                <a:gd name="T11" fmla="*/ 164 h 164"/>
                <a:gd name="T12" fmla="*/ 152 w 152"/>
                <a:gd name="T13" fmla="*/ 6 h 164"/>
                <a:gd name="T14" fmla="*/ 152 w 152"/>
                <a:gd name="T15" fmla="*/ 6 h 164"/>
                <a:gd name="T16" fmla="*/ 146 w 152"/>
                <a:gd name="T17" fmla="*/ 0 h 164"/>
                <a:gd name="T18" fmla="*/ 146 w 152"/>
                <a:gd name="T1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64">
                  <a:moveTo>
                    <a:pt x="146" y="0"/>
                  </a:moveTo>
                  <a:lnTo>
                    <a:pt x="146" y="0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46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DC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5907088" y="3086101"/>
              <a:ext cx="503238" cy="479425"/>
            </a:xfrm>
            <a:custGeom>
              <a:avLst/>
              <a:gdLst>
                <a:gd name="T0" fmla="*/ 288 w 317"/>
                <a:gd name="T1" fmla="*/ 62 h 302"/>
                <a:gd name="T2" fmla="*/ 296 w 317"/>
                <a:gd name="T3" fmla="*/ 58 h 302"/>
                <a:gd name="T4" fmla="*/ 306 w 317"/>
                <a:gd name="T5" fmla="*/ 44 h 302"/>
                <a:gd name="T6" fmla="*/ 306 w 317"/>
                <a:gd name="T7" fmla="*/ 36 h 302"/>
                <a:gd name="T8" fmla="*/ 304 w 317"/>
                <a:gd name="T9" fmla="*/ 24 h 302"/>
                <a:gd name="T10" fmla="*/ 288 w 317"/>
                <a:gd name="T11" fmla="*/ 8 h 302"/>
                <a:gd name="T12" fmla="*/ 276 w 317"/>
                <a:gd name="T13" fmla="*/ 6 h 302"/>
                <a:gd name="T14" fmla="*/ 266 w 317"/>
                <a:gd name="T15" fmla="*/ 6 h 302"/>
                <a:gd name="T16" fmla="*/ 252 w 317"/>
                <a:gd name="T17" fmla="*/ 16 h 302"/>
                <a:gd name="T18" fmla="*/ 246 w 317"/>
                <a:gd name="T19" fmla="*/ 24 h 302"/>
                <a:gd name="T20" fmla="*/ 198 w 317"/>
                <a:gd name="T21" fmla="*/ 4 h 302"/>
                <a:gd name="T22" fmla="*/ 198 w 317"/>
                <a:gd name="T23" fmla="*/ 4 h 302"/>
                <a:gd name="T24" fmla="*/ 190 w 317"/>
                <a:gd name="T25" fmla="*/ 0 h 302"/>
                <a:gd name="T26" fmla="*/ 144 w 317"/>
                <a:gd name="T27" fmla="*/ 48 h 302"/>
                <a:gd name="T28" fmla="*/ 158 w 317"/>
                <a:gd name="T29" fmla="*/ 82 h 302"/>
                <a:gd name="T30" fmla="*/ 156 w 317"/>
                <a:gd name="T31" fmla="*/ 92 h 302"/>
                <a:gd name="T32" fmla="*/ 144 w 317"/>
                <a:gd name="T33" fmla="*/ 104 h 302"/>
                <a:gd name="T34" fmla="*/ 146 w 317"/>
                <a:gd name="T35" fmla="*/ 128 h 302"/>
                <a:gd name="T36" fmla="*/ 144 w 317"/>
                <a:gd name="T37" fmla="*/ 132 h 302"/>
                <a:gd name="T38" fmla="*/ 142 w 317"/>
                <a:gd name="T39" fmla="*/ 134 h 302"/>
                <a:gd name="T40" fmla="*/ 0 w 317"/>
                <a:gd name="T41" fmla="*/ 288 h 302"/>
                <a:gd name="T42" fmla="*/ 152 w 317"/>
                <a:gd name="T43" fmla="*/ 142 h 302"/>
                <a:gd name="T44" fmla="*/ 156 w 317"/>
                <a:gd name="T45" fmla="*/ 142 h 302"/>
                <a:gd name="T46" fmla="*/ 166 w 317"/>
                <a:gd name="T47" fmla="*/ 148 h 302"/>
                <a:gd name="T48" fmla="*/ 172 w 317"/>
                <a:gd name="T49" fmla="*/ 154 h 302"/>
                <a:gd name="T50" fmla="*/ 178 w 317"/>
                <a:gd name="T51" fmla="*/ 162 h 302"/>
                <a:gd name="T52" fmla="*/ 188 w 317"/>
                <a:gd name="T53" fmla="*/ 170 h 302"/>
                <a:gd name="T54" fmla="*/ 194 w 317"/>
                <a:gd name="T55" fmla="*/ 174 h 302"/>
                <a:gd name="T56" fmla="*/ 202 w 317"/>
                <a:gd name="T57" fmla="*/ 174 h 302"/>
                <a:gd name="T58" fmla="*/ 208 w 317"/>
                <a:gd name="T59" fmla="*/ 174 h 302"/>
                <a:gd name="T60" fmla="*/ 212 w 317"/>
                <a:gd name="T61" fmla="*/ 174 h 302"/>
                <a:gd name="T62" fmla="*/ 224 w 317"/>
                <a:gd name="T63" fmla="*/ 168 h 302"/>
                <a:gd name="T64" fmla="*/ 228 w 317"/>
                <a:gd name="T65" fmla="*/ 164 h 302"/>
                <a:gd name="T66" fmla="*/ 228 w 317"/>
                <a:gd name="T67" fmla="*/ 162 h 302"/>
                <a:gd name="T68" fmla="*/ 232 w 317"/>
                <a:gd name="T69" fmla="*/ 160 h 302"/>
                <a:gd name="T70" fmla="*/ 236 w 317"/>
                <a:gd name="T71" fmla="*/ 158 h 302"/>
                <a:gd name="T72" fmla="*/ 270 w 317"/>
                <a:gd name="T73" fmla="*/ 168 h 302"/>
                <a:gd name="T74" fmla="*/ 276 w 317"/>
                <a:gd name="T75" fmla="*/ 168 h 302"/>
                <a:gd name="T76" fmla="*/ 315 w 317"/>
                <a:gd name="T77" fmla="*/ 126 h 302"/>
                <a:gd name="T78" fmla="*/ 317 w 317"/>
                <a:gd name="T79" fmla="*/ 122 h 302"/>
                <a:gd name="T80" fmla="*/ 317 w 317"/>
                <a:gd name="T81" fmla="*/ 11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7" h="302">
                  <a:moveTo>
                    <a:pt x="317" y="116"/>
                  </a:moveTo>
                  <a:lnTo>
                    <a:pt x="288" y="62"/>
                  </a:lnTo>
                  <a:lnTo>
                    <a:pt x="288" y="62"/>
                  </a:lnTo>
                  <a:lnTo>
                    <a:pt x="296" y="58"/>
                  </a:lnTo>
                  <a:lnTo>
                    <a:pt x="302" y="52"/>
                  </a:lnTo>
                  <a:lnTo>
                    <a:pt x="306" y="44"/>
                  </a:lnTo>
                  <a:lnTo>
                    <a:pt x="306" y="36"/>
                  </a:lnTo>
                  <a:lnTo>
                    <a:pt x="306" y="36"/>
                  </a:lnTo>
                  <a:lnTo>
                    <a:pt x="306" y="30"/>
                  </a:lnTo>
                  <a:lnTo>
                    <a:pt x="304" y="24"/>
                  </a:lnTo>
                  <a:lnTo>
                    <a:pt x="298" y="14"/>
                  </a:lnTo>
                  <a:lnTo>
                    <a:pt x="288" y="8"/>
                  </a:lnTo>
                  <a:lnTo>
                    <a:pt x="282" y="6"/>
                  </a:lnTo>
                  <a:lnTo>
                    <a:pt x="276" y="6"/>
                  </a:lnTo>
                  <a:lnTo>
                    <a:pt x="276" y="6"/>
                  </a:lnTo>
                  <a:lnTo>
                    <a:pt x="266" y="6"/>
                  </a:lnTo>
                  <a:lnTo>
                    <a:pt x="258" y="10"/>
                  </a:lnTo>
                  <a:lnTo>
                    <a:pt x="252" y="16"/>
                  </a:lnTo>
                  <a:lnTo>
                    <a:pt x="246" y="24"/>
                  </a:lnTo>
                  <a:lnTo>
                    <a:pt x="246" y="24"/>
                  </a:lnTo>
                  <a:lnTo>
                    <a:pt x="198" y="4"/>
                  </a:lnTo>
                  <a:lnTo>
                    <a:pt x="198" y="4"/>
                  </a:lnTo>
                  <a:lnTo>
                    <a:pt x="198" y="4"/>
                  </a:lnTo>
                  <a:lnTo>
                    <a:pt x="198" y="4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44" y="48"/>
                  </a:lnTo>
                  <a:lnTo>
                    <a:pt x="144" y="48"/>
                  </a:lnTo>
                  <a:lnTo>
                    <a:pt x="158" y="82"/>
                  </a:lnTo>
                  <a:lnTo>
                    <a:pt x="158" y="82"/>
                  </a:lnTo>
                  <a:lnTo>
                    <a:pt x="158" y="88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44" y="104"/>
                  </a:lnTo>
                  <a:lnTo>
                    <a:pt x="144" y="104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4" y="132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4" y="302"/>
                  </a:lnTo>
                  <a:lnTo>
                    <a:pt x="152" y="142"/>
                  </a:lnTo>
                  <a:lnTo>
                    <a:pt x="152" y="142"/>
                  </a:lnTo>
                  <a:lnTo>
                    <a:pt x="156" y="142"/>
                  </a:lnTo>
                  <a:lnTo>
                    <a:pt x="160" y="144"/>
                  </a:lnTo>
                  <a:lnTo>
                    <a:pt x="166" y="148"/>
                  </a:lnTo>
                  <a:lnTo>
                    <a:pt x="166" y="148"/>
                  </a:lnTo>
                  <a:lnTo>
                    <a:pt x="172" y="154"/>
                  </a:lnTo>
                  <a:lnTo>
                    <a:pt x="172" y="154"/>
                  </a:lnTo>
                  <a:lnTo>
                    <a:pt x="178" y="162"/>
                  </a:lnTo>
                  <a:lnTo>
                    <a:pt x="188" y="170"/>
                  </a:lnTo>
                  <a:lnTo>
                    <a:pt x="188" y="170"/>
                  </a:lnTo>
                  <a:lnTo>
                    <a:pt x="194" y="174"/>
                  </a:lnTo>
                  <a:lnTo>
                    <a:pt x="194" y="174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12" y="174"/>
                  </a:lnTo>
                  <a:lnTo>
                    <a:pt x="212" y="174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24" y="168"/>
                  </a:lnTo>
                  <a:lnTo>
                    <a:pt x="228" y="164"/>
                  </a:lnTo>
                  <a:lnTo>
                    <a:pt x="228" y="164"/>
                  </a:lnTo>
                  <a:lnTo>
                    <a:pt x="228" y="162"/>
                  </a:lnTo>
                  <a:lnTo>
                    <a:pt x="228" y="162"/>
                  </a:lnTo>
                  <a:lnTo>
                    <a:pt x="232" y="160"/>
                  </a:lnTo>
                  <a:lnTo>
                    <a:pt x="236" y="158"/>
                  </a:lnTo>
                  <a:lnTo>
                    <a:pt x="236" y="158"/>
                  </a:lnTo>
                  <a:lnTo>
                    <a:pt x="246" y="160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76" y="168"/>
                  </a:lnTo>
                  <a:lnTo>
                    <a:pt x="280" y="164"/>
                  </a:lnTo>
                  <a:lnTo>
                    <a:pt x="315" y="126"/>
                  </a:lnTo>
                  <a:lnTo>
                    <a:pt x="315" y="126"/>
                  </a:lnTo>
                  <a:lnTo>
                    <a:pt x="317" y="122"/>
                  </a:lnTo>
                  <a:lnTo>
                    <a:pt x="317" y="116"/>
                  </a:lnTo>
                  <a:lnTo>
                    <a:pt x="317" y="116"/>
                  </a:lnTo>
                  <a:close/>
                </a:path>
              </a:pathLst>
            </a:custGeom>
            <a:solidFill>
              <a:srgbClr val="FDC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6189663" y="3086101"/>
              <a:ext cx="130175" cy="263525"/>
            </a:xfrm>
            <a:custGeom>
              <a:avLst/>
              <a:gdLst>
                <a:gd name="T0" fmla="*/ 20 w 82"/>
                <a:gd name="T1" fmla="*/ 4 h 166"/>
                <a:gd name="T2" fmla="*/ 20 w 82"/>
                <a:gd name="T3" fmla="*/ 4 h 166"/>
                <a:gd name="T4" fmla="*/ 20 w 82"/>
                <a:gd name="T5" fmla="*/ 4 h 166"/>
                <a:gd name="T6" fmla="*/ 20 w 82"/>
                <a:gd name="T7" fmla="*/ 4 h 166"/>
                <a:gd name="T8" fmla="*/ 12 w 82"/>
                <a:gd name="T9" fmla="*/ 0 h 166"/>
                <a:gd name="T10" fmla="*/ 12 w 82"/>
                <a:gd name="T11" fmla="*/ 0 h 166"/>
                <a:gd name="T12" fmla="*/ 0 w 82"/>
                <a:gd name="T13" fmla="*/ 10 h 166"/>
                <a:gd name="T14" fmla="*/ 50 w 82"/>
                <a:gd name="T15" fmla="*/ 164 h 166"/>
                <a:gd name="T16" fmla="*/ 50 w 82"/>
                <a:gd name="T17" fmla="*/ 164 h 166"/>
                <a:gd name="T18" fmla="*/ 50 w 82"/>
                <a:gd name="T19" fmla="*/ 164 h 166"/>
                <a:gd name="T20" fmla="*/ 50 w 82"/>
                <a:gd name="T21" fmla="*/ 164 h 166"/>
                <a:gd name="T22" fmla="*/ 50 w 82"/>
                <a:gd name="T23" fmla="*/ 162 h 166"/>
                <a:gd name="T24" fmla="*/ 50 w 82"/>
                <a:gd name="T25" fmla="*/ 162 h 166"/>
                <a:gd name="T26" fmla="*/ 54 w 82"/>
                <a:gd name="T27" fmla="*/ 160 h 166"/>
                <a:gd name="T28" fmla="*/ 58 w 82"/>
                <a:gd name="T29" fmla="*/ 158 h 166"/>
                <a:gd name="T30" fmla="*/ 58 w 82"/>
                <a:gd name="T31" fmla="*/ 158 h 166"/>
                <a:gd name="T32" fmla="*/ 68 w 82"/>
                <a:gd name="T33" fmla="*/ 160 h 166"/>
                <a:gd name="T34" fmla="*/ 82 w 82"/>
                <a:gd name="T35" fmla="*/ 166 h 166"/>
                <a:gd name="T36" fmla="*/ 34 w 82"/>
                <a:gd name="T37" fmla="*/ 8 h 166"/>
                <a:gd name="T38" fmla="*/ 34 w 82"/>
                <a:gd name="T39" fmla="*/ 8 h 166"/>
                <a:gd name="T40" fmla="*/ 20 w 82"/>
                <a:gd name="T41" fmla="*/ 4 h 166"/>
                <a:gd name="T42" fmla="*/ 20 w 82"/>
                <a:gd name="T43" fmla="*/ 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" h="166">
                  <a:moveTo>
                    <a:pt x="20" y="4"/>
                  </a:move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10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54" y="160"/>
                  </a:lnTo>
                  <a:lnTo>
                    <a:pt x="58" y="158"/>
                  </a:lnTo>
                  <a:lnTo>
                    <a:pt x="58" y="158"/>
                  </a:lnTo>
                  <a:lnTo>
                    <a:pt x="68" y="160"/>
                  </a:lnTo>
                  <a:lnTo>
                    <a:pt x="82" y="16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FD8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6167438" y="3117851"/>
              <a:ext cx="82550" cy="244475"/>
            </a:xfrm>
            <a:custGeom>
              <a:avLst/>
              <a:gdLst>
                <a:gd name="T0" fmla="*/ 0 w 52"/>
                <a:gd name="T1" fmla="*/ 8 h 154"/>
                <a:gd name="T2" fmla="*/ 46 w 52"/>
                <a:gd name="T3" fmla="*/ 154 h 154"/>
                <a:gd name="T4" fmla="*/ 46 w 52"/>
                <a:gd name="T5" fmla="*/ 154 h 154"/>
                <a:gd name="T6" fmla="*/ 48 w 52"/>
                <a:gd name="T7" fmla="*/ 154 h 154"/>
                <a:gd name="T8" fmla="*/ 48 w 52"/>
                <a:gd name="T9" fmla="*/ 154 h 154"/>
                <a:gd name="T10" fmla="*/ 52 w 52"/>
                <a:gd name="T11" fmla="*/ 152 h 154"/>
                <a:gd name="T12" fmla="*/ 4 w 52"/>
                <a:gd name="T13" fmla="*/ 0 h 154"/>
                <a:gd name="T14" fmla="*/ 4 w 52"/>
                <a:gd name="T15" fmla="*/ 0 h 154"/>
                <a:gd name="T16" fmla="*/ 0 w 52"/>
                <a:gd name="T17" fmla="*/ 8 h 154"/>
                <a:gd name="T18" fmla="*/ 0 w 52"/>
                <a:gd name="T19" fmla="*/ 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54">
                  <a:moveTo>
                    <a:pt x="0" y="8"/>
                  </a:moveTo>
                  <a:lnTo>
                    <a:pt x="46" y="154"/>
                  </a:lnTo>
                  <a:lnTo>
                    <a:pt x="46" y="154"/>
                  </a:lnTo>
                  <a:lnTo>
                    <a:pt x="48" y="154"/>
                  </a:lnTo>
                  <a:lnTo>
                    <a:pt x="48" y="154"/>
                  </a:lnTo>
                  <a:lnTo>
                    <a:pt x="52" y="15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D8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6259513" y="3108326"/>
              <a:ext cx="101600" cy="244475"/>
            </a:xfrm>
            <a:custGeom>
              <a:avLst/>
              <a:gdLst>
                <a:gd name="T0" fmla="*/ 0 w 64"/>
                <a:gd name="T1" fmla="*/ 0 h 154"/>
                <a:gd name="T2" fmla="*/ 50 w 64"/>
                <a:gd name="T3" fmla="*/ 154 h 154"/>
                <a:gd name="T4" fmla="*/ 50 w 64"/>
                <a:gd name="T5" fmla="*/ 154 h 154"/>
                <a:gd name="T6" fmla="*/ 54 w 64"/>
                <a:gd name="T7" fmla="*/ 154 h 154"/>
                <a:gd name="T8" fmla="*/ 58 w 64"/>
                <a:gd name="T9" fmla="*/ 150 h 154"/>
                <a:gd name="T10" fmla="*/ 64 w 64"/>
                <a:gd name="T11" fmla="*/ 146 h 154"/>
                <a:gd name="T12" fmla="*/ 20 w 64"/>
                <a:gd name="T13" fmla="*/ 8 h 154"/>
                <a:gd name="T14" fmla="*/ 20 w 64"/>
                <a:gd name="T15" fmla="*/ 8 h 154"/>
                <a:gd name="T16" fmla="*/ 0 w 64"/>
                <a:gd name="T17" fmla="*/ 0 h 154"/>
                <a:gd name="T18" fmla="*/ 0 w 64"/>
                <a:gd name="T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154">
                  <a:moveTo>
                    <a:pt x="0" y="0"/>
                  </a:moveTo>
                  <a:lnTo>
                    <a:pt x="50" y="154"/>
                  </a:lnTo>
                  <a:lnTo>
                    <a:pt x="50" y="154"/>
                  </a:lnTo>
                  <a:lnTo>
                    <a:pt x="54" y="154"/>
                  </a:lnTo>
                  <a:lnTo>
                    <a:pt x="58" y="150"/>
                  </a:lnTo>
                  <a:lnTo>
                    <a:pt x="64" y="14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8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19"/>
            <p:cNvSpPr>
              <a:spLocks noEditPoints="1"/>
            </p:cNvSpPr>
            <p:nvPr/>
          </p:nvSpPr>
          <p:spPr bwMode="auto">
            <a:xfrm>
              <a:off x="5907088" y="3130551"/>
              <a:ext cx="503238" cy="434975"/>
            </a:xfrm>
            <a:custGeom>
              <a:avLst/>
              <a:gdLst>
                <a:gd name="T0" fmla="*/ 306 w 317"/>
                <a:gd name="T1" fmla="*/ 8 h 274"/>
                <a:gd name="T2" fmla="*/ 306 w 317"/>
                <a:gd name="T3" fmla="*/ 0 h 274"/>
                <a:gd name="T4" fmla="*/ 300 w 317"/>
                <a:gd name="T5" fmla="*/ 16 h 274"/>
                <a:gd name="T6" fmla="*/ 288 w 317"/>
                <a:gd name="T7" fmla="*/ 26 h 274"/>
                <a:gd name="T8" fmla="*/ 290 w 317"/>
                <a:gd name="T9" fmla="*/ 32 h 274"/>
                <a:gd name="T10" fmla="*/ 302 w 317"/>
                <a:gd name="T11" fmla="*/ 22 h 274"/>
                <a:gd name="T12" fmla="*/ 306 w 317"/>
                <a:gd name="T13" fmla="*/ 8 h 274"/>
                <a:gd name="T14" fmla="*/ 317 w 317"/>
                <a:gd name="T15" fmla="*/ 88 h 274"/>
                <a:gd name="T16" fmla="*/ 317 w 317"/>
                <a:gd name="T17" fmla="*/ 88 h 274"/>
                <a:gd name="T18" fmla="*/ 280 w 317"/>
                <a:gd name="T19" fmla="*/ 130 h 274"/>
                <a:gd name="T20" fmla="*/ 274 w 317"/>
                <a:gd name="T21" fmla="*/ 132 h 274"/>
                <a:gd name="T22" fmla="*/ 246 w 317"/>
                <a:gd name="T23" fmla="*/ 126 h 274"/>
                <a:gd name="T24" fmla="*/ 236 w 317"/>
                <a:gd name="T25" fmla="*/ 124 h 274"/>
                <a:gd name="T26" fmla="*/ 232 w 317"/>
                <a:gd name="T27" fmla="*/ 126 h 274"/>
                <a:gd name="T28" fmla="*/ 228 w 317"/>
                <a:gd name="T29" fmla="*/ 128 h 274"/>
                <a:gd name="T30" fmla="*/ 226 w 317"/>
                <a:gd name="T31" fmla="*/ 128 h 274"/>
                <a:gd name="T32" fmla="*/ 224 w 317"/>
                <a:gd name="T33" fmla="*/ 132 h 274"/>
                <a:gd name="T34" fmla="*/ 212 w 317"/>
                <a:gd name="T35" fmla="*/ 138 h 274"/>
                <a:gd name="T36" fmla="*/ 206 w 317"/>
                <a:gd name="T37" fmla="*/ 138 h 274"/>
                <a:gd name="T38" fmla="*/ 200 w 317"/>
                <a:gd name="T39" fmla="*/ 138 h 274"/>
                <a:gd name="T40" fmla="*/ 194 w 317"/>
                <a:gd name="T41" fmla="*/ 138 h 274"/>
                <a:gd name="T42" fmla="*/ 188 w 317"/>
                <a:gd name="T43" fmla="*/ 134 h 274"/>
                <a:gd name="T44" fmla="*/ 178 w 317"/>
                <a:gd name="T45" fmla="*/ 126 h 274"/>
                <a:gd name="T46" fmla="*/ 172 w 317"/>
                <a:gd name="T47" fmla="*/ 120 h 274"/>
                <a:gd name="T48" fmla="*/ 160 w 317"/>
                <a:gd name="T49" fmla="*/ 108 h 274"/>
                <a:gd name="T50" fmla="*/ 156 w 317"/>
                <a:gd name="T51" fmla="*/ 106 h 274"/>
                <a:gd name="T52" fmla="*/ 2 w 317"/>
                <a:gd name="T53" fmla="*/ 266 h 274"/>
                <a:gd name="T54" fmla="*/ 0 w 317"/>
                <a:gd name="T55" fmla="*/ 258 h 274"/>
                <a:gd name="T56" fmla="*/ 0 w 317"/>
                <a:gd name="T57" fmla="*/ 260 h 274"/>
                <a:gd name="T58" fmla="*/ 4 w 317"/>
                <a:gd name="T59" fmla="*/ 274 h 274"/>
                <a:gd name="T60" fmla="*/ 152 w 317"/>
                <a:gd name="T61" fmla="*/ 114 h 274"/>
                <a:gd name="T62" fmla="*/ 160 w 317"/>
                <a:gd name="T63" fmla="*/ 116 h 274"/>
                <a:gd name="T64" fmla="*/ 166 w 317"/>
                <a:gd name="T65" fmla="*/ 120 h 274"/>
                <a:gd name="T66" fmla="*/ 172 w 317"/>
                <a:gd name="T67" fmla="*/ 126 h 274"/>
                <a:gd name="T68" fmla="*/ 188 w 317"/>
                <a:gd name="T69" fmla="*/ 142 h 274"/>
                <a:gd name="T70" fmla="*/ 194 w 317"/>
                <a:gd name="T71" fmla="*/ 146 h 274"/>
                <a:gd name="T72" fmla="*/ 202 w 317"/>
                <a:gd name="T73" fmla="*/ 146 h 274"/>
                <a:gd name="T74" fmla="*/ 208 w 317"/>
                <a:gd name="T75" fmla="*/ 146 h 274"/>
                <a:gd name="T76" fmla="*/ 212 w 317"/>
                <a:gd name="T77" fmla="*/ 146 h 274"/>
                <a:gd name="T78" fmla="*/ 218 w 317"/>
                <a:gd name="T79" fmla="*/ 144 h 274"/>
                <a:gd name="T80" fmla="*/ 224 w 317"/>
                <a:gd name="T81" fmla="*/ 140 h 274"/>
                <a:gd name="T82" fmla="*/ 228 w 317"/>
                <a:gd name="T83" fmla="*/ 136 h 274"/>
                <a:gd name="T84" fmla="*/ 228 w 317"/>
                <a:gd name="T85" fmla="*/ 134 h 274"/>
                <a:gd name="T86" fmla="*/ 236 w 317"/>
                <a:gd name="T87" fmla="*/ 130 h 274"/>
                <a:gd name="T88" fmla="*/ 246 w 317"/>
                <a:gd name="T89" fmla="*/ 132 h 274"/>
                <a:gd name="T90" fmla="*/ 270 w 317"/>
                <a:gd name="T91" fmla="*/ 140 h 274"/>
                <a:gd name="T92" fmla="*/ 280 w 317"/>
                <a:gd name="T93" fmla="*/ 136 h 274"/>
                <a:gd name="T94" fmla="*/ 315 w 317"/>
                <a:gd name="T95" fmla="*/ 98 h 274"/>
                <a:gd name="T96" fmla="*/ 317 w 317"/>
                <a:gd name="T97" fmla="*/ 8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7" h="274">
                  <a:moveTo>
                    <a:pt x="306" y="8"/>
                  </a:moveTo>
                  <a:lnTo>
                    <a:pt x="306" y="8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304" y="8"/>
                  </a:lnTo>
                  <a:lnTo>
                    <a:pt x="300" y="16"/>
                  </a:lnTo>
                  <a:lnTo>
                    <a:pt x="294" y="22"/>
                  </a:lnTo>
                  <a:lnTo>
                    <a:pt x="288" y="26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98" y="28"/>
                  </a:lnTo>
                  <a:lnTo>
                    <a:pt x="302" y="22"/>
                  </a:lnTo>
                  <a:lnTo>
                    <a:pt x="306" y="14"/>
                  </a:lnTo>
                  <a:lnTo>
                    <a:pt x="306" y="8"/>
                  </a:lnTo>
                  <a:lnTo>
                    <a:pt x="306" y="8"/>
                  </a:lnTo>
                  <a:close/>
                  <a:moveTo>
                    <a:pt x="317" y="88"/>
                  </a:moveTo>
                  <a:lnTo>
                    <a:pt x="317" y="88"/>
                  </a:lnTo>
                  <a:lnTo>
                    <a:pt x="317" y="88"/>
                  </a:lnTo>
                  <a:lnTo>
                    <a:pt x="315" y="92"/>
                  </a:lnTo>
                  <a:lnTo>
                    <a:pt x="280" y="130"/>
                  </a:lnTo>
                  <a:lnTo>
                    <a:pt x="280" y="130"/>
                  </a:lnTo>
                  <a:lnTo>
                    <a:pt x="274" y="132"/>
                  </a:lnTo>
                  <a:lnTo>
                    <a:pt x="268" y="132"/>
                  </a:lnTo>
                  <a:lnTo>
                    <a:pt x="246" y="126"/>
                  </a:lnTo>
                  <a:lnTo>
                    <a:pt x="246" y="126"/>
                  </a:lnTo>
                  <a:lnTo>
                    <a:pt x="236" y="124"/>
                  </a:lnTo>
                  <a:lnTo>
                    <a:pt x="236" y="124"/>
                  </a:lnTo>
                  <a:lnTo>
                    <a:pt x="232" y="126"/>
                  </a:lnTo>
                  <a:lnTo>
                    <a:pt x="228" y="128"/>
                  </a:lnTo>
                  <a:lnTo>
                    <a:pt x="228" y="128"/>
                  </a:lnTo>
                  <a:lnTo>
                    <a:pt x="226" y="128"/>
                  </a:lnTo>
                  <a:lnTo>
                    <a:pt x="226" y="128"/>
                  </a:lnTo>
                  <a:lnTo>
                    <a:pt x="224" y="132"/>
                  </a:lnTo>
                  <a:lnTo>
                    <a:pt x="224" y="132"/>
                  </a:lnTo>
                  <a:lnTo>
                    <a:pt x="218" y="136"/>
                  </a:lnTo>
                  <a:lnTo>
                    <a:pt x="212" y="138"/>
                  </a:lnTo>
                  <a:lnTo>
                    <a:pt x="212" y="138"/>
                  </a:lnTo>
                  <a:lnTo>
                    <a:pt x="206" y="138"/>
                  </a:lnTo>
                  <a:lnTo>
                    <a:pt x="206" y="138"/>
                  </a:lnTo>
                  <a:lnTo>
                    <a:pt x="200" y="138"/>
                  </a:lnTo>
                  <a:lnTo>
                    <a:pt x="200" y="138"/>
                  </a:lnTo>
                  <a:lnTo>
                    <a:pt x="194" y="138"/>
                  </a:lnTo>
                  <a:lnTo>
                    <a:pt x="194" y="138"/>
                  </a:lnTo>
                  <a:lnTo>
                    <a:pt x="188" y="134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2" y="120"/>
                  </a:lnTo>
                  <a:lnTo>
                    <a:pt x="172" y="120"/>
                  </a:lnTo>
                  <a:lnTo>
                    <a:pt x="164" y="112"/>
                  </a:lnTo>
                  <a:lnTo>
                    <a:pt x="160" y="108"/>
                  </a:lnTo>
                  <a:lnTo>
                    <a:pt x="160" y="108"/>
                  </a:lnTo>
                  <a:lnTo>
                    <a:pt x="156" y="106"/>
                  </a:lnTo>
                  <a:lnTo>
                    <a:pt x="152" y="106"/>
                  </a:lnTo>
                  <a:lnTo>
                    <a:pt x="2" y="266"/>
                  </a:lnTo>
                  <a:lnTo>
                    <a:pt x="2" y="26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4" y="274"/>
                  </a:lnTo>
                  <a:lnTo>
                    <a:pt x="152" y="114"/>
                  </a:lnTo>
                  <a:lnTo>
                    <a:pt x="152" y="114"/>
                  </a:lnTo>
                  <a:lnTo>
                    <a:pt x="156" y="114"/>
                  </a:lnTo>
                  <a:lnTo>
                    <a:pt x="160" y="116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72" y="126"/>
                  </a:lnTo>
                  <a:lnTo>
                    <a:pt x="172" y="126"/>
                  </a:lnTo>
                  <a:lnTo>
                    <a:pt x="178" y="134"/>
                  </a:lnTo>
                  <a:lnTo>
                    <a:pt x="188" y="142"/>
                  </a:lnTo>
                  <a:lnTo>
                    <a:pt x="188" y="142"/>
                  </a:lnTo>
                  <a:lnTo>
                    <a:pt x="194" y="146"/>
                  </a:lnTo>
                  <a:lnTo>
                    <a:pt x="194" y="146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12" y="146"/>
                  </a:lnTo>
                  <a:lnTo>
                    <a:pt x="212" y="146"/>
                  </a:lnTo>
                  <a:lnTo>
                    <a:pt x="218" y="144"/>
                  </a:lnTo>
                  <a:lnTo>
                    <a:pt x="224" y="140"/>
                  </a:lnTo>
                  <a:lnTo>
                    <a:pt x="224" y="140"/>
                  </a:lnTo>
                  <a:lnTo>
                    <a:pt x="228" y="136"/>
                  </a:lnTo>
                  <a:lnTo>
                    <a:pt x="228" y="136"/>
                  </a:lnTo>
                  <a:lnTo>
                    <a:pt x="228" y="134"/>
                  </a:lnTo>
                  <a:lnTo>
                    <a:pt x="228" y="134"/>
                  </a:lnTo>
                  <a:lnTo>
                    <a:pt x="232" y="132"/>
                  </a:lnTo>
                  <a:lnTo>
                    <a:pt x="236" y="130"/>
                  </a:lnTo>
                  <a:lnTo>
                    <a:pt x="236" y="130"/>
                  </a:lnTo>
                  <a:lnTo>
                    <a:pt x="246" y="132"/>
                  </a:lnTo>
                  <a:lnTo>
                    <a:pt x="270" y="140"/>
                  </a:lnTo>
                  <a:lnTo>
                    <a:pt x="270" y="140"/>
                  </a:lnTo>
                  <a:lnTo>
                    <a:pt x="276" y="140"/>
                  </a:lnTo>
                  <a:lnTo>
                    <a:pt x="280" y="136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7" y="94"/>
                  </a:lnTo>
                  <a:lnTo>
                    <a:pt x="317" y="88"/>
                  </a:lnTo>
                  <a:lnTo>
                    <a:pt x="317" y="88"/>
                  </a:lnTo>
                  <a:close/>
                </a:path>
              </a:pathLst>
            </a:custGeom>
            <a:solidFill>
              <a:srgbClr val="FD8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20"/>
            <p:cNvSpPr>
              <a:spLocks noEditPoints="1"/>
            </p:cNvSpPr>
            <p:nvPr/>
          </p:nvSpPr>
          <p:spPr bwMode="auto">
            <a:xfrm>
              <a:off x="5907088" y="3086101"/>
              <a:ext cx="485775" cy="476250"/>
            </a:xfrm>
            <a:custGeom>
              <a:avLst/>
              <a:gdLst>
                <a:gd name="T0" fmla="*/ 306 w 306"/>
                <a:gd name="T1" fmla="*/ 30 h 300"/>
                <a:gd name="T2" fmla="*/ 296 w 306"/>
                <a:gd name="T3" fmla="*/ 12 h 300"/>
                <a:gd name="T4" fmla="*/ 276 w 306"/>
                <a:gd name="T5" fmla="*/ 6 h 300"/>
                <a:gd name="T6" fmla="*/ 266 w 306"/>
                <a:gd name="T7" fmla="*/ 6 h 300"/>
                <a:gd name="T8" fmla="*/ 252 w 306"/>
                <a:gd name="T9" fmla="*/ 16 h 300"/>
                <a:gd name="T10" fmla="*/ 246 w 306"/>
                <a:gd name="T11" fmla="*/ 24 h 300"/>
                <a:gd name="T12" fmla="*/ 198 w 306"/>
                <a:gd name="T13" fmla="*/ 4 h 300"/>
                <a:gd name="T14" fmla="*/ 198 w 306"/>
                <a:gd name="T15" fmla="*/ 4 h 300"/>
                <a:gd name="T16" fmla="*/ 190 w 306"/>
                <a:gd name="T17" fmla="*/ 0 h 300"/>
                <a:gd name="T18" fmla="*/ 144 w 306"/>
                <a:gd name="T19" fmla="*/ 48 h 300"/>
                <a:gd name="T20" fmla="*/ 146 w 306"/>
                <a:gd name="T21" fmla="*/ 54 h 300"/>
                <a:gd name="T22" fmla="*/ 192 w 306"/>
                <a:gd name="T23" fmla="*/ 6 h 300"/>
                <a:gd name="T24" fmla="*/ 200 w 306"/>
                <a:gd name="T25" fmla="*/ 10 h 300"/>
                <a:gd name="T26" fmla="*/ 200 w 306"/>
                <a:gd name="T27" fmla="*/ 10 h 300"/>
                <a:gd name="T28" fmla="*/ 250 w 306"/>
                <a:gd name="T29" fmla="*/ 30 h 300"/>
                <a:gd name="T30" fmla="*/ 260 w 306"/>
                <a:gd name="T31" fmla="*/ 18 h 300"/>
                <a:gd name="T32" fmla="*/ 278 w 306"/>
                <a:gd name="T33" fmla="*/ 12 h 300"/>
                <a:gd name="T34" fmla="*/ 286 w 306"/>
                <a:gd name="T35" fmla="*/ 14 h 300"/>
                <a:gd name="T36" fmla="*/ 302 w 306"/>
                <a:gd name="T37" fmla="*/ 24 h 300"/>
                <a:gd name="T38" fmla="*/ 306 w 306"/>
                <a:gd name="T39" fmla="*/ 30 h 300"/>
                <a:gd name="T40" fmla="*/ 158 w 306"/>
                <a:gd name="T41" fmla="*/ 84 h 300"/>
                <a:gd name="T42" fmla="*/ 156 w 306"/>
                <a:gd name="T43" fmla="*/ 92 h 300"/>
                <a:gd name="T44" fmla="*/ 144 w 306"/>
                <a:gd name="T45" fmla="*/ 104 h 300"/>
                <a:gd name="T46" fmla="*/ 146 w 306"/>
                <a:gd name="T47" fmla="*/ 128 h 300"/>
                <a:gd name="T48" fmla="*/ 144 w 306"/>
                <a:gd name="T49" fmla="*/ 132 h 300"/>
                <a:gd name="T50" fmla="*/ 142 w 306"/>
                <a:gd name="T51" fmla="*/ 134 h 300"/>
                <a:gd name="T52" fmla="*/ 0 w 306"/>
                <a:gd name="T53" fmla="*/ 288 h 300"/>
                <a:gd name="T54" fmla="*/ 4 w 306"/>
                <a:gd name="T55" fmla="*/ 300 h 300"/>
                <a:gd name="T56" fmla="*/ 2 w 306"/>
                <a:gd name="T57" fmla="*/ 296 h 300"/>
                <a:gd name="T58" fmla="*/ 146 w 306"/>
                <a:gd name="T59" fmla="*/ 142 h 300"/>
                <a:gd name="T60" fmla="*/ 148 w 306"/>
                <a:gd name="T61" fmla="*/ 136 h 300"/>
                <a:gd name="T62" fmla="*/ 148 w 306"/>
                <a:gd name="T63" fmla="*/ 112 h 300"/>
                <a:gd name="T64" fmla="*/ 158 w 306"/>
                <a:gd name="T65" fmla="*/ 100 h 300"/>
                <a:gd name="T66" fmla="*/ 160 w 306"/>
                <a:gd name="T67" fmla="*/ 96 h 300"/>
                <a:gd name="T68" fmla="*/ 160 w 306"/>
                <a:gd name="T69" fmla="*/ 90 h 300"/>
                <a:gd name="T70" fmla="*/ 158 w 306"/>
                <a:gd name="T71" fmla="*/ 8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6" h="300">
                  <a:moveTo>
                    <a:pt x="306" y="30"/>
                  </a:moveTo>
                  <a:lnTo>
                    <a:pt x="306" y="30"/>
                  </a:lnTo>
                  <a:lnTo>
                    <a:pt x="302" y="20"/>
                  </a:lnTo>
                  <a:lnTo>
                    <a:pt x="296" y="12"/>
                  </a:lnTo>
                  <a:lnTo>
                    <a:pt x="286" y="8"/>
                  </a:lnTo>
                  <a:lnTo>
                    <a:pt x="276" y="6"/>
                  </a:lnTo>
                  <a:lnTo>
                    <a:pt x="276" y="6"/>
                  </a:lnTo>
                  <a:lnTo>
                    <a:pt x="266" y="6"/>
                  </a:lnTo>
                  <a:lnTo>
                    <a:pt x="258" y="10"/>
                  </a:lnTo>
                  <a:lnTo>
                    <a:pt x="252" y="16"/>
                  </a:lnTo>
                  <a:lnTo>
                    <a:pt x="246" y="24"/>
                  </a:lnTo>
                  <a:lnTo>
                    <a:pt x="246" y="24"/>
                  </a:lnTo>
                  <a:lnTo>
                    <a:pt x="198" y="4"/>
                  </a:lnTo>
                  <a:lnTo>
                    <a:pt x="198" y="4"/>
                  </a:lnTo>
                  <a:lnTo>
                    <a:pt x="198" y="4"/>
                  </a:lnTo>
                  <a:lnTo>
                    <a:pt x="198" y="4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44" y="48"/>
                  </a:lnTo>
                  <a:lnTo>
                    <a:pt x="144" y="48"/>
                  </a:lnTo>
                  <a:lnTo>
                    <a:pt x="146" y="54"/>
                  </a:lnTo>
                  <a:lnTo>
                    <a:pt x="146" y="54"/>
                  </a:lnTo>
                  <a:lnTo>
                    <a:pt x="192" y="6"/>
                  </a:lnTo>
                  <a:lnTo>
                    <a:pt x="192" y="6"/>
                  </a:lnTo>
                  <a:lnTo>
                    <a:pt x="200" y="10"/>
                  </a:lnTo>
                  <a:lnTo>
                    <a:pt x="200" y="10"/>
                  </a:lnTo>
                  <a:lnTo>
                    <a:pt x="200" y="10"/>
                  </a:lnTo>
                  <a:lnTo>
                    <a:pt x="200" y="10"/>
                  </a:lnTo>
                  <a:lnTo>
                    <a:pt x="250" y="30"/>
                  </a:lnTo>
                  <a:lnTo>
                    <a:pt x="250" y="30"/>
                  </a:lnTo>
                  <a:lnTo>
                    <a:pt x="254" y="24"/>
                  </a:lnTo>
                  <a:lnTo>
                    <a:pt x="260" y="18"/>
                  </a:lnTo>
                  <a:lnTo>
                    <a:pt x="268" y="14"/>
                  </a:lnTo>
                  <a:lnTo>
                    <a:pt x="278" y="12"/>
                  </a:lnTo>
                  <a:lnTo>
                    <a:pt x="278" y="12"/>
                  </a:lnTo>
                  <a:lnTo>
                    <a:pt x="286" y="14"/>
                  </a:lnTo>
                  <a:lnTo>
                    <a:pt x="294" y="18"/>
                  </a:lnTo>
                  <a:lnTo>
                    <a:pt x="302" y="24"/>
                  </a:lnTo>
                  <a:lnTo>
                    <a:pt x="306" y="30"/>
                  </a:lnTo>
                  <a:lnTo>
                    <a:pt x="306" y="30"/>
                  </a:lnTo>
                  <a:close/>
                  <a:moveTo>
                    <a:pt x="158" y="84"/>
                  </a:moveTo>
                  <a:lnTo>
                    <a:pt x="158" y="84"/>
                  </a:lnTo>
                  <a:lnTo>
                    <a:pt x="158" y="90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44" y="104"/>
                  </a:lnTo>
                  <a:lnTo>
                    <a:pt x="144" y="104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4" y="132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4" y="300"/>
                  </a:lnTo>
                  <a:lnTo>
                    <a:pt x="4" y="300"/>
                  </a:lnTo>
                  <a:lnTo>
                    <a:pt x="2" y="296"/>
                  </a:lnTo>
                  <a:lnTo>
                    <a:pt x="2" y="296"/>
                  </a:lnTo>
                  <a:lnTo>
                    <a:pt x="146" y="142"/>
                  </a:lnTo>
                  <a:lnTo>
                    <a:pt x="146" y="142"/>
                  </a:lnTo>
                  <a:lnTo>
                    <a:pt x="148" y="140"/>
                  </a:lnTo>
                  <a:lnTo>
                    <a:pt x="148" y="136"/>
                  </a:lnTo>
                  <a:lnTo>
                    <a:pt x="148" y="136"/>
                  </a:lnTo>
                  <a:lnTo>
                    <a:pt x="148" y="112"/>
                  </a:lnTo>
                  <a:lnTo>
                    <a:pt x="148" y="112"/>
                  </a:lnTo>
                  <a:lnTo>
                    <a:pt x="158" y="100"/>
                  </a:lnTo>
                  <a:lnTo>
                    <a:pt x="158" y="100"/>
                  </a:lnTo>
                  <a:lnTo>
                    <a:pt x="160" y="96"/>
                  </a:lnTo>
                  <a:lnTo>
                    <a:pt x="160" y="90"/>
                  </a:lnTo>
                  <a:lnTo>
                    <a:pt x="160" y="90"/>
                  </a:lnTo>
                  <a:lnTo>
                    <a:pt x="158" y="84"/>
                  </a:lnTo>
                  <a:lnTo>
                    <a:pt x="158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Line 21"/>
            <p:cNvSpPr>
              <a:spLocks noChangeShapeType="1"/>
            </p:cNvSpPr>
            <p:nvPr/>
          </p:nvSpPr>
          <p:spPr bwMode="auto">
            <a:xfrm>
              <a:off x="6224588" y="337502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Line 22"/>
            <p:cNvSpPr>
              <a:spLocks noChangeShapeType="1"/>
            </p:cNvSpPr>
            <p:nvPr/>
          </p:nvSpPr>
          <p:spPr bwMode="auto">
            <a:xfrm>
              <a:off x="6224588" y="337502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23"/>
            <p:cNvSpPr>
              <a:spLocks/>
            </p:cNvSpPr>
            <p:nvPr/>
          </p:nvSpPr>
          <p:spPr bwMode="auto">
            <a:xfrm>
              <a:off x="6319838" y="3117851"/>
              <a:ext cx="47625" cy="47625"/>
            </a:xfrm>
            <a:custGeom>
              <a:avLst/>
              <a:gdLst>
                <a:gd name="T0" fmla="*/ 30 w 30"/>
                <a:gd name="T1" fmla="*/ 16 h 30"/>
                <a:gd name="T2" fmla="*/ 30 w 30"/>
                <a:gd name="T3" fmla="*/ 16 h 30"/>
                <a:gd name="T4" fmla="*/ 30 w 30"/>
                <a:gd name="T5" fmla="*/ 22 h 30"/>
                <a:gd name="T6" fmla="*/ 26 w 30"/>
                <a:gd name="T7" fmla="*/ 26 h 30"/>
                <a:gd name="T8" fmla="*/ 22 w 30"/>
                <a:gd name="T9" fmla="*/ 30 h 30"/>
                <a:gd name="T10" fmla="*/ 16 w 30"/>
                <a:gd name="T11" fmla="*/ 30 h 30"/>
                <a:gd name="T12" fmla="*/ 16 w 30"/>
                <a:gd name="T13" fmla="*/ 30 h 30"/>
                <a:gd name="T14" fmla="*/ 10 w 30"/>
                <a:gd name="T15" fmla="*/ 30 h 30"/>
                <a:gd name="T16" fmla="*/ 6 w 30"/>
                <a:gd name="T17" fmla="*/ 26 h 30"/>
                <a:gd name="T18" fmla="*/ 2 w 30"/>
                <a:gd name="T19" fmla="*/ 22 h 30"/>
                <a:gd name="T20" fmla="*/ 0 w 30"/>
                <a:gd name="T21" fmla="*/ 16 h 30"/>
                <a:gd name="T22" fmla="*/ 0 w 30"/>
                <a:gd name="T23" fmla="*/ 16 h 30"/>
                <a:gd name="T24" fmla="*/ 2 w 30"/>
                <a:gd name="T25" fmla="*/ 10 h 30"/>
                <a:gd name="T26" fmla="*/ 6 w 30"/>
                <a:gd name="T27" fmla="*/ 4 h 30"/>
                <a:gd name="T28" fmla="*/ 10 w 30"/>
                <a:gd name="T29" fmla="*/ 2 h 30"/>
                <a:gd name="T30" fmla="*/ 16 w 30"/>
                <a:gd name="T31" fmla="*/ 0 h 30"/>
                <a:gd name="T32" fmla="*/ 16 w 30"/>
                <a:gd name="T33" fmla="*/ 0 h 30"/>
                <a:gd name="T34" fmla="*/ 22 w 30"/>
                <a:gd name="T35" fmla="*/ 2 h 30"/>
                <a:gd name="T36" fmla="*/ 26 w 30"/>
                <a:gd name="T37" fmla="*/ 4 h 30"/>
                <a:gd name="T38" fmla="*/ 30 w 30"/>
                <a:gd name="T39" fmla="*/ 10 h 30"/>
                <a:gd name="T40" fmla="*/ 30 w 30"/>
                <a:gd name="T41" fmla="*/ 16 h 30"/>
                <a:gd name="T42" fmla="*/ 30 w 30"/>
                <a:gd name="T43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30">
                  <a:moveTo>
                    <a:pt x="30" y="16"/>
                  </a:moveTo>
                  <a:lnTo>
                    <a:pt x="30" y="16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2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0" y="30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10"/>
                  </a:lnTo>
                  <a:lnTo>
                    <a:pt x="30" y="16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6721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Nommer correctement les variables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Ne faite pas hurler la statisticienne !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Donnez </a:t>
            </a:r>
            <a:r>
              <a:rPr lang="fr-FR" dirty="0"/>
              <a:t>un nom simple, </a:t>
            </a:r>
            <a:br>
              <a:rPr lang="fr-FR" dirty="0"/>
            </a:br>
            <a:r>
              <a:rPr lang="fr-FR" dirty="0" smtClean="0"/>
              <a:t>court </a:t>
            </a:r>
            <a:r>
              <a:rPr lang="fr-FR" dirty="0"/>
              <a:t>et </a:t>
            </a:r>
            <a:r>
              <a:rPr lang="fr-FR" dirty="0" smtClean="0"/>
              <a:t>descriptif/explicite </a:t>
            </a:r>
            <a:r>
              <a:rPr lang="fr-FR" dirty="0"/>
              <a:t>aux variables</a:t>
            </a:r>
            <a:br>
              <a:rPr lang="fr-FR" dirty="0"/>
            </a:br>
            <a:r>
              <a:rPr lang="fr-FR" dirty="0"/>
              <a:t>VAR1, VAR2, VAR3,…</a:t>
            </a:r>
          </a:p>
          <a:p>
            <a:pPr lvl="1"/>
            <a:r>
              <a:rPr lang="fr-FR" dirty="0"/>
              <a:t>Pas de variables portant le même nom</a:t>
            </a:r>
          </a:p>
          <a:p>
            <a:pPr lvl="1"/>
            <a:r>
              <a:rPr lang="fr-FR" dirty="0" smtClean="0"/>
              <a:t>Evitez </a:t>
            </a:r>
            <a:r>
              <a:rPr lang="fr-FR" dirty="0"/>
              <a:t>les caractères spéciaux (&amp;, $, %, *,...)</a:t>
            </a:r>
            <a:br>
              <a:rPr lang="fr-FR" dirty="0"/>
            </a:br>
            <a:r>
              <a:rPr lang="fr-FR" dirty="0"/>
              <a:t>et les espaces</a:t>
            </a:r>
          </a:p>
          <a:p>
            <a:endParaRPr lang="fr-FR" dirty="0"/>
          </a:p>
        </p:txBody>
      </p:sp>
      <p:pic>
        <p:nvPicPr>
          <p:cNvPr id="4" name="Picture 2" descr="http://media.melty.fr/article-1119033-ajust_930/scene-mythiq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813" y="1728610"/>
            <a:ext cx="1936245" cy="181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5"/>
          <p:cNvCxnSpPr/>
          <p:nvPr/>
        </p:nvCxnSpPr>
        <p:spPr>
          <a:xfrm flipV="1">
            <a:off x="991893" y="3456573"/>
            <a:ext cx="810933" cy="316525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1855212" y="3456572"/>
            <a:ext cx="810933" cy="316525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2708252" y="3456572"/>
            <a:ext cx="810933" cy="316525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19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Valeurs des variables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variable doit </a:t>
            </a:r>
            <a:r>
              <a:rPr lang="fr-FR" dirty="0" smtClean="0"/>
              <a:t>avoir une </a:t>
            </a:r>
            <a:r>
              <a:rPr lang="fr-FR" dirty="0"/>
              <a:t>valeur « atomique </a:t>
            </a:r>
            <a:r>
              <a:rPr lang="fr-FR" dirty="0" smtClean="0"/>
              <a:t>»</a:t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fr-FR" dirty="0"/>
              <a:t>non décomposable)</a:t>
            </a:r>
          </a:p>
          <a:p>
            <a:pPr lvl="1"/>
            <a:r>
              <a:rPr lang="fr-FR" dirty="0"/>
              <a:t>Une variable ne doit pas contenir une </a:t>
            </a:r>
            <a:r>
              <a:rPr lang="fr-FR" dirty="0" smtClean="0"/>
              <a:t>liste/suite </a:t>
            </a:r>
            <a:r>
              <a:rPr lang="fr-FR" dirty="0"/>
              <a:t>de valeurs</a:t>
            </a:r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14</a:t>
            </a:fld>
            <a:endParaRPr lang="fr-FR"/>
          </a:p>
        </p:txBody>
      </p:sp>
      <p:graphicFrame>
        <p:nvGraphicFramePr>
          <p:cNvPr id="5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894133"/>
              </p:ext>
            </p:extLst>
          </p:nvPr>
        </p:nvGraphicFramePr>
        <p:xfrm>
          <a:off x="260557" y="3409442"/>
          <a:ext cx="2574290" cy="1259144"/>
        </p:xfrm>
        <a:graphic>
          <a:graphicData uri="http://schemas.openxmlformats.org/drawingml/2006/table">
            <a:tbl>
              <a:tblPr/>
              <a:tblGrid>
                <a:gridCol w="851217"/>
                <a:gridCol w="773430"/>
                <a:gridCol w="949643"/>
              </a:tblGrid>
              <a:tr h="298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IDPatient</a:t>
                      </a:r>
                      <a:endParaRPr kumimoji="0" lang="fr-F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Nom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Prenom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Rogne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Olive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Dézieux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Jacqueline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Greux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Nadine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757331"/>
              </p:ext>
            </p:extLst>
          </p:nvPr>
        </p:nvGraphicFramePr>
        <p:xfrm>
          <a:off x="2835797" y="3409442"/>
          <a:ext cx="6107435" cy="1259144"/>
        </p:xfrm>
        <a:graphic>
          <a:graphicData uri="http://schemas.openxmlformats.org/drawingml/2006/table">
            <a:tbl>
              <a:tblPr/>
              <a:tblGrid>
                <a:gridCol w="6107435"/>
              </a:tblGrid>
              <a:tr h="298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Traitement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 Doliprane 1000 mg, 3 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Bactrim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, 3 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Spasfon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Lyoc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160 mg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Valium 10 mg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 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Spasfon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Lyoc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160 mg, 3 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Clamoxyl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500 mg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2" descr="http://media.melty.fr/article-1119033-ajust_930/scene-mythiq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48" y="4883090"/>
            <a:ext cx="1936245" cy="181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8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Valeurs des variables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Uniformisez les valeurs </a:t>
            </a:r>
            <a:r>
              <a:rPr lang="fr-FR" dirty="0"/>
              <a:t>et évitez les ambiguïtés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15</a:t>
            </a:fld>
            <a:endParaRPr lang="fr-FR"/>
          </a:p>
        </p:txBody>
      </p:sp>
      <p:graphicFrame>
        <p:nvGraphicFramePr>
          <p:cNvPr id="7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454804"/>
              </p:ext>
            </p:extLst>
          </p:nvPr>
        </p:nvGraphicFramePr>
        <p:xfrm>
          <a:off x="1522196" y="2801260"/>
          <a:ext cx="2634615" cy="2219468"/>
        </p:xfrm>
        <a:graphic>
          <a:graphicData uri="http://schemas.openxmlformats.org/drawingml/2006/table">
            <a:tbl>
              <a:tblPr/>
              <a:tblGrid>
                <a:gridCol w="851217"/>
                <a:gridCol w="833755"/>
                <a:gridCol w="949643"/>
              </a:tblGrid>
              <a:tr h="298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IDPatient</a:t>
                      </a:r>
                      <a:endParaRPr kumimoji="0" lang="fr-F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Nom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Prenom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Rogne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Olive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Dézieux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Jacqueline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Greux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Nadine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Patamob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Adhemar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Cive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Jean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Zepoher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Agathe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95972"/>
              </p:ext>
            </p:extLst>
          </p:nvPr>
        </p:nvGraphicFramePr>
        <p:xfrm>
          <a:off x="4155311" y="2801260"/>
          <a:ext cx="2650603" cy="2219468"/>
        </p:xfrm>
        <a:graphic>
          <a:graphicData uri="http://schemas.openxmlformats.org/drawingml/2006/table">
            <a:tbl>
              <a:tblPr/>
              <a:tblGrid>
                <a:gridCol w="2650603"/>
              </a:tblGrid>
              <a:tr h="298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DiagPrincipal</a:t>
                      </a:r>
                      <a:endParaRPr kumimoji="0" lang="fr-F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Infarctus mésentérique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HTA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Hypertension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Hypertension artérielle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Infarctus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Hypertension art.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2" descr="http://media.melty.fr/article-1119033-ajust_930/scene-mythiq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813" y="2972374"/>
            <a:ext cx="1936245" cy="181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4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Valeurs des variables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Uniformisez les valeurs et évitez les ambiguïtés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16</a:t>
            </a:fld>
            <a:endParaRPr lang="fr-FR"/>
          </a:p>
        </p:txBody>
      </p:sp>
      <p:graphicFrame>
        <p:nvGraphicFramePr>
          <p:cNvPr id="7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92394"/>
              </p:ext>
            </p:extLst>
          </p:nvPr>
        </p:nvGraphicFramePr>
        <p:xfrm>
          <a:off x="1522196" y="2801260"/>
          <a:ext cx="2634615" cy="2219468"/>
        </p:xfrm>
        <a:graphic>
          <a:graphicData uri="http://schemas.openxmlformats.org/drawingml/2006/table">
            <a:tbl>
              <a:tblPr/>
              <a:tblGrid>
                <a:gridCol w="851217"/>
                <a:gridCol w="833755"/>
                <a:gridCol w="949643"/>
              </a:tblGrid>
              <a:tr h="298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IDPatient</a:t>
                      </a:r>
                      <a:endParaRPr kumimoji="0" lang="fr-F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Nom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Prenom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Rogne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Olive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Dézieux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Jacqueline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Greux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Nadine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Patamob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Adhemar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Cive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Jean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Zepoher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Agathe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052646"/>
              </p:ext>
            </p:extLst>
          </p:nvPr>
        </p:nvGraphicFramePr>
        <p:xfrm>
          <a:off x="4155311" y="2801260"/>
          <a:ext cx="2650603" cy="2219468"/>
        </p:xfrm>
        <a:graphic>
          <a:graphicData uri="http://schemas.openxmlformats.org/drawingml/2006/table">
            <a:tbl>
              <a:tblPr/>
              <a:tblGrid>
                <a:gridCol w="2650603"/>
              </a:tblGrid>
              <a:tr h="298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DiagPrincipal</a:t>
                      </a:r>
                      <a:endParaRPr kumimoji="0" lang="fr-F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Infarctus mésentérique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HTA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HTA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HTA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Infarctus du myocarde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HTA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835" y="2985115"/>
            <a:ext cx="1844200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4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Valeurs des variables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Ne réinventez pas la roue !</a:t>
            </a:r>
            <a:br>
              <a:rPr lang="fr-FR" dirty="0" smtClean="0"/>
            </a:br>
            <a:r>
              <a:rPr lang="fr-FR" dirty="0" smtClean="0"/>
              <a:t>Utilisez autant que possible des référentiels reconnus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17</a:t>
            </a:fld>
            <a:endParaRPr lang="fr-FR"/>
          </a:p>
        </p:txBody>
      </p:sp>
      <p:graphicFrame>
        <p:nvGraphicFramePr>
          <p:cNvPr id="7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868532"/>
              </p:ext>
            </p:extLst>
          </p:nvPr>
        </p:nvGraphicFramePr>
        <p:xfrm>
          <a:off x="1522196" y="2801260"/>
          <a:ext cx="2634615" cy="2219468"/>
        </p:xfrm>
        <a:graphic>
          <a:graphicData uri="http://schemas.openxmlformats.org/drawingml/2006/table">
            <a:tbl>
              <a:tblPr/>
              <a:tblGrid>
                <a:gridCol w="851217"/>
                <a:gridCol w="833755"/>
                <a:gridCol w="949643"/>
              </a:tblGrid>
              <a:tr h="298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IDPatient</a:t>
                      </a:r>
                      <a:endParaRPr kumimoji="0" lang="fr-F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Nom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Prenom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Rogne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Olive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Dézieux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Jacqueline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Greux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Nadine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Patamob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Adhémar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Cive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Jean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Zepoher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Agathe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310947"/>
              </p:ext>
            </p:extLst>
          </p:nvPr>
        </p:nvGraphicFramePr>
        <p:xfrm>
          <a:off x="4155311" y="2801260"/>
          <a:ext cx="2650603" cy="2219468"/>
        </p:xfrm>
        <a:graphic>
          <a:graphicData uri="http://schemas.openxmlformats.org/drawingml/2006/table">
            <a:tbl>
              <a:tblPr/>
              <a:tblGrid>
                <a:gridCol w="2650603"/>
              </a:tblGrid>
              <a:tr h="298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DiagPrincipal</a:t>
                      </a:r>
                      <a:endParaRPr kumimoji="0" lang="fr-F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K55.9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I21.9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512768"/>
              </p:ext>
            </p:extLst>
          </p:nvPr>
        </p:nvGraphicFramePr>
        <p:xfrm>
          <a:off x="4585734" y="5461100"/>
          <a:ext cx="3308586" cy="1259144"/>
        </p:xfrm>
        <a:graphic>
          <a:graphicData uri="http://schemas.openxmlformats.org/drawingml/2006/table">
            <a:tbl>
              <a:tblPr/>
              <a:tblGrid>
                <a:gridCol w="774487"/>
                <a:gridCol w="2534099"/>
              </a:tblGrid>
              <a:tr h="298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Code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Libellé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hypertension essentielle (primitive)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I21.9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infarctus aigu du myocarde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K55.9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infarctus mésentérique aiguë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" name="Groupe 13"/>
          <p:cNvGrpSpPr/>
          <p:nvPr/>
        </p:nvGrpSpPr>
        <p:grpSpPr>
          <a:xfrm rot="6775045" flipV="1">
            <a:off x="4753889" y="5186021"/>
            <a:ext cx="334886" cy="333958"/>
            <a:chOff x="5872163" y="3049588"/>
            <a:chExt cx="573088" cy="571500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5872163" y="3049588"/>
              <a:ext cx="573088" cy="571500"/>
            </a:xfrm>
            <a:custGeom>
              <a:avLst/>
              <a:gdLst>
                <a:gd name="T0" fmla="*/ 332 w 361"/>
                <a:gd name="T1" fmla="*/ 87 h 360"/>
                <a:gd name="T2" fmla="*/ 343 w 361"/>
                <a:gd name="T3" fmla="*/ 65 h 360"/>
                <a:gd name="T4" fmla="*/ 343 w 361"/>
                <a:gd name="T5" fmla="*/ 47 h 360"/>
                <a:gd name="T6" fmla="*/ 330 w 361"/>
                <a:gd name="T7" fmla="*/ 23 h 360"/>
                <a:gd name="T8" fmla="*/ 308 w 361"/>
                <a:gd name="T9" fmla="*/ 10 h 360"/>
                <a:gd name="T10" fmla="*/ 288 w 361"/>
                <a:gd name="T11" fmla="*/ 10 h 360"/>
                <a:gd name="T12" fmla="*/ 264 w 361"/>
                <a:gd name="T13" fmla="*/ 25 h 360"/>
                <a:gd name="T14" fmla="*/ 206 w 361"/>
                <a:gd name="T15" fmla="*/ 0 h 360"/>
                <a:gd name="T16" fmla="*/ 202 w 361"/>
                <a:gd name="T17" fmla="*/ 4 h 360"/>
                <a:gd name="T18" fmla="*/ 148 w 361"/>
                <a:gd name="T19" fmla="*/ 61 h 360"/>
                <a:gd name="T20" fmla="*/ 156 w 361"/>
                <a:gd name="T21" fmla="*/ 101 h 360"/>
                <a:gd name="T22" fmla="*/ 154 w 361"/>
                <a:gd name="T23" fmla="*/ 113 h 360"/>
                <a:gd name="T24" fmla="*/ 152 w 361"/>
                <a:gd name="T25" fmla="*/ 115 h 360"/>
                <a:gd name="T26" fmla="*/ 150 w 361"/>
                <a:gd name="T27" fmla="*/ 117 h 360"/>
                <a:gd name="T28" fmla="*/ 148 w 361"/>
                <a:gd name="T29" fmla="*/ 123 h 360"/>
                <a:gd name="T30" fmla="*/ 148 w 361"/>
                <a:gd name="T31" fmla="*/ 127 h 360"/>
                <a:gd name="T32" fmla="*/ 148 w 361"/>
                <a:gd name="T33" fmla="*/ 141 h 360"/>
                <a:gd name="T34" fmla="*/ 4 w 361"/>
                <a:gd name="T35" fmla="*/ 301 h 360"/>
                <a:gd name="T36" fmla="*/ 4 w 361"/>
                <a:gd name="T37" fmla="*/ 303 h 360"/>
                <a:gd name="T38" fmla="*/ 2 w 361"/>
                <a:gd name="T39" fmla="*/ 313 h 360"/>
                <a:gd name="T40" fmla="*/ 14 w 361"/>
                <a:gd name="T41" fmla="*/ 350 h 360"/>
                <a:gd name="T42" fmla="*/ 16 w 361"/>
                <a:gd name="T43" fmla="*/ 354 h 360"/>
                <a:gd name="T44" fmla="*/ 82 w 361"/>
                <a:gd name="T45" fmla="*/ 358 h 360"/>
                <a:gd name="T46" fmla="*/ 88 w 361"/>
                <a:gd name="T47" fmla="*/ 356 h 360"/>
                <a:gd name="T48" fmla="*/ 104 w 361"/>
                <a:gd name="T49" fmla="*/ 337 h 360"/>
                <a:gd name="T50" fmla="*/ 104 w 361"/>
                <a:gd name="T51" fmla="*/ 315 h 360"/>
                <a:gd name="T52" fmla="*/ 122 w 361"/>
                <a:gd name="T53" fmla="*/ 315 h 360"/>
                <a:gd name="T54" fmla="*/ 142 w 361"/>
                <a:gd name="T55" fmla="*/ 297 h 360"/>
                <a:gd name="T56" fmla="*/ 144 w 361"/>
                <a:gd name="T57" fmla="*/ 291 h 360"/>
                <a:gd name="T58" fmla="*/ 142 w 361"/>
                <a:gd name="T59" fmla="*/ 285 h 360"/>
                <a:gd name="T60" fmla="*/ 138 w 361"/>
                <a:gd name="T61" fmla="*/ 275 h 360"/>
                <a:gd name="T62" fmla="*/ 144 w 361"/>
                <a:gd name="T63" fmla="*/ 267 h 360"/>
                <a:gd name="T64" fmla="*/ 154 w 361"/>
                <a:gd name="T65" fmla="*/ 269 h 360"/>
                <a:gd name="T66" fmla="*/ 162 w 361"/>
                <a:gd name="T67" fmla="*/ 273 h 360"/>
                <a:gd name="T68" fmla="*/ 182 w 361"/>
                <a:gd name="T69" fmla="*/ 255 h 360"/>
                <a:gd name="T70" fmla="*/ 184 w 361"/>
                <a:gd name="T71" fmla="*/ 247 h 360"/>
                <a:gd name="T72" fmla="*/ 184 w 361"/>
                <a:gd name="T73" fmla="*/ 229 h 360"/>
                <a:gd name="T74" fmla="*/ 206 w 361"/>
                <a:gd name="T75" fmla="*/ 229 h 360"/>
                <a:gd name="T76" fmla="*/ 220 w 361"/>
                <a:gd name="T77" fmla="*/ 215 h 360"/>
                <a:gd name="T78" fmla="*/ 240 w 361"/>
                <a:gd name="T79" fmla="*/ 213 h 360"/>
                <a:gd name="T80" fmla="*/ 252 w 361"/>
                <a:gd name="T81" fmla="*/ 209 h 360"/>
                <a:gd name="T82" fmla="*/ 260 w 361"/>
                <a:gd name="T83" fmla="*/ 203 h 360"/>
                <a:gd name="T84" fmla="*/ 294 w 361"/>
                <a:gd name="T85" fmla="*/ 211 h 360"/>
                <a:gd name="T86" fmla="*/ 359 w 361"/>
                <a:gd name="T87" fmla="*/ 151 h 360"/>
                <a:gd name="T88" fmla="*/ 359 w 361"/>
                <a:gd name="T89" fmla="*/ 141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1" h="360">
                  <a:moveTo>
                    <a:pt x="359" y="141"/>
                  </a:moveTo>
                  <a:lnTo>
                    <a:pt x="332" y="87"/>
                  </a:lnTo>
                  <a:lnTo>
                    <a:pt x="332" y="87"/>
                  </a:lnTo>
                  <a:lnTo>
                    <a:pt x="337" y="81"/>
                  </a:lnTo>
                  <a:lnTo>
                    <a:pt x="341" y="73"/>
                  </a:lnTo>
                  <a:lnTo>
                    <a:pt x="343" y="65"/>
                  </a:lnTo>
                  <a:lnTo>
                    <a:pt x="343" y="57"/>
                  </a:lnTo>
                  <a:lnTo>
                    <a:pt x="343" y="57"/>
                  </a:lnTo>
                  <a:lnTo>
                    <a:pt x="343" y="47"/>
                  </a:lnTo>
                  <a:lnTo>
                    <a:pt x="339" y="39"/>
                  </a:lnTo>
                  <a:lnTo>
                    <a:pt x="336" y="31"/>
                  </a:lnTo>
                  <a:lnTo>
                    <a:pt x="330" y="23"/>
                  </a:lnTo>
                  <a:lnTo>
                    <a:pt x="324" y="17"/>
                  </a:lnTo>
                  <a:lnTo>
                    <a:pt x="316" y="13"/>
                  </a:lnTo>
                  <a:lnTo>
                    <a:pt x="308" y="10"/>
                  </a:lnTo>
                  <a:lnTo>
                    <a:pt x="298" y="8"/>
                  </a:lnTo>
                  <a:lnTo>
                    <a:pt x="298" y="8"/>
                  </a:lnTo>
                  <a:lnTo>
                    <a:pt x="288" y="10"/>
                  </a:lnTo>
                  <a:lnTo>
                    <a:pt x="278" y="13"/>
                  </a:lnTo>
                  <a:lnTo>
                    <a:pt x="270" y="19"/>
                  </a:lnTo>
                  <a:lnTo>
                    <a:pt x="264" y="25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06" y="0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192" y="15"/>
                  </a:lnTo>
                  <a:lnTo>
                    <a:pt x="148" y="61"/>
                  </a:lnTo>
                  <a:lnTo>
                    <a:pt x="148" y="61"/>
                  </a:lnTo>
                  <a:lnTo>
                    <a:pt x="146" y="67"/>
                  </a:lnTo>
                  <a:lnTo>
                    <a:pt x="146" y="73"/>
                  </a:lnTo>
                  <a:lnTo>
                    <a:pt x="156" y="101"/>
                  </a:lnTo>
                  <a:lnTo>
                    <a:pt x="156" y="101"/>
                  </a:lnTo>
                  <a:lnTo>
                    <a:pt x="158" y="107"/>
                  </a:lnTo>
                  <a:lnTo>
                    <a:pt x="154" y="113"/>
                  </a:lnTo>
                  <a:lnTo>
                    <a:pt x="154" y="113"/>
                  </a:lnTo>
                  <a:lnTo>
                    <a:pt x="152" y="115"/>
                  </a:lnTo>
                  <a:lnTo>
                    <a:pt x="152" y="115"/>
                  </a:lnTo>
                  <a:lnTo>
                    <a:pt x="152" y="115"/>
                  </a:lnTo>
                  <a:lnTo>
                    <a:pt x="152" y="115"/>
                  </a:lnTo>
                  <a:lnTo>
                    <a:pt x="150" y="117"/>
                  </a:lnTo>
                  <a:lnTo>
                    <a:pt x="150" y="117"/>
                  </a:lnTo>
                  <a:lnTo>
                    <a:pt x="148" y="121"/>
                  </a:lnTo>
                  <a:lnTo>
                    <a:pt x="148" y="123"/>
                  </a:lnTo>
                  <a:lnTo>
                    <a:pt x="148" y="123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41"/>
                  </a:lnTo>
                  <a:lnTo>
                    <a:pt x="148" y="141"/>
                  </a:lnTo>
                  <a:lnTo>
                    <a:pt x="146" y="147"/>
                  </a:lnTo>
                  <a:lnTo>
                    <a:pt x="144" y="153"/>
                  </a:lnTo>
                  <a:lnTo>
                    <a:pt x="4" y="301"/>
                  </a:lnTo>
                  <a:lnTo>
                    <a:pt x="4" y="301"/>
                  </a:lnTo>
                  <a:lnTo>
                    <a:pt x="4" y="301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0" y="307"/>
                  </a:lnTo>
                  <a:lnTo>
                    <a:pt x="2" y="313"/>
                  </a:lnTo>
                  <a:lnTo>
                    <a:pt x="2" y="315"/>
                  </a:lnTo>
                  <a:lnTo>
                    <a:pt x="14" y="350"/>
                  </a:lnTo>
                  <a:lnTo>
                    <a:pt x="14" y="350"/>
                  </a:lnTo>
                  <a:lnTo>
                    <a:pt x="14" y="350"/>
                  </a:lnTo>
                  <a:lnTo>
                    <a:pt x="16" y="354"/>
                  </a:lnTo>
                  <a:lnTo>
                    <a:pt x="16" y="354"/>
                  </a:lnTo>
                  <a:lnTo>
                    <a:pt x="20" y="360"/>
                  </a:lnTo>
                  <a:lnTo>
                    <a:pt x="26" y="360"/>
                  </a:lnTo>
                  <a:lnTo>
                    <a:pt x="82" y="358"/>
                  </a:lnTo>
                  <a:lnTo>
                    <a:pt x="82" y="358"/>
                  </a:lnTo>
                  <a:lnTo>
                    <a:pt x="84" y="358"/>
                  </a:lnTo>
                  <a:lnTo>
                    <a:pt x="88" y="356"/>
                  </a:lnTo>
                  <a:lnTo>
                    <a:pt x="102" y="341"/>
                  </a:lnTo>
                  <a:lnTo>
                    <a:pt x="102" y="341"/>
                  </a:lnTo>
                  <a:lnTo>
                    <a:pt x="104" y="337"/>
                  </a:lnTo>
                  <a:lnTo>
                    <a:pt x="104" y="333"/>
                  </a:lnTo>
                  <a:lnTo>
                    <a:pt x="104" y="333"/>
                  </a:lnTo>
                  <a:lnTo>
                    <a:pt x="104" y="315"/>
                  </a:lnTo>
                  <a:lnTo>
                    <a:pt x="104" y="315"/>
                  </a:lnTo>
                  <a:lnTo>
                    <a:pt x="122" y="315"/>
                  </a:lnTo>
                  <a:lnTo>
                    <a:pt x="122" y="315"/>
                  </a:lnTo>
                  <a:lnTo>
                    <a:pt x="126" y="315"/>
                  </a:lnTo>
                  <a:lnTo>
                    <a:pt x="128" y="311"/>
                  </a:lnTo>
                  <a:lnTo>
                    <a:pt x="142" y="297"/>
                  </a:lnTo>
                  <a:lnTo>
                    <a:pt x="142" y="297"/>
                  </a:lnTo>
                  <a:lnTo>
                    <a:pt x="144" y="295"/>
                  </a:lnTo>
                  <a:lnTo>
                    <a:pt x="144" y="291"/>
                  </a:lnTo>
                  <a:lnTo>
                    <a:pt x="144" y="287"/>
                  </a:lnTo>
                  <a:lnTo>
                    <a:pt x="142" y="285"/>
                  </a:lnTo>
                  <a:lnTo>
                    <a:pt x="142" y="285"/>
                  </a:lnTo>
                  <a:lnTo>
                    <a:pt x="138" y="281"/>
                  </a:lnTo>
                  <a:lnTo>
                    <a:pt x="138" y="279"/>
                  </a:lnTo>
                  <a:lnTo>
                    <a:pt x="138" y="275"/>
                  </a:lnTo>
                  <a:lnTo>
                    <a:pt x="140" y="269"/>
                  </a:lnTo>
                  <a:lnTo>
                    <a:pt x="140" y="269"/>
                  </a:lnTo>
                  <a:lnTo>
                    <a:pt x="144" y="267"/>
                  </a:lnTo>
                  <a:lnTo>
                    <a:pt x="146" y="267"/>
                  </a:lnTo>
                  <a:lnTo>
                    <a:pt x="150" y="267"/>
                  </a:lnTo>
                  <a:lnTo>
                    <a:pt x="154" y="269"/>
                  </a:lnTo>
                  <a:lnTo>
                    <a:pt x="154" y="269"/>
                  </a:lnTo>
                  <a:lnTo>
                    <a:pt x="158" y="271"/>
                  </a:lnTo>
                  <a:lnTo>
                    <a:pt x="162" y="273"/>
                  </a:lnTo>
                  <a:lnTo>
                    <a:pt x="166" y="271"/>
                  </a:lnTo>
                  <a:lnTo>
                    <a:pt x="168" y="269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184" y="251"/>
                  </a:lnTo>
                  <a:lnTo>
                    <a:pt x="184" y="247"/>
                  </a:lnTo>
                  <a:lnTo>
                    <a:pt x="184" y="247"/>
                  </a:lnTo>
                  <a:lnTo>
                    <a:pt x="184" y="229"/>
                  </a:lnTo>
                  <a:lnTo>
                    <a:pt x="184" y="229"/>
                  </a:lnTo>
                  <a:lnTo>
                    <a:pt x="202" y="229"/>
                  </a:lnTo>
                  <a:lnTo>
                    <a:pt x="202" y="229"/>
                  </a:lnTo>
                  <a:lnTo>
                    <a:pt x="206" y="229"/>
                  </a:lnTo>
                  <a:lnTo>
                    <a:pt x="208" y="227"/>
                  </a:lnTo>
                  <a:lnTo>
                    <a:pt x="208" y="227"/>
                  </a:lnTo>
                  <a:lnTo>
                    <a:pt x="220" y="215"/>
                  </a:lnTo>
                  <a:lnTo>
                    <a:pt x="220" y="215"/>
                  </a:lnTo>
                  <a:lnTo>
                    <a:pt x="222" y="215"/>
                  </a:lnTo>
                  <a:lnTo>
                    <a:pt x="240" y="213"/>
                  </a:lnTo>
                  <a:lnTo>
                    <a:pt x="240" y="213"/>
                  </a:lnTo>
                  <a:lnTo>
                    <a:pt x="246" y="213"/>
                  </a:lnTo>
                  <a:lnTo>
                    <a:pt x="252" y="209"/>
                  </a:lnTo>
                  <a:lnTo>
                    <a:pt x="254" y="205"/>
                  </a:lnTo>
                  <a:lnTo>
                    <a:pt x="254" y="205"/>
                  </a:lnTo>
                  <a:lnTo>
                    <a:pt x="260" y="203"/>
                  </a:lnTo>
                  <a:lnTo>
                    <a:pt x="266" y="203"/>
                  </a:lnTo>
                  <a:lnTo>
                    <a:pt x="294" y="211"/>
                  </a:lnTo>
                  <a:lnTo>
                    <a:pt x="294" y="211"/>
                  </a:lnTo>
                  <a:lnTo>
                    <a:pt x="300" y="211"/>
                  </a:lnTo>
                  <a:lnTo>
                    <a:pt x="306" y="209"/>
                  </a:lnTo>
                  <a:lnTo>
                    <a:pt x="359" y="151"/>
                  </a:lnTo>
                  <a:lnTo>
                    <a:pt x="359" y="151"/>
                  </a:lnTo>
                  <a:lnTo>
                    <a:pt x="361" y="147"/>
                  </a:lnTo>
                  <a:lnTo>
                    <a:pt x="359" y="141"/>
                  </a:lnTo>
                  <a:lnTo>
                    <a:pt x="359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5916613" y="3324226"/>
              <a:ext cx="241300" cy="260350"/>
            </a:xfrm>
            <a:custGeom>
              <a:avLst/>
              <a:gdLst>
                <a:gd name="T0" fmla="*/ 0 w 152"/>
                <a:gd name="T1" fmla="*/ 158 h 164"/>
                <a:gd name="T2" fmla="*/ 0 w 152"/>
                <a:gd name="T3" fmla="*/ 158 h 164"/>
                <a:gd name="T4" fmla="*/ 146 w 152"/>
                <a:gd name="T5" fmla="*/ 0 h 164"/>
                <a:gd name="T6" fmla="*/ 146 w 152"/>
                <a:gd name="T7" fmla="*/ 0 h 164"/>
                <a:gd name="T8" fmla="*/ 152 w 152"/>
                <a:gd name="T9" fmla="*/ 6 h 164"/>
                <a:gd name="T10" fmla="*/ 152 w 152"/>
                <a:gd name="T11" fmla="*/ 6 h 164"/>
                <a:gd name="T12" fmla="*/ 2 w 152"/>
                <a:gd name="T13" fmla="*/ 164 h 164"/>
                <a:gd name="T14" fmla="*/ 2 w 152"/>
                <a:gd name="T15" fmla="*/ 164 h 164"/>
                <a:gd name="T16" fmla="*/ 0 w 152"/>
                <a:gd name="T17" fmla="*/ 158 h 164"/>
                <a:gd name="T18" fmla="*/ 0 w 152"/>
                <a:gd name="T19" fmla="*/ 15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64">
                  <a:moveTo>
                    <a:pt x="0" y="158"/>
                  </a:moveTo>
                  <a:lnTo>
                    <a:pt x="0" y="158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5938838" y="3343276"/>
              <a:ext cx="257175" cy="247650"/>
            </a:xfrm>
            <a:custGeom>
              <a:avLst/>
              <a:gdLst>
                <a:gd name="T0" fmla="*/ 156 w 162"/>
                <a:gd name="T1" fmla="*/ 24 h 156"/>
                <a:gd name="T2" fmla="*/ 156 w 162"/>
                <a:gd name="T3" fmla="*/ 24 h 156"/>
                <a:gd name="T4" fmla="*/ 132 w 162"/>
                <a:gd name="T5" fmla="*/ 26 h 156"/>
                <a:gd name="T6" fmla="*/ 132 w 162"/>
                <a:gd name="T7" fmla="*/ 26 h 156"/>
                <a:gd name="T8" fmla="*/ 128 w 162"/>
                <a:gd name="T9" fmla="*/ 26 h 156"/>
                <a:gd name="T10" fmla="*/ 124 w 162"/>
                <a:gd name="T11" fmla="*/ 28 h 156"/>
                <a:gd name="T12" fmla="*/ 124 w 162"/>
                <a:gd name="T13" fmla="*/ 28 h 156"/>
                <a:gd name="T14" fmla="*/ 122 w 162"/>
                <a:gd name="T15" fmla="*/ 32 h 156"/>
                <a:gd name="T16" fmla="*/ 122 w 162"/>
                <a:gd name="T17" fmla="*/ 36 h 156"/>
                <a:gd name="T18" fmla="*/ 122 w 162"/>
                <a:gd name="T19" fmla="*/ 36 h 156"/>
                <a:gd name="T20" fmla="*/ 124 w 162"/>
                <a:gd name="T21" fmla="*/ 60 h 156"/>
                <a:gd name="T22" fmla="*/ 124 w 162"/>
                <a:gd name="T23" fmla="*/ 60 h 156"/>
                <a:gd name="T24" fmla="*/ 118 w 162"/>
                <a:gd name="T25" fmla="*/ 64 h 156"/>
                <a:gd name="T26" fmla="*/ 118 w 162"/>
                <a:gd name="T27" fmla="*/ 64 h 156"/>
                <a:gd name="T28" fmla="*/ 108 w 162"/>
                <a:gd name="T29" fmla="*/ 62 h 156"/>
                <a:gd name="T30" fmla="*/ 98 w 162"/>
                <a:gd name="T31" fmla="*/ 64 h 156"/>
                <a:gd name="T32" fmla="*/ 90 w 162"/>
                <a:gd name="T33" fmla="*/ 66 h 156"/>
                <a:gd name="T34" fmla="*/ 84 w 162"/>
                <a:gd name="T35" fmla="*/ 72 h 156"/>
                <a:gd name="T36" fmla="*/ 84 w 162"/>
                <a:gd name="T37" fmla="*/ 72 h 156"/>
                <a:gd name="T38" fmla="*/ 78 w 162"/>
                <a:gd name="T39" fmla="*/ 80 h 156"/>
                <a:gd name="T40" fmla="*/ 76 w 162"/>
                <a:gd name="T41" fmla="*/ 90 h 156"/>
                <a:gd name="T42" fmla="*/ 78 w 162"/>
                <a:gd name="T43" fmla="*/ 98 h 156"/>
                <a:gd name="T44" fmla="*/ 80 w 162"/>
                <a:gd name="T45" fmla="*/ 106 h 156"/>
                <a:gd name="T46" fmla="*/ 80 w 162"/>
                <a:gd name="T47" fmla="*/ 106 h 156"/>
                <a:gd name="T48" fmla="*/ 74 w 162"/>
                <a:gd name="T49" fmla="*/ 110 h 156"/>
                <a:gd name="T50" fmla="*/ 74 w 162"/>
                <a:gd name="T51" fmla="*/ 110 h 156"/>
                <a:gd name="T52" fmla="*/ 52 w 162"/>
                <a:gd name="T53" fmla="*/ 112 h 156"/>
                <a:gd name="T54" fmla="*/ 52 w 162"/>
                <a:gd name="T55" fmla="*/ 112 h 156"/>
                <a:gd name="T56" fmla="*/ 48 w 162"/>
                <a:gd name="T57" fmla="*/ 112 h 156"/>
                <a:gd name="T58" fmla="*/ 44 w 162"/>
                <a:gd name="T59" fmla="*/ 114 h 156"/>
                <a:gd name="T60" fmla="*/ 44 w 162"/>
                <a:gd name="T61" fmla="*/ 114 h 156"/>
                <a:gd name="T62" fmla="*/ 42 w 162"/>
                <a:gd name="T63" fmla="*/ 118 h 156"/>
                <a:gd name="T64" fmla="*/ 42 w 162"/>
                <a:gd name="T65" fmla="*/ 122 h 156"/>
                <a:gd name="T66" fmla="*/ 42 w 162"/>
                <a:gd name="T67" fmla="*/ 122 h 156"/>
                <a:gd name="T68" fmla="*/ 42 w 162"/>
                <a:gd name="T69" fmla="*/ 146 h 156"/>
                <a:gd name="T70" fmla="*/ 42 w 162"/>
                <a:gd name="T71" fmla="*/ 146 h 156"/>
                <a:gd name="T72" fmla="*/ 34 w 162"/>
                <a:gd name="T73" fmla="*/ 154 h 156"/>
                <a:gd name="T74" fmla="*/ 34 w 162"/>
                <a:gd name="T75" fmla="*/ 154 h 156"/>
                <a:gd name="T76" fmla="*/ 0 w 162"/>
                <a:gd name="T77" fmla="*/ 156 h 156"/>
                <a:gd name="T78" fmla="*/ 144 w 162"/>
                <a:gd name="T79" fmla="*/ 0 h 156"/>
                <a:gd name="T80" fmla="*/ 162 w 162"/>
                <a:gd name="T81" fmla="*/ 18 h 156"/>
                <a:gd name="T82" fmla="*/ 162 w 162"/>
                <a:gd name="T83" fmla="*/ 18 h 156"/>
                <a:gd name="T84" fmla="*/ 156 w 162"/>
                <a:gd name="T85" fmla="*/ 24 h 156"/>
                <a:gd name="T86" fmla="*/ 156 w 162"/>
                <a:gd name="T87" fmla="*/ 2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2" h="156">
                  <a:moveTo>
                    <a:pt x="156" y="24"/>
                  </a:moveTo>
                  <a:lnTo>
                    <a:pt x="156" y="24"/>
                  </a:lnTo>
                  <a:lnTo>
                    <a:pt x="132" y="26"/>
                  </a:lnTo>
                  <a:lnTo>
                    <a:pt x="132" y="26"/>
                  </a:lnTo>
                  <a:lnTo>
                    <a:pt x="128" y="26"/>
                  </a:lnTo>
                  <a:lnTo>
                    <a:pt x="124" y="28"/>
                  </a:lnTo>
                  <a:lnTo>
                    <a:pt x="124" y="28"/>
                  </a:lnTo>
                  <a:lnTo>
                    <a:pt x="122" y="32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08" y="62"/>
                  </a:lnTo>
                  <a:lnTo>
                    <a:pt x="98" y="64"/>
                  </a:lnTo>
                  <a:lnTo>
                    <a:pt x="90" y="66"/>
                  </a:lnTo>
                  <a:lnTo>
                    <a:pt x="84" y="72"/>
                  </a:lnTo>
                  <a:lnTo>
                    <a:pt x="84" y="72"/>
                  </a:lnTo>
                  <a:lnTo>
                    <a:pt x="78" y="80"/>
                  </a:lnTo>
                  <a:lnTo>
                    <a:pt x="76" y="90"/>
                  </a:lnTo>
                  <a:lnTo>
                    <a:pt x="78" y="98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74" y="110"/>
                  </a:lnTo>
                  <a:lnTo>
                    <a:pt x="74" y="110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48" y="112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2" y="118"/>
                  </a:lnTo>
                  <a:lnTo>
                    <a:pt x="42" y="122"/>
                  </a:lnTo>
                  <a:lnTo>
                    <a:pt x="42" y="122"/>
                  </a:lnTo>
                  <a:lnTo>
                    <a:pt x="42" y="146"/>
                  </a:lnTo>
                  <a:lnTo>
                    <a:pt x="42" y="146"/>
                  </a:lnTo>
                  <a:lnTo>
                    <a:pt x="34" y="154"/>
                  </a:lnTo>
                  <a:lnTo>
                    <a:pt x="34" y="154"/>
                  </a:lnTo>
                  <a:lnTo>
                    <a:pt x="0" y="156"/>
                  </a:lnTo>
                  <a:lnTo>
                    <a:pt x="144" y="0"/>
                  </a:lnTo>
                  <a:lnTo>
                    <a:pt x="162" y="18"/>
                  </a:lnTo>
                  <a:lnTo>
                    <a:pt x="162" y="18"/>
                  </a:lnTo>
                  <a:lnTo>
                    <a:pt x="156" y="24"/>
                  </a:lnTo>
                  <a:lnTo>
                    <a:pt x="156" y="24"/>
                  </a:lnTo>
                  <a:close/>
                </a:path>
              </a:pathLst>
            </a:custGeom>
            <a:solidFill>
              <a:srgbClr val="FD8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5916613" y="3324226"/>
              <a:ext cx="241300" cy="260350"/>
            </a:xfrm>
            <a:custGeom>
              <a:avLst/>
              <a:gdLst>
                <a:gd name="T0" fmla="*/ 146 w 152"/>
                <a:gd name="T1" fmla="*/ 0 h 164"/>
                <a:gd name="T2" fmla="*/ 146 w 152"/>
                <a:gd name="T3" fmla="*/ 0 h 164"/>
                <a:gd name="T4" fmla="*/ 0 w 152"/>
                <a:gd name="T5" fmla="*/ 158 h 164"/>
                <a:gd name="T6" fmla="*/ 0 w 152"/>
                <a:gd name="T7" fmla="*/ 158 h 164"/>
                <a:gd name="T8" fmla="*/ 2 w 152"/>
                <a:gd name="T9" fmla="*/ 164 h 164"/>
                <a:gd name="T10" fmla="*/ 2 w 152"/>
                <a:gd name="T11" fmla="*/ 164 h 164"/>
                <a:gd name="T12" fmla="*/ 152 w 152"/>
                <a:gd name="T13" fmla="*/ 6 h 164"/>
                <a:gd name="T14" fmla="*/ 152 w 152"/>
                <a:gd name="T15" fmla="*/ 6 h 164"/>
                <a:gd name="T16" fmla="*/ 146 w 152"/>
                <a:gd name="T17" fmla="*/ 0 h 164"/>
                <a:gd name="T18" fmla="*/ 146 w 152"/>
                <a:gd name="T1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64">
                  <a:moveTo>
                    <a:pt x="146" y="0"/>
                  </a:moveTo>
                  <a:lnTo>
                    <a:pt x="146" y="0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46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DC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5907088" y="3086101"/>
              <a:ext cx="503238" cy="479425"/>
            </a:xfrm>
            <a:custGeom>
              <a:avLst/>
              <a:gdLst>
                <a:gd name="T0" fmla="*/ 288 w 317"/>
                <a:gd name="T1" fmla="*/ 62 h 302"/>
                <a:gd name="T2" fmla="*/ 296 w 317"/>
                <a:gd name="T3" fmla="*/ 58 h 302"/>
                <a:gd name="T4" fmla="*/ 306 w 317"/>
                <a:gd name="T5" fmla="*/ 44 h 302"/>
                <a:gd name="T6" fmla="*/ 306 w 317"/>
                <a:gd name="T7" fmla="*/ 36 h 302"/>
                <a:gd name="T8" fmla="*/ 304 w 317"/>
                <a:gd name="T9" fmla="*/ 24 h 302"/>
                <a:gd name="T10" fmla="*/ 288 w 317"/>
                <a:gd name="T11" fmla="*/ 8 h 302"/>
                <a:gd name="T12" fmla="*/ 276 w 317"/>
                <a:gd name="T13" fmla="*/ 6 h 302"/>
                <a:gd name="T14" fmla="*/ 266 w 317"/>
                <a:gd name="T15" fmla="*/ 6 h 302"/>
                <a:gd name="T16" fmla="*/ 252 w 317"/>
                <a:gd name="T17" fmla="*/ 16 h 302"/>
                <a:gd name="T18" fmla="*/ 246 w 317"/>
                <a:gd name="T19" fmla="*/ 24 h 302"/>
                <a:gd name="T20" fmla="*/ 198 w 317"/>
                <a:gd name="T21" fmla="*/ 4 h 302"/>
                <a:gd name="T22" fmla="*/ 198 w 317"/>
                <a:gd name="T23" fmla="*/ 4 h 302"/>
                <a:gd name="T24" fmla="*/ 190 w 317"/>
                <a:gd name="T25" fmla="*/ 0 h 302"/>
                <a:gd name="T26" fmla="*/ 144 w 317"/>
                <a:gd name="T27" fmla="*/ 48 h 302"/>
                <a:gd name="T28" fmla="*/ 158 w 317"/>
                <a:gd name="T29" fmla="*/ 82 h 302"/>
                <a:gd name="T30" fmla="*/ 156 w 317"/>
                <a:gd name="T31" fmla="*/ 92 h 302"/>
                <a:gd name="T32" fmla="*/ 144 w 317"/>
                <a:gd name="T33" fmla="*/ 104 h 302"/>
                <a:gd name="T34" fmla="*/ 146 w 317"/>
                <a:gd name="T35" fmla="*/ 128 h 302"/>
                <a:gd name="T36" fmla="*/ 144 w 317"/>
                <a:gd name="T37" fmla="*/ 132 h 302"/>
                <a:gd name="T38" fmla="*/ 142 w 317"/>
                <a:gd name="T39" fmla="*/ 134 h 302"/>
                <a:gd name="T40" fmla="*/ 0 w 317"/>
                <a:gd name="T41" fmla="*/ 288 h 302"/>
                <a:gd name="T42" fmla="*/ 152 w 317"/>
                <a:gd name="T43" fmla="*/ 142 h 302"/>
                <a:gd name="T44" fmla="*/ 156 w 317"/>
                <a:gd name="T45" fmla="*/ 142 h 302"/>
                <a:gd name="T46" fmla="*/ 166 w 317"/>
                <a:gd name="T47" fmla="*/ 148 h 302"/>
                <a:gd name="T48" fmla="*/ 172 w 317"/>
                <a:gd name="T49" fmla="*/ 154 h 302"/>
                <a:gd name="T50" fmla="*/ 178 w 317"/>
                <a:gd name="T51" fmla="*/ 162 h 302"/>
                <a:gd name="T52" fmla="*/ 188 w 317"/>
                <a:gd name="T53" fmla="*/ 170 h 302"/>
                <a:gd name="T54" fmla="*/ 194 w 317"/>
                <a:gd name="T55" fmla="*/ 174 h 302"/>
                <a:gd name="T56" fmla="*/ 202 w 317"/>
                <a:gd name="T57" fmla="*/ 174 h 302"/>
                <a:gd name="T58" fmla="*/ 208 w 317"/>
                <a:gd name="T59" fmla="*/ 174 h 302"/>
                <a:gd name="T60" fmla="*/ 212 w 317"/>
                <a:gd name="T61" fmla="*/ 174 h 302"/>
                <a:gd name="T62" fmla="*/ 224 w 317"/>
                <a:gd name="T63" fmla="*/ 168 h 302"/>
                <a:gd name="T64" fmla="*/ 228 w 317"/>
                <a:gd name="T65" fmla="*/ 164 h 302"/>
                <a:gd name="T66" fmla="*/ 228 w 317"/>
                <a:gd name="T67" fmla="*/ 162 h 302"/>
                <a:gd name="T68" fmla="*/ 232 w 317"/>
                <a:gd name="T69" fmla="*/ 160 h 302"/>
                <a:gd name="T70" fmla="*/ 236 w 317"/>
                <a:gd name="T71" fmla="*/ 158 h 302"/>
                <a:gd name="T72" fmla="*/ 270 w 317"/>
                <a:gd name="T73" fmla="*/ 168 h 302"/>
                <a:gd name="T74" fmla="*/ 276 w 317"/>
                <a:gd name="T75" fmla="*/ 168 h 302"/>
                <a:gd name="T76" fmla="*/ 315 w 317"/>
                <a:gd name="T77" fmla="*/ 126 h 302"/>
                <a:gd name="T78" fmla="*/ 317 w 317"/>
                <a:gd name="T79" fmla="*/ 122 h 302"/>
                <a:gd name="T80" fmla="*/ 317 w 317"/>
                <a:gd name="T81" fmla="*/ 11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7" h="302">
                  <a:moveTo>
                    <a:pt x="317" y="116"/>
                  </a:moveTo>
                  <a:lnTo>
                    <a:pt x="288" y="62"/>
                  </a:lnTo>
                  <a:lnTo>
                    <a:pt x="288" y="62"/>
                  </a:lnTo>
                  <a:lnTo>
                    <a:pt x="296" y="58"/>
                  </a:lnTo>
                  <a:lnTo>
                    <a:pt x="302" y="52"/>
                  </a:lnTo>
                  <a:lnTo>
                    <a:pt x="306" y="44"/>
                  </a:lnTo>
                  <a:lnTo>
                    <a:pt x="306" y="36"/>
                  </a:lnTo>
                  <a:lnTo>
                    <a:pt x="306" y="36"/>
                  </a:lnTo>
                  <a:lnTo>
                    <a:pt x="306" y="30"/>
                  </a:lnTo>
                  <a:lnTo>
                    <a:pt x="304" y="24"/>
                  </a:lnTo>
                  <a:lnTo>
                    <a:pt x="298" y="14"/>
                  </a:lnTo>
                  <a:lnTo>
                    <a:pt x="288" y="8"/>
                  </a:lnTo>
                  <a:lnTo>
                    <a:pt x="282" y="6"/>
                  </a:lnTo>
                  <a:lnTo>
                    <a:pt x="276" y="6"/>
                  </a:lnTo>
                  <a:lnTo>
                    <a:pt x="276" y="6"/>
                  </a:lnTo>
                  <a:lnTo>
                    <a:pt x="266" y="6"/>
                  </a:lnTo>
                  <a:lnTo>
                    <a:pt x="258" y="10"/>
                  </a:lnTo>
                  <a:lnTo>
                    <a:pt x="252" y="16"/>
                  </a:lnTo>
                  <a:lnTo>
                    <a:pt x="246" y="24"/>
                  </a:lnTo>
                  <a:lnTo>
                    <a:pt x="246" y="24"/>
                  </a:lnTo>
                  <a:lnTo>
                    <a:pt x="198" y="4"/>
                  </a:lnTo>
                  <a:lnTo>
                    <a:pt x="198" y="4"/>
                  </a:lnTo>
                  <a:lnTo>
                    <a:pt x="198" y="4"/>
                  </a:lnTo>
                  <a:lnTo>
                    <a:pt x="198" y="4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44" y="48"/>
                  </a:lnTo>
                  <a:lnTo>
                    <a:pt x="144" y="48"/>
                  </a:lnTo>
                  <a:lnTo>
                    <a:pt x="158" y="82"/>
                  </a:lnTo>
                  <a:lnTo>
                    <a:pt x="158" y="82"/>
                  </a:lnTo>
                  <a:lnTo>
                    <a:pt x="158" y="88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44" y="104"/>
                  </a:lnTo>
                  <a:lnTo>
                    <a:pt x="144" y="104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4" y="132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4" y="302"/>
                  </a:lnTo>
                  <a:lnTo>
                    <a:pt x="152" y="142"/>
                  </a:lnTo>
                  <a:lnTo>
                    <a:pt x="152" y="142"/>
                  </a:lnTo>
                  <a:lnTo>
                    <a:pt x="156" y="142"/>
                  </a:lnTo>
                  <a:lnTo>
                    <a:pt x="160" y="144"/>
                  </a:lnTo>
                  <a:lnTo>
                    <a:pt x="166" y="148"/>
                  </a:lnTo>
                  <a:lnTo>
                    <a:pt x="166" y="148"/>
                  </a:lnTo>
                  <a:lnTo>
                    <a:pt x="172" y="154"/>
                  </a:lnTo>
                  <a:lnTo>
                    <a:pt x="172" y="154"/>
                  </a:lnTo>
                  <a:lnTo>
                    <a:pt x="178" y="162"/>
                  </a:lnTo>
                  <a:lnTo>
                    <a:pt x="188" y="170"/>
                  </a:lnTo>
                  <a:lnTo>
                    <a:pt x="188" y="170"/>
                  </a:lnTo>
                  <a:lnTo>
                    <a:pt x="194" y="174"/>
                  </a:lnTo>
                  <a:lnTo>
                    <a:pt x="194" y="174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12" y="174"/>
                  </a:lnTo>
                  <a:lnTo>
                    <a:pt x="212" y="174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24" y="168"/>
                  </a:lnTo>
                  <a:lnTo>
                    <a:pt x="228" y="164"/>
                  </a:lnTo>
                  <a:lnTo>
                    <a:pt x="228" y="164"/>
                  </a:lnTo>
                  <a:lnTo>
                    <a:pt x="228" y="162"/>
                  </a:lnTo>
                  <a:lnTo>
                    <a:pt x="228" y="162"/>
                  </a:lnTo>
                  <a:lnTo>
                    <a:pt x="232" y="160"/>
                  </a:lnTo>
                  <a:lnTo>
                    <a:pt x="236" y="158"/>
                  </a:lnTo>
                  <a:lnTo>
                    <a:pt x="236" y="158"/>
                  </a:lnTo>
                  <a:lnTo>
                    <a:pt x="246" y="160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76" y="168"/>
                  </a:lnTo>
                  <a:lnTo>
                    <a:pt x="280" y="164"/>
                  </a:lnTo>
                  <a:lnTo>
                    <a:pt x="315" y="126"/>
                  </a:lnTo>
                  <a:lnTo>
                    <a:pt x="315" y="126"/>
                  </a:lnTo>
                  <a:lnTo>
                    <a:pt x="317" y="122"/>
                  </a:lnTo>
                  <a:lnTo>
                    <a:pt x="317" y="116"/>
                  </a:lnTo>
                  <a:lnTo>
                    <a:pt x="317" y="116"/>
                  </a:lnTo>
                  <a:close/>
                </a:path>
              </a:pathLst>
            </a:custGeom>
            <a:solidFill>
              <a:srgbClr val="FDC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6189663" y="3086101"/>
              <a:ext cx="130175" cy="263525"/>
            </a:xfrm>
            <a:custGeom>
              <a:avLst/>
              <a:gdLst>
                <a:gd name="T0" fmla="*/ 20 w 82"/>
                <a:gd name="T1" fmla="*/ 4 h 166"/>
                <a:gd name="T2" fmla="*/ 20 w 82"/>
                <a:gd name="T3" fmla="*/ 4 h 166"/>
                <a:gd name="T4" fmla="*/ 20 w 82"/>
                <a:gd name="T5" fmla="*/ 4 h 166"/>
                <a:gd name="T6" fmla="*/ 20 w 82"/>
                <a:gd name="T7" fmla="*/ 4 h 166"/>
                <a:gd name="T8" fmla="*/ 12 w 82"/>
                <a:gd name="T9" fmla="*/ 0 h 166"/>
                <a:gd name="T10" fmla="*/ 12 w 82"/>
                <a:gd name="T11" fmla="*/ 0 h 166"/>
                <a:gd name="T12" fmla="*/ 0 w 82"/>
                <a:gd name="T13" fmla="*/ 10 h 166"/>
                <a:gd name="T14" fmla="*/ 50 w 82"/>
                <a:gd name="T15" fmla="*/ 164 h 166"/>
                <a:gd name="T16" fmla="*/ 50 w 82"/>
                <a:gd name="T17" fmla="*/ 164 h 166"/>
                <a:gd name="T18" fmla="*/ 50 w 82"/>
                <a:gd name="T19" fmla="*/ 164 h 166"/>
                <a:gd name="T20" fmla="*/ 50 w 82"/>
                <a:gd name="T21" fmla="*/ 164 h 166"/>
                <a:gd name="T22" fmla="*/ 50 w 82"/>
                <a:gd name="T23" fmla="*/ 162 h 166"/>
                <a:gd name="T24" fmla="*/ 50 w 82"/>
                <a:gd name="T25" fmla="*/ 162 h 166"/>
                <a:gd name="T26" fmla="*/ 54 w 82"/>
                <a:gd name="T27" fmla="*/ 160 h 166"/>
                <a:gd name="T28" fmla="*/ 58 w 82"/>
                <a:gd name="T29" fmla="*/ 158 h 166"/>
                <a:gd name="T30" fmla="*/ 58 w 82"/>
                <a:gd name="T31" fmla="*/ 158 h 166"/>
                <a:gd name="T32" fmla="*/ 68 w 82"/>
                <a:gd name="T33" fmla="*/ 160 h 166"/>
                <a:gd name="T34" fmla="*/ 82 w 82"/>
                <a:gd name="T35" fmla="*/ 166 h 166"/>
                <a:gd name="T36" fmla="*/ 34 w 82"/>
                <a:gd name="T37" fmla="*/ 8 h 166"/>
                <a:gd name="T38" fmla="*/ 34 w 82"/>
                <a:gd name="T39" fmla="*/ 8 h 166"/>
                <a:gd name="T40" fmla="*/ 20 w 82"/>
                <a:gd name="T41" fmla="*/ 4 h 166"/>
                <a:gd name="T42" fmla="*/ 20 w 82"/>
                <a:gd name="T43" fmla="*/ 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" h="166">
                  <a:moveTo>
                    <a:pt x="20" y="4"/>
                  </a:move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10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54" y="160"/>
                  </a:lnTo>
                  <a:lnTo>
                    <a:pt x="58" y="158"/>
                  </a:lnTo>
                  <a:lnTo>
                    <a:pt x="58" y="158"/>
                  </a:lnTo>
                  <a:lnTo>
                    <a:pt x="68" y="160"/>
                  </a:lnTo>
                  <a:lnTo>
                    <a:pt x="82" y="16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FD8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6167438" y="3117851"/>
              <a:ext cx="82550" cy="244475"/>
            </a:xfrm>
            <a:custGeom>
              <a:avLst/>
              <a:gdLst>
                <a:gd name="T0" fmla="*/ 0 w 52"/>
                <a:gd name="T1" fmla="*/ 8 h 154"/>
                <a:gd name="T2" fmla="*/ 46 w 52"/>
                <a:gd name="T3" fmla="*/ 154 h 154"/>
                <a:gd name="T4" fmla="*/ 46 w 52"/>
                <a:gd name="T5" fmla="*/ 154 h 154"/>
                <a:gd name="T6" fmla="*/ 48 w 52"/>
                <a:gd name="T7" fmla="*/ 154 h 154"/>
                <a:gd name="T8" fmla="*/ 48 w 52"/>
                <a:gd name="T9" fmla="*/ 154 h 154"/>
                <a:gd name="T10" fmla="*/ 52 w 52"/>
                <a:gd name="T11" fmla="*/ 152 h 154"/>
                <a:gd name="T12" fmla="*/ 4 w 52"/>
                <a:gd name="T13" fmla="*/ 0 h 154"/>
                <a:gd name="T14" fmla="*/ 4 w 52"/>
                <a:gd name="T15" fmla="*/ 0 h 154"/>
                <a:gd name="T16" fmla="*/ 0 w 52"/>
                <a:gd name="T17" fmla="*/ 8 h 154"/>
                <a:gd name="T18" fmla="*/ 0 w 52"/>
                <a:gd name="T19" fmla="*/ 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54">
                  <a:moveTo>
                    <a:pt x="0" y="8"/>
                  </a:moveTo>
                  <a:lnTo>
                    <a:pt x="46" y="154"/>
                  </a:lnTo>
                  <a:lnTo>
                    <a:pt x="46" y="154"/>
                  </a:lnTo>
                  <a:lnTo>
                    <a:pt x="48" y="154"/>
                  </a:lnTo>
                  <a:lnTo>
                    <a:pt x="48" y="154"/>
                  </a:lnTo>
                  <a:lnTo>
                    <a:pt x="52" y="15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D8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6259513" y="3108326"/>
              <a:ext cx="101600" cy="244475"/>
            </a:xfrm>
            <a:custGeom>
              <a:avLst/>
              <a:gdLst>
                <a:gd name="T0" fmla="*/ 0 w 64"/>
                <a:gd name="T1" fmla="*/ 0 h 154"/>
                <a:gd name="T2" fmla="*/ 50 w 64"/>
                <a:gd name="T3" fmla="*/ 154 h 154"/>
                <a:gd name="T4" fmla="*/ 50 w 64"/>
                <a:gd name="T5" fmla="*/ 154 h 154"/>
                <a:gd name="T6" fmla="*/ 54 w 64"/>
                <a:gd name="T7" fmla="*/ 154 h 154"/>
                <a:gd name="T8" fmla="*/ 58 w 64"/>
                <a:gd name="T9" fmla="*/ 150 h 154"/>
                <a:gd name="T10" fmla="*/ 64 w 64"/>
                <a:gd name="T11" fmla="*/ 146 h 154"/>
                <a:gd name="T12" fmla="*/ 20 w 64"/>
                <a:gd name="T13" fmla="*/ 8 h 154"/>
                <a:gd name="T14" fmla="*/ 20 w 64"/>
                <a:gd name="T15" fmla="*/ 8 h 154"/>
                <a:gd name="T16" fmla="*/ 0 w 64"/>
                <a:gd name="T17" fmla="*/ 0 h 154"/>
                <a:gd name="T18" fmla="*/ 0 w 64"/>
                <a:gd name="T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154">
                  <a:moveTo>
                    <a:pt x="0" y="0"/>
                  </a:moveTo>
                  <a:lnTo>
                    <a:pt x="50" y="154"/>
                  </a:lnTo>
                  <a:lnTo>
                    <a:pt x="50" y="154"/>
                  </a:lnTo>
                  <a:lnTo>
                    <a:pt x="54" y="154"/>
                  </a:lnTo>
                  <a:lnTo>
                    <a:pt x="58" y="150"/>
                  </a:lnTo>
                  <a:lnTo>
                    <a:pt x="64" y="14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8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5907088" y="3130551"/>
              <a:ext cx="503238" cy="434975"/>
            </a:xfrm>
            <a:custGeom>
              <a:avLst/>
              <a:gdLst>
                <a:gd name="T0" fmla="*/ 306 w 317"/>
                <a:gd name="T1" fmla="*/ 8 h 274"/>
                <a:gd name="T2" fmla="*/ 306 w 317"/>
                <a:gd name="T3" fmla="*/ 0 h 274"/>
                <a:gd name="T4" fmla="*/ 300 w 317"/>
                <a:gd name="T5" fmla="*/ 16 h 274"/>
                <a:gd name="T6" fmla="*/ 288 w 317"/>
                <a:gd name="T7" fmla="*/ 26 h 274"/>
                <a:gd name="T8" fmla="*/ 290 w 317"/>
                <a:gd name="T9" fmla="*/ 32 h 274"/>
                <a:gd name="T10" fmla="*/ 302 w 317"/>
                <a:gd name="T11" fmla="*/ 22 h 274"/>
                <a:gd name="T12" fmla="*/ 306 w 317"/>
                <a:gd name="T13" fmla="*/ 8 h 274"/>
                <a:gd name="T14" fmla="*/ 317 w 317"/>
                <a:gd name="T15" fmla="*/ 88 h 274"/>
                <a:gd name="T16" fmla="*/ 317 w 317"/>
                <a:gd name="T17" fmla="*/ 88 h 274"/>
                <a:gd name="T18" fmla="*/ 280 w 317"/>
                <a:gd name="T19" fmla="*/ 130 h 274"/>
                <a:gd name="T20" fmla="*/ 274 w 317"/>
                <a:gd name="T21" fmla="*/ 132 h 274"/>
                <a:gd name="T22" fmla="*/ 246 w 317"/>
                <a:gd name="T23" fmla="*/ 126 h 274"/>
                <a:gd name="T24" fmla="*/ 236 w 317"/>
                <a:gd name="T25" fmla="*/ 124 h 274"/>
                <a:gd name="T26" fmla="*/ 232 w 317"/>
                <a:gd name="T27" fmla="*/ 126 h 274"/>
                <a:gd name="T28" fmla="*/ 228 w 317"/>
                <a:gd name="T29" fmla="*/ 128 h 274"/>
                <a:gd name="T30" fmla="*/ 226 w 317"/>
                <a:gd name="T31" fmla="*/ 128 h 274"/>
                <a:gd name="T32" fmla="*/ 224 w 317"/>
                <a:gd name="T33" fmla="*/ 132 h 274"/>
                <a:gd name="T34" fmla="*/ 212 w 317"/>
                <a:gd name="T35" fmla="*/ 138 h 274"/>
                <a:gd name="T36" fmla="*/ 206 w 317"/>
                <a:gd name="T37" fmla="*/ 138 h 274"/>
                <a:gd name="T38" fmla="*/ 200 w 317"/>
                <a:gd name="T39" fmla="*/ 138 h 274"/>
                <a:gd name="T40" fmla="*/ 194 w 317"/>
                <a:gd name="T41" fmla="*/ 138 h 274"/>
                <a:gd name="T42" fmla="*/ 188 w 317"/>
                <a:gd name="T43" fmla="*/ 134 h 274"/>
                <a:gd name="T44" fmla="*/ 178 w 317"/>
                <a:gd name="T45" fmla="*/ 126 h 274"/>
                <a:gd name="T46" fmla="*/ 172 w 317"/>
                <a:gd name="T47" fmla="*/ 120 h 274"/>
                <a:gd name="T48" fmla="*/ 160 w 317"/>
                <a:gd name="T49" fmla="*/ 108 h 274"/>
                <a:gd name="T50" fmla="*/ 156 w 317"/>
                <a:gd name="T51" fmla="*/ 106 h 274"/>
                <a:gd name="T52" fmla="*/ 2 w 317"/>
                <a:gd name="T53" fmla="*/ 266 h 274"/>
                <a:gd name="T54" fmla="*/ 0 w 317"/>
                <a:gd name="T55" fmla="*/ 258 h 274"/>
                <a:gd name="T56" fmla="*/ 0 w 317"/>
                <a:gd name="T57" fmla="*/ 260 h 274"/>
                <a:gd name="T58" fmla="*/ 4 w 317"/>
                <a:gd name="T59" fmla="*/ 274 h 274"/>
                <a:gd name="T60" fmla="*/ 152 w 317"/>
                <a:gd name="T61" fmla="*/ 114 h 274"/>
                <a:gd name="T62" fmla="*/ 160 w 317"/>
                <a:gd name="T63" fmla="*/ 116 h 274"/>
                <a:gd name="T64" fmla="*/ 166 w 317"/>
                <a:gd name="T65" fmla="*/ 120 h 274"/>
                <a:gd name="T66" fmla="*/ 172 w 317"/>
                <a:gd name="T67" fmla="*/ 126 h 274"/>
                <a:gd name="T68" fmla="*/ 188 w 317"/>
                <a:gd name="T69" fmla="*/ 142 h 274"/>
                <a:gd name="T70" fmla="*/ 194 w 317"/>
                <a:gd name="T71" fmla="*/ 146 h 274"/>
                <a:gd name="T72" fmla="*/ 202 w 317"/>
                <a:gd name="T73" fmla="*/ 146 h 274"/>
                <a:gd name="T74" fmla="*/ 208 w 317"/>
                <a:gd name="T75" fmla="*/ 146 h 274"/>
                <a:gd name="T76" fmla="*/ 212 w 317"/>
                <a:gd name="T77" fmla="*/ 146 h 274"/>
                <a:gd name="T78" fmla="*/ 218 w 317"/>
                <a:gd name="T79" fmla="*/ 144 h 274"/>
                <a:gd name="T80" fmla="*/ 224 w 317"/>
                <a:gd name="T81" fmla="*/ 140 h 274"/>
                <a:gd name="T82" fmla="*/ 228 w 317"/>
                <a:gd name="T83" fmla="*/ 136 h 274"/>
                <a:gd name="T84" fmla="*/ 228 w 317"/>
                <a:gd name="T85" fmla="*/ 134 h 274"/>
                <a:gd name="T86" fmla="*/ 236 w 317"/>
                <a:gd name="T87" fmla="*/ 130 h 274"/>
                <a:gd name="T88" fmla="*/ 246 w 317"/>
                <a:gd name="T89" fmla="*/ 132 h 274"/>
                <a:gd name="T90" fmla="*/ 270 w 317"/>
                <a:gd name="T91" fmla="*/ 140 h 274"/>
                <a:gd name="T92" fmla="*/ 280 w 317"/>
                <a:gd name="T93" fmla="*/ 136 h 274"/>
                <a:gd name="T94" fmla="*/ 315 w 317"/>
                <a:gd name="T95" fmla="*/ 98 h 274"/>
                <a:gd name="T96" fmla="*/ 317 w 317"/>
                <a:gd name="T97" fmla="*/ 8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7" h="274">
                  <a:moveTo>
                    <a:pt x="306" y="8"/>
                  </a:moveTo>
                  <a:lnTo>
                    <a:pt x="306" y="8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304" y="8"/>
                  </a:lnTo>
                  <a:lnTo>
                    <a:pt x="300" y="16"/>
                  </a:lnTo>
                  <a:lnTo>
                    <a:pt x="294" y="22"/>
                  </a:lnTo>
                  <a:lnTo>
                    <a:pt x="288" y="26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98" y="28"/>
                  </a:lnTo>
                  <a:lnTo>
                    <a:pt x="302" y="22"/>
                  </a:lnTo>
                  <a:lnTo>
                    <a:pt x="306" y="14"/>
                  </a:lnTo>
                  <a:lnTo>
                    <a:pt x="306" y="8"/>
                  </a:lnTo>
                  <a:lnTo>
                    <a:pt x="306" y="8"/>
                  </a:lnTo>
                  <a:close/>
                  <a:moveTo>
                    <a:pt x="317" y="88"/>
                  </a:moveTo>
                  <a:lnTo>
                    <a:pt x="317" y="88"/>
                  </a:lnTo>
                  <a:lnTo>
                    <a:pt x="317" y="88"/>
                  </a:lnTo>
                  <a:lnTo>
                    <a:pt x="315" y="92"/>
                  </a:lnTo>
                  <a:lnTo>
                    <a:pt x="280" y="130"/>
                  </a:lnTo>
                  <a:lnTo>
                    <a:pt x="280" y="130"/>
                  </a:lnTo>
                  <a:lnTo>
                    <a:pt x="274" y="132"/>
                  </a:lnTo>
                  <a:lnTo>
                    <a:pt x="268" y="132"/>
                  </a:lnTo>
                  <a:lnTo>
                    <a:pt x="246" y="126"/>
                  </a:lnTo>
                  <a:lnTo>
                    <a:pt x="246" y="126"/>
                  </a:lnTo>
                  <a:lnTo>
                    <a:pt x="236" y="124"/>
                  </a:lnTo>
                  <a:lnTo>
                    <a:pt x="236" y="124"/>
                  </a:lnTo>
                  <a:lnTo>
                    <a:pt x="232" y="126"/>
                  </a:lnTo>
                  <a:lnTo>
                    <a:pt x="228" y="128"/>
                  </a:lnTo>
                  <a:lnTo>
                    <a:pt x="228" y="128"/>
                  </a:lnTo>
                  <a:lnTo>
                    <a:pt x="226" y="128"/>
                  </a:lnTo>
                  <a:lnTo>
                    <a:pt x="226" y="128"/>
                  </a:lnTo>
                  <a:lnTo>
                    <a:pt x="224" y="132"/>
                  </a:lnTo>
                  <a:lnTo>
                    <a:pt x="224" y="132"/>
                  </a:lnTo>
                  <a:lnTo>
                    <a:pt x="218" y="136"/>
                  </a:lnTo>
                  <a:lnTo>
                    <a:pt x="212" y="138"/>
                  </a:lnTo>
                  <a:lnTo>
                    <a:pt x="212" y="138"/>
                  </a:lnTo>
                  <a:lnTo>
                    <a:pt x="206" y="138"/>
                  </a:lnTo>
                  <a:lnTo>
                    <a:pt x="206" y="138"/>
                  </a:lnTo>
                  <a:lnTo>
                    <a:pt x="200" y="138"/>
                  </a:lnTo>
                  <a:lnTo>
                    <a:pt x="200" y="138"/>
                  </a:lnTo>
                  <a:lnTo>
                    <a:pt x="194" y="138"/>
                  </a:lnTo>
                  <a:lnTo>
                    <a:pt x="194" y="138"/>
                  </a:lnTo>
                  <a:lnTo>
                    <a:pt x="188" y="134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2" y="120"/>
                  </a:lnTo>
                  <a:lnTo>
                    <a:pt x="172" y="120"/>
                  </a:lnTo>
                  <a:lnTo>
                    <a:pt x="164" y="112"/>
                  </a:lnTo>
                  <a:lnTo>
                    <a:pt x="160" y="108"/>
                  </a:lnTo>
                  <a:lnTo>
                    <a:pt x="160" y="108"/>
                  </a:lnTo>
                  <a:lnTo>
                    <a:pt x="156" y="106"/>
                  </a:lnTo>
                  <a:lnTo>
                    <a:pt x="152" y="106"/>
                  </a:lnTo>
                  <a:lnTo>
                    <a:pt x="2" y="266"/>
                  </a:lnTo>
                  <a:lnTo>
                    <a:pt x="2" y="26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4" y="274"/>
                  </a:lnTo>
                  <a:lnTo>
                    <a:pt x="152" y="114"/>
                  </a:lnTo>
                  <a:lnTo>
                    <a:pt x="152" y="114"/>
                  </a:lnTo>
                  <a:lnTo>
                    <a:pt x="156" y="114"/>
                  </a:lnTo>
                  <a:lnTo>
                    <a:pt x="160" y="116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72" y="126"/>
                  </a:lnTo>
                  <a:lnTo>
                    <a:pt x="172" y="126"/>
                  </a:lnTo>
                  <a:lnTo>
                    <a:pt x="178" y="134"/>
                  </a:lnTo>
                  <a:lnTo>
                    <a:pt x="188" y="142"/>
                  </a:lnTo>
                  <a:lnTo>
                    <a:pt x="188" y="142"/>
                  </a:lnTo>
                  <a:lnTo>
                    <a:pt x="194" y="146"/>
                  </a:lnTo>
                  <a:lnTo>
                    <a:pt x="194" y="146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12" y="146"/>
                  </a:lnTo>
                  <a:lnTo>
                    <a:pt x="212" y="146"/>
                  </a:lnTo>
                  <a:lnTo>
                    <a:pt x="218" y="144"/>
                  </a:lnTo>
                  <a:lnTo>
                    <a:pt x="224" y="140"/>
                  </a:lnTo>
                  <a:lnTo>
                    <a:pt x="224" y="140"/>
                  </a:lnTo>
                  <a:lnTo>
                    <a:pt x="228" y="136"/>
                  </a:lnTo>
                  <a:lnTo>
                    <a:pt x="228" y="136"/>
                  </a:lnTo>
                  <a:lnTo>
                    <a:pt x="228" y="134"/>
                  </a:lnTo>
                  <a:lnTo>
                    <a:pt x="228" y="134"/>
                  </a:lnTo>
                  <a:lnTo>
                    <a:pt x="232" y="132"/>
                  </a:lnTo>
                  <a:lnTo>
                    <a:pt x="236" y="130"/>
                  </a:lnTo>
                  <a:lnTo>
                    <a:pt x="236" y="130"/>
                  </a:lnTo>
                  <a:lnTo>
                    <a:pt x="246" y="132"/>
                  </a:lnTo>
                  <a:lnTo>
                    <a:pt x="270" y="140"/>
                  </a:lnTo>
                  <a:lnTo>
                    <a:pt x="270" y="140"/>
                  </a:lnTo>
                  <a:lnTo>
                    <a:pt x="276" y="140"/>
                  </a:lnTo>
                  <a:lnTo>
                    <a:pt x="280" y="136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7" y="94"/>
                  </a:lnTo>
                  <a:lnTo>
                    <a:pt x="317" y="88"/>
                  </a:lnTo>
                  <a:lnTo>
                    <a:pt x="317" y="88"/>
                  </a:lnTo>
                  <a:close/>
                </a:path>
              </a:pathLst>
            </a:custGeom>
            <a:solidFill>
              <a:srgbClr val="FD8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5907088" y="3086101"/>
              <a:ext cx="485775" cy="476250"/>
            </a:xfrm>
            <a:custGeom>
              <a:avLst/>
              <a:gdLst>
                <a:gd name="T0" fmla="*/ 306 w 306"/>
                <a:gd name="T1" fmla="*/ 30 h 300"/>
                <a:gd name="T2" fmla="*/ 296 w 306"/>
                <a:gd name="T3" fmla="*/ 12 h 300"/>
                <a:gd name="T4" fmla="*/ 276 w 306"/>
                <a:gd name="T5" fmla="*/ 6 h 300"/>
                <a:gd name="T6" fmla="*/ 266 w 306"/>
                <a:gd name="T7" fmla="*/ 6 h 300"/>
                <a:gd name="T8" fmla="*/ 252 w 306"/>
                <a:gd name="T9" fmla="*/ 16 h 300"/>
                <a:gd name="T10" fmla="*/ 246 w 306"/>
                <a:gd name="T11" fmla="*/ 24 h 300"/>
                <a:gd name="T12" fmla="*/ 198 w 306"/>
                <a:gd name="T13" fmla="*/ 4 h 300"/>
                <a:gd name="T14" fmla="*/ 198 w 306"/>
                <a:gd name="T15" fmla="*/ 4 h 300"/>
                <a:gd name="T16" fmla="*/ 190 w 306"/>
                <a:gd name="T17" fmla="*/ 0 h 300"/>
                <a:gd name="T18" fmla="*/ 144 w 306"/>
                <a:gd name="T19" fmla="*/ 48 h 300"/>
                <a:gd name="T20" fmla="*/ 146 w 306"/>
                <a:gd name="T21" fmla="*/ 54 h 300"/>
                <a:gd name="T22" fmla="*/ 192 w 306"/>
                <a:gd name="T23" fmla="*/ 6 h 300"/>
                <a:gd name="T24" fmla="*/ 200 w 306"/>
                <a:gd name="T25" fmla="*/ 10 h 300"/>
                <a:gd name="T26" fmla="*/ 200 w 306"/>
                <a:gd name="T27" fmla="*/ 10 h 300"/>
                <a:gd name="T28" fmla="*/ 250 w 306"/>
                <a:gd name="T29" fmla="*/ 30 h 300"/>
                <a:gd name="T30" fmla="*/ 260 w 306"/>
                <a:gd name="T31" fmla="*/ 18 h 300"/>
                <a:gd name="T32" fmla="*/ 278 w 306"/>
                <a:gd name="T33" fmla="*/ 12 h 300"/>
                <a:gd name="T34" fmla="*/ 286 w 306"/>
                <a:gd name="T35" fmla="*/ 14 h 300"/>
                <a:gd name="T36" fmla="*/ 302 w 306"/>
                <a:gd name="T37" fmla="*/ 24 h 300"/>
                <a:gd name="T38" fmla="*/ 306 w 306"/>
                <a:gd name="T39" fmla="*/ 30 h 300"/>
                <a:gd name="T40" fmla="*/ 158 w 306"/>
                <a:gd name="T41" fmla="*/ 84 h 300"/>
                <a:gd name="T42" fmla="*/ 156 w 306"/>
                <a:gd name="T43" fmla="*/ 92 h 300"/>
                <a:gd name="T44" fmla="*/ 144 w 306"/>
                <a:gd name="T45" fmla="*/ 104 h 300"/>
                <a:gd name="T46" fmla="*/ 146 w 306"/>
                <a:gd name="T47" fmla="*/ 128 h 300"/>
                <a:gd name="T48" fmla="*/ 144 w 306"/>
                <a:gd name="T49" fmla="*/ 132 h 300"/>
                <a:gd name="T50" fmla="*/ 142 w 306"/>
                <a:gd name="T51" fmla="*/ 134 h 300"/>
                <a:gd name="T52" fmla="*/ 0 w 306"/>
                <a:gd name="T53" fmla="*/ 288 h 300"/>
                <a:gd name="T54" fmla="*/ 4 w 306"/>
                <a:gd name="T55" fmla="*/ 300 h 300"/>
                <a:gd name="T56" fmla="*/ 2 w 306"/>
                <a:gd name="T57" fmla="*/ 296 h 300"/>
                <a:gd name="T58" fmla="*/ 146 w 306"/>
                <a:gd name="T59" fmla="*/ 142 h 300"/>
                <a:gd name="T60" fmla="*/ 148 w 306"/>
                <a:gd name="T61" fmla="*/ 136 h 300"/>
                <a:gd name="T62" fmla="*/ 148 w 306"/>
                <a:gd name="T63" fmla="*/ 112 h 300"/>
                <a:gd name="T64" fmla="*/ 158 w 306"/>
                <a:gd name="T65" fmla="*/ 100 h 300"/>
                <a:gd name="T66" fmla="*/ 160 w 306"/>
                <a:gd name="T67" fmla="*/ 96 h 300"/>
                <a:gd name="T68" fmla="*/ 160 w 306"/>
                <a:gd name="T69" fmla="*/ 90 h 300"/>
                <a:gd name="T70" fmla="*/ 158 w 306"/>
                <a:gd name="T71" fmla="*/ 8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6" h="300">
                  <a:moveTo>
                    <a:pt x="306" y="30"/>
                  </a:moveTo>
                  <a:lnTo>
                    <a:pt x="306" y="30"/>
                  </a:lnTo>
                  <a:lnTo>
                    <a:pt x="302" y="20"/>
                  </a:lnTo>
                  <a:lnTo>
                    <a:pt x="296" y="12"/>
                  </a:lnTo>
                  <a:lnTo>
                    <a:pt x="286" y="8"/>
                  </a:lnTo>
                  <a:lnTo>
                    <a:pt x="276" y="6"/>
                  </a:lnTo>
                  <a:lnTo>
                    <a:pt x="276" y="6"/>
                  </a:lnTo>
                  <a:lnTo>
                    <a:pt x="266" y="6"/>
                  </a:lnTo>
                  <a:lnTo>
                    <a:pt x="258" y="10"/>
                  </a:lnTo>
                  <a:lnTo>
                    <a:pt x="252" y="16"/>
                  </a:lnTo>
                  <a:lnTo>
                    <a:pt x="246" y="24"/>
                  </a:lnTo>
                  <a:lnTo>
                    <a:pt x="246" y="24"/>
                  </a:lnTo>
                  <a:lnTo>
                    <a:pt x="198" y="4"/>
                  </a:lnTo>
                  <a:lnTo>
                    <a:pt x="198" y="4"/>
                  </a:lnTo>
                  <a:lnTo>
                    <a:pt x="198" y="4"/>
                  </a:lnTo>
                  <a:lnTo>
                    <a:pt x="198" y="4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44" y="48"/>
                  </a:lnTo>
                  <a:lnTo>
                    <a:pt x="144" y="48"/>
                  </a:lnTo>
                  <a:lnTo>
                    <a:pt x="146" y="54"/>
                  </a:lnTo>
                  <a:lnTo>
                    <a:pt x="146" y="54"/>
                  </a:lnTo>
                  <a:lnTo>
                    <a:pt x="192" y="6"/>
                  </a:lnTo>
                  <a:lnTo>
                    <a:pt x="192" y="6"/>
                  </a:lnTo>
                  <a:lnTo>
                    <a:pt x="200" y="10"/>
                  </a:lnTo>
                  <a:lnTo>
                    <a:pt x="200" y="10"/>
                  </a:lnTo>
                  <a:lnTo>
                    <a:pt x="200" y="10"/>
                  </a:lnTo>
                  <a:lnTo>
                    <a:pt x="200" y="10"/>
                  </a:lnTo>
                  <a:lnTo>
                    <a:pt x="250" y="30"/>
                  </a:lnTo>
                  <a:lnTo>
                    <a:pt x="250" y="30"/>
                  </a:lnTo>
                  <a:lnTo>
                    <a:pt x="254" y="24"/>
                  </a:lnTo>
                  <a:lnTo>
                    <a:pt x="260" y="18"/>
                  </a:lnTo>
                  <a:lnTo>
                    <a:pt x="268" y="14"/>
                  </a:lnTo>
                  <a:lnTo>
                    <a:pt x="278" y="12"/>
                  </a:lnTo>
                  <a:lnTo>
                    <a:pt x="278" y="12"/>
                  </a:lnTo>
                  <a:lnTo>
                    <a:pt x="286" y="14"/>
                  </a:lnTo>
                  <a:lnTo>
                    <a:pt x="294" y="18"/>
                  </a:lnTo>
                  <a:lnTo>
                    <a:pt x="302" y="24"/>
                  </a:lnTo>
                  <a:lnTo>
                    <a:pt x="306" y="30"/>
                  </a:lnTo>
                  <a:lnTo>
                    <a:pt x="306" y="30"/>
                  </a:lnTo>
                  <a:close/>
                  <a:moveTo>
                    <a:pt x="158" y="84"/>
                  </a:moveTo>
                  <a:lnTo>
                    <a:pt x="158" y="84"/>
                  </a:lnTo>
                  <a:lnTo>
                    <a:pt x="158" y="90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44" y="104"/>
                  </a:lnTo>
                  <a:lnTo>
                    <a:pt x="144" y="104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4" y="132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4" y="300"/>
                  </a:lnTo>
                  <a:lnTo>
                    <a:pt x="4" y="300"/>
                  </a:lnTo>
                  <a:lnTo>
                    <a:pt x="2" y="296"/>
                  </a:lnTo>
                  <a:lnTo>
                    <a:pt x="2" y="296"/>
                  </a:lnTo>
                  <a:lnTo>
                    <a:pt x="146" y="142"/>
                  </a:lnTo>
                  <a:lnTo>
                    <a:pt x="146" y="142"/>
                  </a:lnTo>
                  <a:lnTo>
                    <a:pt x="148" y="140"/>
                  </a:lnTo>
                  <a:lnTo>
                    <a:pt x="148" y="136"/>
                  </a:lnTo>
                  <a:lnTo>
                    <a:pt x="148" y="136"/>
                  </a:lnTo>
                  <a:lnTo>
                    <a:pt x="148" y="112"/>
                  </a:lnTo>
                  <a:lnTo>
                    <a:pt x="148" y="112"/>
                  </a:lnTo>
                  <a:lnTo>
                    <a:pt x="158" y="100"/>
                  </a:lnTo>
                  <a:lnTo>
                    <a:pt x="158" y="100"/>
                  </a:lnTo>
                  <a:lnTo>
                    <a:pt x="160" y="96"/>
                  </a:lnTo>
                  <a:lnTo>
                    <a:pt x="160" y="90"/>
                  </a:lnTo>
                  <a:lnTo>
                    <a:pt x="160" y="90"/>
                  </a:lnTo>
                  <a:lnTo>
                    <a:pt x="158" y="84"/>
                  </a:lnTo>
                  <a:lnTo>
                    <a:pt x="158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6224588" y="337502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6224588" y="337502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6319838" y="3117851"/>
              <a:ext cx="47625" cy="47625"/>
            </a:xfrm>
            <a:custGeom>
              <a:avLst/>
              <a:gdLst>
                <a:gd name="T0" fmla="*/ 30 w 30"/>
                <a:gd name="T1" fmla="*/ 16 h 30"/>
                <a:gd name="T2" fmla="*/ 30 w 30"/>
                <a:gd name="T3" fmla="*/ 16 h 30"/>
                <a:gd name="T4" fmla="*/ 30 w 30"/>
                <a:gd name="T5" fmla="*/ 22 h 30"/>
                <a:gd name="T6" fmla="*/ 26 w 30"/>
                <a:gd name="T7" fmla="*/ 26 h 30"/>
                <a:gd name="T8" fmla="*/ 22 w 30"/>
                <a:gd name="T9" fmla="*/ 30 h 30"/>
                <a:gd name="T10" fmla="*/ 16 w 30"/>
                <a:gd name="T11" fmla="*/ 30 h 30"/>
                <a:gd name="T12" fmla="*/ 16 w 30"/>
                <a:gd name="T13" fmla="*/ 30 h 30"/>
                <a:gd name="T14" fmla="*/ 10 w 30"/>
                <a:gd name="T15" fmla="*/ 30 h 30"/>
                <a:gd name="T16" fmla="*/ 6 w 30"/>
                <a:gd name="T17" fmla="*/ 26 h 30"/>
                <a:gd name="T18" fmla="*/ 2 w 30"/>
                <a:gd name="T19" fmla="*/ 22 h 30"/>
                <a:gd name="T20" fmla="*/ 0 w 30"/>
                <a:gd name="T21" fmla="*/ 16 h 30"/>
                <a:gd name="T22" fmla="*/ 0 w 30"/>
                <a:gd name="T23" fmla="*/ 16 h 30"/>
                <a:gd name="T24" fmla="*/ 2 w 30"/>
                <a:gd name="T25" fmla="*/ 10 h 30"/>
                <a:gd name="T26" fmla="*/ 6 w 30"/>
                <a:gd name="T27" fmla="*/ 4 h 30"/>
                <a:gd name="T28" fmla="*/ 10 w 30"/>
                <a:gd name="T29" fmla="*/ 2 h 30"/>
                <a:gd name="T30" fmla="*/ 16 w 30"/>
                <a:gd name="T31" fmla="*/ 0 h 30"/>
                <a:gd name="T32" fmla="*/ 16 w 30"/>
                <a:gd name="T33" fmla="*/ 0 h 30"/>
                <a:gd name="T34" fmla="*/ 22 w 30"/>
                <a:gd name="T35" fmla="*/ 2 h 30"/>
                <a:gd name="T36" fmla="*/ 26 w 30"/>
                <a:gd name="T37" fmla="*/ 4 h 30"/>
                <a:gd name="T38" fmla="*/ 30 w 30"/>
                <a:gd name="T39" fmla="*/ 10 h 30"/>
                <a:gd name="T40" fmla="*/ 30 w 30"/>
                <a:gd name="T41" fmla="*/ 16 h 30"/>
                <a:gd name="T42" fmla="*/ 30 w 30"/>
                <a:gd name="T43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30">
                  <a:moveTo>
                    <a:pt x="30" y="16"/>
                  </a:moveTo>
                  <a:lnTo>
                    <a:pt x="30" y="16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2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0" y="30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10"/>
                  </a:lnTo>
                  <a:lnTo>
                    <a:pt x="30" y="16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88" y="5333852"/>
            <a:ext cx="1617699" cy="161769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 rot="3161883">
            <a:off x="3261527" y="5762828"/>
            <a:ext cx="9995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Classification</a:t>
            </a:r>
            <a:endParaRPr lang="fr-FR" sz="1100" dirty="0" smtClean="0">
              <a:solidFill>
                <a:schemeClr val="bg1"/>
              </a:solidFill>
            </a:endParaRPr>
          </a:p>
          <a:p>
            <a:r>
              <a:rPr lang="fr-FR" sz="1100" dirty="0" smtClean="0">
                <a:solidFill>
                  <a:schemeClr val="bg1"/>
                </a:solidFill>
              </a:rPr>
              <a:t>Internationale</a:t>
            </a:r>
            <a:endParaRPr lang="fr-FR" sz="1100" dirty="0">
              <a:solidFill>
                <a:schemeClr val="bg1"/>
              </a:solidFill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6986913" y="2962625"/>
            <a:ext cx="1935145" cy="2440619"/>
            <a:chOff x="6985813" y="1728610"/>
            <a:chExt cx="1944623" cy="2440619"/>
          </a:xfrm>
        </p:grpSpPr>
        <p:pic>
          <p:nvPicPr>
            <p:cNvPr id="31" name="Picture 2" descr="http://images.fineartamerica.com/images-medium-large/janet-leigh-in-swimsuit-by-catalina-everet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813" y="1728610"/>
              <a:ext cx="1944622" cy="244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6985814" y="3533692"/>
              <a:ext cx="1944622" cy="6355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6509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Valeurs des variables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6431" y="1686757"/>
            <a:ext cx="8835649" cy="4829452"/>
          </a:xfrm>
        </p:spPr>
        <p:txBody>
          <a:bodyPr>
            <a:normAutofit/>
          </a:bodyPr>
          <a:lstStyle/>
          <a:p>
            <a:r>
              <a:rPr lang="fr-FR" dirty="0" smtClean="0"/>
              <a:t>Pour </a:t>
            </a:r>
            <a:r>
              <a:rPr lang="fr-FR" dirty="0"/>
              <a:t>les variables qualitatives </a:t>
            </a:r>
            <a:r>
              <a:rPr lang="fr-FR" dirty="0" smtClean="0"/>
              <a:t>ordinales :</a:t>
            </a:r>
            <a:br>
              <a:rPr lang="fr-FR" dirty="0" smtClean="0"/>
            </a:br>
            <a:r>
              <a:rPr lang="fr-FR" dirty="0" smtClean="0"/>
              <a:t>il peut être utilise d’opter pour des codes numériques</a:t>
            </a:r>
            <a:br>
              <a:rPr lang="fr-FR" dirty="0" smtClean="0"/>
            </a:br>
            <a:r>
              <a:rPr lang="fr-FR" dirty="0" smtClean="0"/>
              <a:t>ou alphanumériques</a:t>
            </a:r>
          </a:p>
          <a:p>
            <a:pPr lvl="1"/>
            <a:r>
              <a:rPr lang="fr-FR" dirty="0" smtClean="0"/>
              <a:t>Exemple 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18</a:t>
            </a:fld>
            <a:endParaRPr lang="fr-FR"/>
          </a:p>
        </p:txBody>
      </p:sp>
      <p:graphicFrame>
        <p:nvGraphicFramePr>
          <p:cNvPr id="5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819035"/>
              </p:ext>
            </p:extLst>
          </p:nvPr>
        </p:nvGraphicFramePr>
        <p:xfrm>
          <a:off x="1330831" y="3705500"/>
          <a:ext cx="2650603" cy="2539576"/>
        </p:xfrm>
        <a:graphic>
          <a:graphicData uri="http://schemas.openxmlformats.org/drawingml/2006/table">
            <a:tbl>
              <a:tblPr/>
              <a:tblGrid>
                <a:gridCol w="2650603"/>
              </a:tblGrid>
              <a:tr h="298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TypeDouleur</a:t>
                      </a:r>
                      <a:endParaRPr kumimoji="0" lang="fr-F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Douleur forte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Douleur modérée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Douleur absente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Douleur insupportable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Douleur faible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Douleur minime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Douleur intense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417224"/>
              </p:ext>
            </p:extLst>
          </p:nvPr>
        </p:nvGraphicFramePr>
        <p:xfrm>
          <a:off x="5313551" y="3705500"/>
          <a:ext cx="2650603" cy="2539576"/>
        </p:xfrm>
        <a:graphic>
          <a:graphicData uri="http://schemas.openxmlformats.org/drawingml/2006/table">
            <a:tbl>
              <a:tblPr/>
              <a:tblGrid>
                <a:gridCol w="2650603"/>
              </a:tblGrid>
              <a:tr h="298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TypeDouleur</a:t>
                      </a:r>
                      <a:endParaRPr kumimoji="0" lang="fr-F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Flèche droite 7"/>
          <p:cNvSpPr/>
          <p:nvPr/>
        </p:nvSpPr>
        <p:spPr>
          <a:xfrm>
            <a:off x="4226560" y="4639963"/>
            <a:ext cx="883920" cy="599440"/>
          </a:xfrm>
          <a:prstGeom prst="rightArrow">
            <a:avLst>
              <a:gd name="adj1" fmla="val 50000"/>
              <a:gd name="adj2" fmla="val 66949"/>
            </a:avLst>
          </a:prstGeom>
          <a:solidFill>
            <a:srgbClr val="7EB2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79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media.melty.fr/article-1119033-ajust_930/scene-mythiq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980" y="4486023"/>
            <a:ext cx="1936245" cy="181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Valeurs des variables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Une variables doit toujours avoir des valeurs du même type et au même </a:t>
            </a:r>
            <a:r>
              <a:rPr lang="fr-FR" dirty="0" smtClean="0"/>
              <a:t>format</a:t>
            </a:r>
          </a:p>
          <a:p>
            <a:pPr lvl="1"/>
            <a:r>
              <a:rPr lang="fr-FR" dirty="0" smtClean="0"/>
              <a:t>Ne mentionnez pas les unités dans la valeur</a:t>
            </a:r>
          </a:p>
          <a:p>
            <a:pPr lvl="1"/>
            <a:r>
              <a:rPr lang="fr-FR" dirty="0" smtClean="0"/>
              <a:t>Utilisez toujours la même unité</a:t>
            </a:r>
          </a:p>
          <a:p>
            <a:pPr lvl="1"/>
            <a:r>
              <a:rPr lang="fr-FR" dirty="0" smtClean="0"/>
              <a:t>Utilisez toujours le même séparateur décimal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19</a:t>
            </a:fld>
            <a:endParaRPr lang="fr-FR"/>
          </a:p>
        </p:txBody>
      </p:sp>
      <p:graphicFrame>
        <p:nvGraphicFramePr>
          <p:cNvPr id="5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971448"/>
              </p:ext>
            </p:extLst>
          </p:nvPr>
        </p:nvGraphicFramePr>
        <p:xfrm>
          <a:off x="2032000" y="4272976"/>
          <a:ext cx="4560473" cy="2219468"/>
        </p:xfrm>
        <a:graphic>
          <a:graphicData uri="http://schemas.openxmlformats.org/drawingml/2006/table">
            <a:tbl>
              <a:tblPr/>
              <a:tblGrid>
                <a:gridCol w="714693"/>
                <a:gridCol w="2057718"/>
                <a:gridCol w="1788062"/>
              </a:tblGrid>
              <a:tr h="298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IDBilan</a:t>
                      </a:r>
                      <a:endParaRPr kumimoji="0" lang="fr-F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DateBilan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HemoGb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B1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25-06-2014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13,6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B2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18 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fev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2014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12,8 g/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dL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B3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12/08/2014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7,5 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mmol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/l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B4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17 septembre 2014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11.9 g/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dL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B5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22/10/2014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9.3 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mmol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/l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B6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2014-03-23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NR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980" y="4486023"/>
            <a:ext cx="1936245" cy="181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9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teusz.be/wp-content/uploads/2013/01/602964_188726124605747_131770339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7" y="115408"/>
            <a:ext cx="6851303" cy="663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8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Valeurs des variables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Attention aux variables </a:t>
            </a:r>
            <a:r>
              <a:rPr lang="fr-FR" dirty="0"/>
              <a:t>contenant le résultat d’un calcul </a:t>
            </a:r>
            <a:r>
              <a:rPr lang="fr-FR" dirty="0" smtClean="0"/>
              <a:t>ou d’une agrégation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Exemples :</a:t>
            </a:r>
          </a:p>
          <a:p>
            <a:pPr lvl="2"/>
            <a:r>
              <a:rPr lang="fr-FR" dirty="0" smtClean="0"/>
              <a:t>« Poids » et « Taille »         « IMC »</a:t>
            </a:r>
          </a:p>
          <a:p>
            <a:pPr lvl="2"/>
            <a:r>
              <a:rPr lang="fr-FR" dirty="0"/>
              <a:t>« </a:t>
            </a:r>
            <a:r>
              <a:rPr lang="fr-FR" dirty="0" smtClean="0"/>
              <a:t>Date de Naissance</a:t>
            </a:r>
            <a:r>
              <a:rPr lang="fr-FR" dirty="0"/>
              <a:t> » </a:t>
            </a:r>
            <a:r>
              <a:rPr lang="fr-FR" dirty="0" smtClean="0"/>
              <a:t>et </a:t>
            </a:r>
            <a:r>
              <a:rPr lang="fr-FR" dirty="0"/>
              <a:t>« </a:t>
            </a:r>
            <a:r>
              <a:rPr lang="fr-FR" dirty="0" smtClean="0"/>
              <a:t>Date événement</a:t>
            </a:r>
            <a:r>
              <a:rPr lang="fr-FR" dirty="0"/>
              <a:t> » </a:t>
            </a:r>
            <a:r>
              <a:rPr lang="fr-FR" dirty="0" smtClean="0"/>
              <a:t>         «</a:t>
            </a:r>
            <a:r>
              <a:rPr lang="fr-FR" dirty="0"/>
              <a:t> </a:t>
            </a:r>
            <a:r>
              <a:rPr lang="fr-FR" dirty="0" smtClean="0"/>
              <a:t>Age</a:t>
            </a:r>
            <a:r>
              <a:rPr lang="fr-FR" dirty="0"/>
              <a:t> »</a:t>
            </a:r>
          </a:p>
          <a:p>
            <a:pPr lvl="2"/>
            <a:r>
              <a:rPr lang="fr-FR" dirty="0" smtClean="0"/>
              <a:t>« Dose unitaire » et « Nombre de prises »  </a:t>
            </a:r>
            <a:r>
              <a:rPr lang="fr-FR" i="1" dirty="0" smtClean="0"/>
              <a:t>        </a:t>
            </a:r>
            <a:r>
              <a:rPr lang="fr-FR" dirty="0" smtClean="0"/>
              <a:t>« Dose cumulée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20</a:t>
            </a:fld>
            <a:endParaRPr lang="fr-FR"/>
          </a:p>
        </p:txBody>
      </p:sp>
      <p:grpSp>
        <p:nvGrpSpPr>
          <p:cNvPr id="29" name="Groupe 28"/>
          <p:cNvGrpSpPr/>
          <p:nvPr/>
        </p:nvGrpSpPr>
        <p:grpSpPr>
          <a:xfrm>
            <a:off x="3782241" y="3825240"/>
            <a:ext cx="379369" cy="232410"/>
            <a:chOff x="3782241" y="3825240"/>
            <a:chExt cx="379369" cy="232410"/>
          </a:xfrm>
        </p:grpSpPr>
        <p:grpSp>
          <p:nvGrpSpPr>
            <p:cNvPr id="17" name="Groupe 16"/>
            <p:cNvGrpSpPr/>
            <p:nvPr/>
          </p:nvGrpSpPr>
          <p:grpSpPr>
            <a:xfrm>
              <a:off x="3782241" y="3825240"/>
              <a:ext cx="379369" cy="139881"/>
              <a:chOff x="3679371" y="3615690"/>
              <a:chExt cx="379369" cy="139881"/>
            </a:xfrm>
          </p:grpSpPr>
          <p:cxnSp>
            <p:nvCxnSpPr>
              <p:cNvPr id="6" name="Connecteur droit avec flèche 5"/>
              <p:cNvCxnSpPr/>
              <p:nvPr/>
            </p:nvCxnSpPr>
            <p:spPr>
              <a:xfrm>
                <a:off x="3688625" y="3615690"/>
                <a:ext cx="370115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avec flèche 6"/>
              <p:cNvCxnSpPr/>
              <p:nvPr/>
            </p:nvCxnSpPr>
            <p:spPr>
              <a:xfrm>
                <a:off x="3679371" y="3755571"/>
                <a:ext cx="370115" cy="0"/>
              </a:xfrm>
              <a:prstGeom prst="straightConnector1">
                <a:avLst/>
              </a:prstGeom>
              <a:ln w="5715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Connecteur droit 24"/>
            <p:cNvCxnSpPr/>
            <p:nvPr/>
          </p:nvCxnSpPr>
          <p:spPr>
            <a:xfrm>
              <a:off x="3851366" y="3897630"/>
              <a:ext cx="148590" cy="16002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3838846" y="3897630"/>
              <a:ext cx="148590" cy="16002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e 29"/>
          <p:cNvGrpSpPr/>
          <p:nvPr/>
        </p:nvGrpSpPr>
        <p:grpSpPr>
          <a:xfrm>
            <a:off x="6574508" y="4328160"/>
            <a:ext cx="379369" cy="232410"/>
            <a:chOff x="3782241" y="3825240"/>
            <a:chExt cx="379369" cy="232410"/>
          </a:xfrm>
        </p:grpSpPr>
        <p:grpSp>
          <p:nvGrpSpPr>
            <p:cNvPr id="31" name="Groupe 30"/>
            <p:cNvGrpSpPr/>
            <p:nvPr/>
          </p:nvGrpSpPr>
          <p:grpSpPr>
            <a:xfrm>
              <a:off x="3782241" y="3825240"/>
              <a:ext cx="379369" cy="139881"/>
              <a:chOff x="3679371" y="3615690"/>
              <a:chExt cx="379369" cy="139881"/>
            </a:xfrm>
          </p:grpSpPr>
          <p:cxnSp>
            <p:nvCxnSpPr>
              <p:cNvPr id="34" name="Connecteur droit avec flèche 33"/>
              <p:cNvCxnSpPr/>
              <p:nvPr/>
            </p:nvCxnSpPr>
            <p:spPr>
              <a:xfrm>
                <a:off x="3688625" y="3615690"/>
                <a:ext cx="370115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avec flèche 34"/>
              <p:cNvCxnSpPr/>
              <p:nvPr/>
            </p:nvCxnSpPr>
            <p:spPr>
              <a:xfrm>
                <a:off x="3679371" y="3755571"/>
                <a:ext cx="370115" cy="0"/>
              </a:xfrm>
              <a:prstGeom prst="straightConnector1">
                <a:avLst/>
              </a:prstGeom>
              <a:ln w="5715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Connecteur droit 31"/>
            <p:cNvCxnSpPr/>
            <p:nvPr/>
          </p:nvCxnSpPr>
          <p:spPr>
            <a:xfrm>
              <a:off x="3851366" y="3897630"/>
              <a:ext cx="148590" cy="16002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V="1">
              <a:off x="3838846" y="3897630"/>
              <a:ext cx="148590" cy="16002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e 35"/>
          <p:cNvGrpSpPr/>
          <p:nvPr/>
        </p:nvGrpSpPr>
        <p:grpSpPr>
          <a:xfrm>
            <a:off x="5991578" y="4823460"/>
            <a:ext cx="379369" cy="232410"/>
            <a:chOff x="3782241" y="3825240"/>
            <a:chExt cx="379369" cy="232410"/>
          </a:xfrm>
        </p:grpSpPr>
        <p:grpSp>
          <p:nvGrpSpPr>
            <p:cNvPr id="37" name="Groupe 36"/>
            <p:cNvGrpSpPr/>
            <p:nvPr/>
          </p:nvGrpSpPr>
          <p:grpSpPr>
            <a:xfrm>
              <a:off x="3782241" y="3825240"/>
              <a:ext cx="379369" cy="139881"/>
              <a:chOff x="3679371" y="3615690"/>
              <a:chExt cx="379369" cy="139881"/>
            </a:xfrm>
          </p:grpSpPr>
          <p:cxnSp>
            <p:nvCxnSpPr>
              <p:cNvPr id="40" name="Connecteur droit avec flèche 39"/>
              <p:cNvCxnSpPr/>
              <p:nvPr/>
            </p:nvCxnSpPr>
            <p:spPr>
              <a:xfrm>
                <a:off x="3688625" y="3615690"/>
                <a:ext cx="370115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avec flèche 40"/>
              <p:cNvCxnSpPr/>
              <p:nvPr/>
            </p:nvCxnSpPr>
            <p:spPr>
              <a:xfrm>
                <a:off x="3679371" y="3755571"/>
                <a:ext cx="370115" cy="0"/>
              </a:xfrm>
              <a:prstGeom prst="straightConnector1">
                <a:avLst/>
              </a:prstGeom>
              <a:ln w="5715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Connecteur droit 37"/>
            <p:cNvCxnSpPr/>
            <p:nvPr/>
          </p:nvCxnSpPr>
          <p:spPr>
            <a:xfrm>
              <a:off x="3851366" y="3897630"/>
              <a:ext cx="148590" cy="16002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flipV="1">
              <a:off x="3838846" y="3897630"/>
              <a:ext cx="148590" cy="16002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411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Dans tout les cas…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Documentez votre base</a:t>
            </a:r>
          </a:p>
          <a:p>
            <a:pPr lvl="1"/>
            <a:r>
              <a:rPr lang="fr-FR" dirty="0" smtClean="0"/>
              <a:t>Faite un listing des différentes variables avec leurs significations, leurs unités, les codages utilisés,…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Faite </a:t>
            </a:r>
            <a:r>
              <a:rPr lang="fr-FR" dirty="0"/>
              <a:t>des vérifications </a:t>
            </a:r>
            <a:r>
              <a:rPr lang="fr-FR" dirty="0" smtClean="0"/>
              <a:t>régulières</a:t>
            </a:r>
            <a:endParaRPr lang="fr-FR" dirty="0"/>
          </a:p>
          <a:p>
            <a:pPr lvl="1"/>
            <a:r>
              <a:rPr lang="fr-FR" dirty="0" smtClean="0"/>
              <a:t>Dénombrez et passez en revue les différentes valeurs de vos variables qualitatives </a:t>
            </a:r>
            <a:r>
              <a:rPr lang="fr-FR" dirty="0"/>
              <a:t>pour repérer les codes </a:t>
            </a:r>
            <a:r>
              <a:rPr lang="fr-FR" dirty="0" smtClean="0"/>
              <a:t>erronés/mal saisis</a:t>
            </a:r>
            <a:endParaRPr lang="fr-FR" dirty="0"/>
          </a:p>
          <a:p>
            <a:pPr lvl="1"/>
            <a:r>
              <a:rPr lang="fr-FR" dirty="0"/>
              <a:t>Tracer </a:t>
            </a:r>
            <a:r>
              <a:rPr lang="fr-FR" dirty="0" smtClean="0"/>
              <a:t>des histogrammes des </a:t>
            </a:r>
            <a:r>
              <a:rPr lang="fr-FR" dirty="0"/>
              <a:t>variables quantitatives pour repérer les </a:t>
            </a:r>
            <a:r>
              <a:rPr lang="fr-FR" dirty="0" smtClean="0"/>
              <a:t>valeurs aberrantes </a:t>
            </a:r>
            <a:r>
              <a:rPr lang="fr-FR" dirty="0"/>
              <a:t>ou </a:t>
            </a:r>
            <a:r>
              <a:rPr lang="fr-FR" dirty="0" smtClean="0"/>
              <a:t>non-numériques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5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Quels logiciels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Tableur (MS Excel / </a:t>
            </a:r>
            <a:r>
              <a:rPr lang="fr-FR" dirty="0" err="1" smtClean="0"/>
              <a:t>LibreOffice</a:t>
            </a:r>
            <a:r>
              <a:rPr lang="fr-FR" dirty="0" smtClean="0"/>
              <a:t> </a:t>
            </a:r>
            <a:r>
              <a:rPr lang="fr-FR" dirty="0" err="1" smtClean="0"/>
              <a:t>Calc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Pratique pour analyser sommairement les données</a:t>
            </a:r>
          </a:p>
          <a:p>
            <a:pPr lvl="1"/>
            <a:r>
              <a:rPr lang="fr-FR" dirty="0" smtClean="0"/>
              <a:t>Pas adapté si beaucoup de données</a:t>
            </a:r>
          </a:p>
          <a:p>
            <a:pPr lvl="1"/>
            <a:r>
              <a:rPr lang="fr-FR" dirty="0" smtClean="0"/>
              <a:t>Pas indiqué s’il y a plusieurs tables</a:t>
            </a:r>
          </a:p>
          <a:p>
            <a:r>
              <a:rPr lang="fr-FR" dirty="0" smtClean="0"/>
              <a:t>SGBD ‘grand public’ (MS Access / </a:t>
            </a:r>
            <a:r>
              <a:rPr lang="fr-FR" dirty="0" err="1" smtClean="0"/>
              <a:t>LibreOffice</a:t>
            </a:r>
            <a:r>
              <a:rPr lang="fr-FR" dirty="0" smtClean="0"/>
              <a:t> Base)</a:t>
            </a:r>
          </a:p>
          <a:p>
            <a:pPr lvl="1"/>
            <a:r>
              <a:rPr lang="fr-FR" dirty="0" smtClean="0"/>
              <a:t>Prise en main plus complexe</a:t>
            </a:r>
          </a:p>
          <a:p>
            <a:pPr lvl="1"/>
            <a:r>
              <a:rPr lang="fr-FR" dirty="0" smtClean="0"/>
              <a:t>Plutôt pour les bases « mono-utilisateur » (&lt; 2Go de données)</a:t>
            </a:r>
          </a:p>
          <a:p>
            <a:r>
              <a:rPr lang="fr-FR" dirty="0" smtClean="0"/>
              <a:t>Outils ‘pro’ (MySQL, </a:t>
            </a:r>
            <a:r>
              <a:rPr lang="fr-FR" dirty="0" err="1" smtClean="0"/>
              <a:t>SQLServer</a:t>
            </a:r>
            <a:r>
              <a:rPr lang="fr-FR" dirty="0" smtClean="0"/>
              <a:t>, Oracle,…)</a:t>
            </a:r>
          </a:p>
          <a:p>
            <a:pPr lvl="1"/>
            <a:r>
              <a:rPr lang="fr-FR" dirty="0" smtClean="0"/>
              <a:t>Compétences techniques requises</a:t>
            </a:r>
          </a:p>
          <a:p>
            <a:pPr lvl="1"/>
            <a:r>
              <a:rPr lang="fr-FR" dirty="0" smtClean="0"/>
              <a:t>A intégrer dans le Système d’Information 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22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480" y="1624608"/>
            <a:ext cx="1779578" cy="153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Attention aux imprévus techniques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23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86430" y="4907280"/>
            <a:ext cx="8735627" cy="15378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800" dirty="0"/>
              <a:t>Si ce n’est pas </a:t>
            </a:r>
            <a:r>
              <a:rPr lang="fr-FR" sz="4800" dirty="0" smtClean="0"/>
              <a:t>sauvegardé</a:t>
            </a:r>
            <a:br>
              <a:rPr lang="fr-FR" sz="4800" dirty="0" smtClean="0"/>
            </a:br>
            <a:r>
              <a:rPr lang="fr-FR" sz="4800" dirty="0" smtClean="0"/>
              <a:t>à </a:t>
            </a:r>
            <a:r>
              <a:rPr lang="fr-FR" sz="4800" dirty="0"/>
              <a:t>3 endroits </a:t>
            </a:r>
            <a:r>
              <a:rPr lang="fr-FR" sz="4800" dirty="0" smtClean="0"/>
              <a:t>différents</a:t>
            </a:r>
            <a:br>
              <a:rPr lang="fr-FR" sz="4800" dirty="0" smtClean="0"/>
            </a:br>
            <a:r>
              <a:rPr lang="fr-FR" sz="4800" dirty="0" smtClean="0"/>
              <a:t>ce </a:t>
            </a:r>
            <a:r>
              <a:rPr lang="fr-FR" sz="4800" dirty="0"/>
              <a:t>n’est pas </a:t>
            </a:r>
            <a:r>
              <a:rPr lang="fr-FR" sz="4800" dirty="0" smtClean="0"/>
              <a:t>sauvegardé !</a:t>
            </a:r>
            <a:endParaRPr lang="fr-FR" sz="4800" dirty="0"/>
          </a:p>
          <a:p>
            <a:endParaRPr lang="fr-FR" sz="48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33" y="1570429"/>
            <a:ext cx="5136621" cy="313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1760243" y="1523892"/>
            <a:ext cx="5588000" cy="3280027"/>
            <a:chOff x="1760242" y="2396157"/>
            <a:chExt cx="5588000" cy="3280027"/>
          </a:xfrm>
        </p:grpSpPr>
        <p:sp>
          <p:nvSpPr>
            <p:cNvPr id="9" name="Rectangle 8"/>
            <p:cNvSpPr/>
            <p:nvPr/>
          </p:nvSpPr>
          <p:spPr>
            <a:xfrm>
              <a:off x="1760242" y="2396157"/>
              <a:ext cx="5588000" cy="32800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102" name="Picture 6" descr="My  Genera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876" y="2471450"/>
              <a:ext cx="4172585" cy="3129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07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24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86045" y="2027812"/>
            <a:ext cx="8736013" cy="1127125"/>
          </a:xfrm>
        </p:spPr>
        <p:txBody>
          <a:bodyPr/>
          <a:lstStyle/>
          <a:p>
            <a:pPr algn="ctr"/>
            <a:r>
              <a:rPr lang="fr-FR" dirty="0" smtClean="0"/>
              <a:t>Merci pour votre attention</a:t>
            </a:r>
            <a:endParaRPr lang="fr-FR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143000" y="3682062"/>
            <a:ext cx="6858000" cy="925497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556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SzPct val="60000"/>
              <a:buFont typeface="Wingdings" panose="05000000000000000000" pitchFamily="2" charset="2"/>
              <a:buChar char="®"/>
              <a:defRPr sz="4000" kern="1200">
                <a:solidFill>
                  <a:srgbClr val="646466"/>
                </a:solidFill>
                <a:latin typeface="MoolBoran" panose="020B0100010101010101" pitchFamily="34" charset="0"/>
                <a:ea typeface="+mn-ea"/>
                <a:cs typeface="MoolBoran" panose="020B0100010101010101" pitchFamily="34" charset="0"/>
              </a:defRPr>
            </a:lvl1pPr>
            <a:lvl2pPr marL="719138" indent="-261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 typeface="Wingdings" panose="05000000000000000000" pitchFamily="2" charset="2"/>
              <a:buChar char="Ø"/>
              <a:defRPr sz="3600" kern="1200">
                <a:solidFill>
                  <a:srgbClr val="646466"/>
                </a:solidFill>
                <a:latin typeface="MoolBoran" panose="020B0100010101010101" pitchFamily="34" charset="0"/>
                <a:ea typeface="+mn-ea"/>
                <a:cs typeface="MoolBoran" panose="020B0100010101010101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3200" kern="1200">
                <a:solidFill>
                  <a:srgbClr val="646466"/>
                </a:solidFill>
                <a:latin typeface="MoolBoran" panose="020B0100010101010101" pitchFamily="34" charset="0"/>
                <a:ea typeface="+mn-ea"/>
                <a:cs typeface="MoolBoran" panose="020B0100010101010101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2800" kern="1200">
                <a:solidFill>
                  <a:srgbClr val="646466"/>
                </a:solidFill>
                <a:latin typeface="MoolBoran" panose="020B0100010101010101" pitchFamily="34" charset="0"/>
                <a:ea typeface="+mn-ea"/>
                <a:cs typeface="MoolBoran" panose="020B0100010101010101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2800" kern="1200">
                <a:solidFill>
                  <a:srgbClr val="646466"/>
                </a:solidFill>
                <a:latin typeface="MoolBoran" panose="020B0100010101010101" pitchFamily="34" charset="0"/>
                <a:ea typeface="+mn-ea"/>
                <a:cs typeface="MoolBoran" panose="020B0100010101010101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 smtClean="0">
                <a:solidFill>
                  <a:srgbClr val="3373BA"/>
                </a:solidFill>
              </a:rPr>
              <a:t>Dr Jean-Charles DUFOUR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2400" dirty="0" smtClean="0">
                <a:solidFill>
                  <a:srgbClr val="3373BA"/>
                </a:solidFill>
                <a:sym typeface="Webdings" panose="05030102010509060703" pitchFamily="18" charset="2"/>
              </a:rPr>
              <a:t> </a:t>
            </a:r>
            <a:r>
              <a:rPr lang="fr-FR" sz="2400" dirty="0" smtClean="0">
                <a:solidFill>
                  <a:srgbClr val="3373BA"/>
                </a:solidFill>
              </a:rPr>
              <a:t>jean-charles.dufour@univ-amu.fr</a:t>
            </a:r>
            <a:endParaRPr lang="fr-FR" sz="2400" b="1" dirty="0" smtClean="0">
              <a:solidFill>
                <a:srgbClr val="3373BA"/>
              </a:solidFill>
            </a:endParaRPr>
          </a:p>
          <a:p>
            <a:endParaRPr lang="fr-FR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32" y="5540205"/>
            <a:ext cx="1045345" cy="58800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662" y="5536296"/>
            <a:ext cx="542852" cy="59191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667" y="5540205"/>
            <a:ext cx="1953994" cy="58800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7654" y="4811260"/>
            <a:ext cx="89387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3373BA"/>
                </a:solidFill>
              </a:rPr>
              <a:t>SESSTIM</a:t>
            </a:r>
            <a:r>
              <a:rPr lang="fr-FR" sz="1400" dirty="0" smtClean="0">
                <a:solidFill>
                  <a:srgbClr val="3373BA"/>
                </a:solidFill>
              </a:rPr>
              <a:t> (Sciences Economiques &amp; Sociales de la Santé &amp; Traitement de l'Information Médicale) UMR 912</a:t>
            </a:r>
            <a:endParaRPr lang="fr-FR" sz="1400" dirty="0">
              <a:solidFill>
                <a:srgbClr val="3373BA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654" y="5119038"/>
            <a:ext cx="89387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400" b="1" dirty="0" err="1" smtClean="0">
                <a:solidFill>
                  <a:srgbClr val="3373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BioSTIC</a:t>
            </a:r>
            <a:r>
              <a:rPr lang="fr-FR" sz="1400" dirty="0" smtClean="0">
                <a:solidFill>
                  <a:srgbClr val="3373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(Pr R. GIORGI - Service </a:t>
            </a:r>
            <a:r>
              <a:rPr lang="fr-FR" sz="1400" dirty="0" err="1" smtClean="0">
                <a:solidFill>
                  <a:srgbClr val="3373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Biostatistique</a:t>
            </a:r>
            <a:r>
              <a:rPr lang="fr-FR" sz="1400" dirty="0" smtClean="0">
                <a:solidFill>
                  <a:srgbClr val="3373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Technologies de l'Information et de la Communication) Hôpital </a:t>
            </a:r>
            <a:r>
              <a:rPr lang="fr-FR" sz="1400" dirty="0" err="1" smtClean="0">
                <a:solidFill>
                  <a:srgbClr val="3373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Timone</a:t>
            </a:r>
            <a:endParaRPr lang="fr-FR" sz="1400" dirty="0">
              <a:solidFill>
                <a:srgbClr val="3373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5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Base de données et recherche scientifique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6431" y="1971039"/>
            <a:ext cx="8735627" cy="4545169"/>
          </a:xfrm>
        </p:spPr>
        <p:txBody>
          <a:bodyPr/>
          <a:lstStyle/>
          <a:p>
            <a:r>
              <a:rPr lang="fr-FR" dirty="0"/>
              <a:t>Constitution et gestion de la base doivent faire partie </a:t>
            </a:r>
            <a:r>
              <a:rPr lang="fr-FR" dirty="0" smtClean="0"/>
              <a:t>du </a:t>
            </a:r>
            <a:r>
              <a:rPr lang="fr-FR" dirty="0"/>
              <a:t>processus de recherche</a:t>
            </a:r>
          </a:p>
          <a:p>
            <a:endParaRPr lang="fr-FR" dirty="0" smtClean="0"/>
          </a:p>
          <a:p>
            <a:r>
              <a:rPr lang="fr-FR" dirty="0" smtClean="0"/>
              <a:t>Des </a:t>
            </a:r>
            <a:r>
              <a:rPr lang="fr-FR" dirty="0"/>
              <a:t>données médiocres et/ou médiocrement gérées :</a:t>
            </a:r>
          </a:p>
          <a:p>
            <a:pPr lvl="1"/>
            <a:r>
              <a:rPr lang="fr-FR" dirty="0"/>
              <a:t>Compromettent les analyses</a:t>
            </a:r>
          </a:p>
          <a:p>
            <a:pPr lvl="1"/>
            <a:r>
              <a:rPr lang="fr-FR" dirty="0"/>
              <a:t>Conclusions erronées</a:t>
            </a:r>
          </a:p>
          <a:p>
            <a:pPr lvl="1"/>
            <a:r>
              <a:rPr lang="fr-FR" dirty="0" smtClean="0"/>
              <a:t>Gaspillage (temps</a:t>
            </a:r>
            <a:r>
              <a:rPr lang="fr-FR" dirty="0"/>
              <a:t>, argent, travail, …)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30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Paradigme</a:t>
            </a:r>
            <a:r>
              <a:rPr lang="en-US" dirty="0"/>
              <a:t> « Garbage In – Garbage Out »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3070801" y="3025472"/>
            <a:ext cx="665237" cy="447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5345078" y="3025472"/>
            <a:ext cx="665237" cy="447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3070800" y="4824302"/>
            <a:ext cx="665237" cy="447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5345078" y="4832965"/>
            <a:ext cx="665237" cy="447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795414" y="2635386"/>
            <a:ext cx="1488033" cy="11879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chemeClr val="tx1"/>
                </a:solidFill>
              </a:rPr>
              <a:t>Perfect</a:t>
            </a:r>
            <a:endParaRPr lang="fr-FR" b="1" dirty="0" smtClean="0">
              <a:solidFill>
                <a:schemeClr val="tx1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Model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68187" y="2635385"/>
            <a:ext cx="1488033" cy="1187901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chemeClr val="bg1">
                    <a:lumMod val="85000"/>
                  </a:schemeClr>
                </a:solidFill>
              </a:rPr>
              <a:t>Garbage</a:t>
            </a:r>
            <a:r>
              <a:rPr lang="fr-FR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1">
                    <a:lumMod val="85000"/>
                  </a:schemeClr>
                </a:solidFill>
              </a:rPr>
              <a:t>Result</a:t>
            </a:r>
            <a:endParaRPr lang="fr-FR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5414" y="4462821"/>
            <a:ext cx="1488033" cy="1187901"/>
          </a:xfrm>
          <a:prstGeom prst="rect">
            <a:avLst/>
          </a:prstGeom>
          <a:solidFill>
            <a:srgbClr val="996633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chemeClr val="bg1">
                    <a:lumMod val="85000"/>
                  </a:schemeClr>
                </a:solidFill>
              </a:rPr>
              <a:t>Garbage</a:t>
            </a:r>
            <a:r>
              <a:rPr lang="fr-FR" b="1" dirty="0" smtClean="0">
                <a:solidFill>
                  <a:schemeClr val="bg1">
                    <a:lumMod val="85000"/>
                  </a:schemeClr>
                </a:solidFill>
              </a:rPr>
              <a:t> Model</a:t>
            </a:r>
            <a:endParaRPr lang="fr-FR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68186" y="4462821"/>
            <a:ext cx="1488033" cy="1187901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chemeClr val="bg1">
                    <a:lumMod val="85000"/>
                  </a:schemeClr>
                </a:solidFill>
              </a:rPr>
              <a:t>Garbage</a:t>
            </a:r>
            <a:r>
              <a:rPr lang="fr-FR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1">
                    <a:lumMod val="85000"/>
                  </a:schemeClr>
                </a:solidFill>
              </a:rPr>
              <a:t>Result</a:t>
            </a:r>
            <a:endParaRPr lang="fr-FR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2641" y="2635387"/>
            <a:ext cx="1488033" cy="1187901"/>
          </a:xfrm>
          <a:prstGeom prst="rect">
            <a:avLst/>
          </a:prstGeom>
          <a:solidFill>
            <a:srgbClr val="996633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chemeClr val="bg1">
                    <a:lumMod val="85000"/>
                  </a:schemeClr>
                </a:solidFill>
              </a:rPr>
              <a:t>Garbage</a:t>
            </a:r>
            <a:endParaRPr lang="fr-FR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chemeClr val="bg1">
                    <a:lumMod val="85000"/>
                  </a:schemeClr>
                </a:solidFill>
              </a:rPr>
              <a:t>Data</a:t>
            </a:r>
            <a:endParaRPr lang="fr-FR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2641" y="4462822"/>
            <a:ext cx="1488033" cy="11879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chemeClr val="tx1"/>
                </a:solidFill>
              </a:rPr>
              <a:t>Perfect</a:t>
            </a:r>
            <a:endParaRPr lang="fr-FR" b="1" dirty="0" smtClean="0">
              <a:solidFill>
                <a:schemeClr val="tx1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Data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37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Avant de se </a:t>
            </a:r>
            <a:r>
              <a:rPr lang="fr-FR" dirty="0" smtClean="0"/>
              <a:t>lancer…se questionner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6431" y="3747024"/>
            <a:ext cx="8735627" cy="2769184"/>
          </a:xfrm>
        </p:spPr>
        <p:txBody>
          <a:bodyPr>
            <a:normAutofit/>
          </a:bodyPr>
          <a:lstStyle/>
          <a:p>
            <a:r>
              <a:rPr lang="fr-FR" dirty="0"/>
              <a:t>Quelles sont les </a:t>
            </a:r>
            <a:r>
              <a:rPr lang="fr-FR" dirty="0">
                <a:solidFill>
                  <a:schemeClr val="tx1"/>
                </a:solidFill>
              </a:rPr>
              <a:t>finalités 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Objectif </a:t>
            </a:r>
            <a:r>
              <a:rPr lang="fr-FR" dirty="0">
                <a:solidFill>
                  <a:schemeClr val="tx1"/>
                </a:solidFill>
              </a:rPr>
              <a:t>principal</a:t>
            </a:r>
          </a:p>
          <a:p>
            <a:pPr lvl="1"/>
            <a:r>
              <a:rPr lang="fr-FR" dirty="0"/>
              <a:t>Objectifs </a:t>
            </a:r>
            <a:r>
              <a:rPr lang="fr-FR" dirty="0">
                <a:solidFill>
                  <a:schemeClr val="tx1"/>
                </a:solidFill>
              </a:rPr>
              <a:t>secondaires</a:t>
            </a:r>
          </a:p>
          <a:p>
            <a:r>
              <a:rPr lang="fr-FR" dirty="0"/>
              <a:t>Quels sont les </a:t>
            </a:r>
            <a:r>
              <a:rPr lang="fr-FR" dirty="0">
                <a:solidFill>
                  <a:schemeClr val="tx1"/>
                </a:solidFill>
              </a:rPr>
              <a:t>critères de </a:t>
            </a:r>
            <a:r>
              <a:rPr lang="fr-FR" dirty="0" smtClean="0">
                <a:solidFill>
                  <a:schemeClr val="tx1"/>
                </a:solidFill>
              </a:rPr>
              <a:t>jugement </a:t>
            </a:r>
            <a:r>
              <a:rPr lang="fr-FR" dirty="0" smtClean="0"/>
              <a:t>et </a:t>
            </a:r>
            <a:r>
              <a:rPr lang="fr-FR" dirty="0"/>
              <a:t>comment les </a:t>
            </a:r>
            <a:r>
              <a:rPr lang="fr-FR" dirty="0">
                <a:solidFill>
                  <a:schemeClr val="tx1"/>
                </a:solidFill>
              </a:rPr>
              <a:t>mesurer </a:t>
            </a:r>
            <a:r>
              <a:rPr lang="fr-FR" dirty="0"/>
              <a:t>?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5" descr="j02171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72" y="1597981"/>
            <a:ext cx="167640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72" y="1585281"/>
            <a:ext cx="1676400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5C"/>
                  </a:outerShdw>
                </a:effectLst>
              </a14:hiddenEffects>
            </a:ext>
          </a:extLst>
        </p:spPr>
      </p:pic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694265"/>
              </p:ext>
            </p:extLst>
          </p:nvPr>
        </p:nvGraphicFramePr>
        <p:xfrm>
          <a:off x="1204460" y="1990093"/>
          <a:ext cx="7556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Clip" r:id="rId5" imgW="4335463" imgH="4716463" progId="MS_ClipArt_Gallery.2">
                  <p:embed/>
                </p:oleObj>
              </mc:Choice>
              <mc:Fallback>
                <p:oleObj name="Clip" r:id="rId5" imgW="4335463" imgH="471646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460" y="1990093"/>
                        <a:ext cx="75565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 rot="19737396">
            <a:off x="1025072" y="1763081"/>
            <a:ext cx="203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fr-F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</a:t>
            </a:r>
            <a:endParaRPr lang="fr-FR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 rot="20118185">
            <a:off x="1240972" y="1604331"/>
            <a:ext cx="206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fr-F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</a:t>
            </a:r>
            <a:endParaRPr lang="fr-FR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 rot="21510700">
            <a:off x="1512435" y="1547181"/>
            <a:ext cx="2079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fr-F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</a:t>
            </a:r>
            <a:endParaRPr lang="fr-FR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 rot="679987">
            <a:off x="1756910" y="1620206"/>
            <a:ext cx="2047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fr-F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</a:t>
            </a:r>
            <a:endParaRPr lang="fr-FR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155372" y="2174243"/>
            <a:ext cx="11430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5203372" y="2174243"/>
            <a:ext cx="11430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1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Avant de se </a:t>
            </a:r>
            <a:r>
              <a:rPr lang="fr-FR" dirty="0" smtClean="0"/>
              <a:t>lancer…se questionner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6431" y="3747023"/>
            <a:ext cx="8735627" cy="2769185"/>
          </a:xfrm>
        </p:spPr>
        <p:txBody>
          <a:bodyPr>
            <a:normAutofit/>
          </a:bodyPr>
          <a:lstStyle/>
          <a:p>
            <a:r>
              <a:rPr lang="fr-FR" dirty="0" smtClean="0"/>
              <a:t>Quelles </a:t>
            </a:r>
            <a:r>
              <a:rPr lang="fr-FR" dirty="0"/>
              <a:t>sont </a:t>
            </a:r>
            <a:r>
              <a:rPr lang="fr-FR" dirty="0" smtClean="0"/>
              <a:t>les « </a:t>
            </a:r>
            <a:r>
              <a:rPr lang="fr-FR" dirty="0" smtClean="0">
                <a:solidFill>
                  <a:schemeClr val="tx1"/>
                </a:solidFill>
              </a:rPr>
              <a:t>types</a:t>
            </a:r>
            <a:r>
              <a:rPr lang="fr-FR" dirty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chemeClr val="tx1"/>
                </a:solidFill>
              </a:rPr>
              <a:t>objets</a:t>
            </a:r>
            <a:r>
              <a:rPr lang="fr-FR" dirty="0"/>
              <a:t> » et quels sont les </a:t>
            </a:r>
            <a:r>
              <a:rPr lang="fr-FR" dirty="0">
                <a:solidFill>
                  <a:schemeClr val="tx1"/>
                </a:solidFill>
              </a:rPr>
              <a:t>éléments </a:t>
            </a:r>
            <a:r>
              <a:rPr lang="fr-FR" dirty="0" smtClean="0">
                <a:solidFill>
                  <a:schemeClr val="tx1"/>
                </a:solidFill>
              </a:rPr>
              <a:t>d’informations </a:t>
            </a:r>
            <a:r>
              <a:rPr lang="fr-FR" dirty="0" smtClean="0"/>
              <a:t>qui les caractérisent ?</a:t>
            </a:r>
          </a:p>
          <a:p>
            <a:r>
              <a:rPr lang="fr-FR" dirty="0" smtClean="0"/>
              <a:t>Parmi ces éléments quels sont ceux </a:t>
            </a:r>
            <a:r>
              <a:rPr lang="fr-FR" dirty="0" smtClean="0">
                <a:solidFill>
                  <a:schemeClr val="tx1"/>
                </a:solidFill>
              </a:rPr>
              <a:t>à </a:t>
            </a:r>
            <a:r>
              <a:rPr lang="fr-FR" dirty="0">
                <a:solidFill>
                  <a:schemeClr val="tx1"/>
                </a:solidFill>
              </a:rPr>
              <a:t>prendre en </a:t>
            </a:r>
            <a:r>
              <a:rPr lang="fr-FR" dirty="0" smtClean="0">
                <a:solidFill>
                  <a:schemeClr val="tx1"/>
                </a:solidFill>
              </a:rPr>
              <a:t>compte </a:t>
            </a:r>
            <a:r>
              <a:rPr lang="fr-FR" dirty="0" smtClean="0"/>
              <a:t>(et ceux à oublier) ?</a:t>
            </a:r>
            <a:endParaRPr lang="fr-FR" dirty="0"/>
          </a:p>
          <a:p>
            <a:endParaRPr lang="fr-FR" dirty="0"/>
          </a:p>
        </p:txBody>
      </p:sp>
      <p:pic>
        <p:nvPicPr>
          <p:cNvPr id="4" name="Picture 5" descr="j02171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72" y="1597981"/>
            <a:ext cx="167640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72" y="1585281"/>
            <a:ext cx="1676400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5C"/>
                  </a:outerShdw>
                </a:effectLst>
              </a14:hiddenEffects>
            </a:ext>
          </a:extLst>
        </p:spPr>
      </p:pic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694265"/>
              </p:ext>
            </p:extLst>
          </p:nvPr>
        </p:nvGraphicFramePr>
        <p:xfrm>
          <a:off x="1204460" y="1990093"/>
          <a:ext cx="7556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Clip" r:id="rId5" imgW="4335463" imgH="4716463" progId="MS_ClipArt_Gallery.2">
                  <p:embed/>
                </p:oleObj>
              </mc:Choice>
              <mc:Fallback>
                <p:oleObj name="Clip" r:id="rId5" imgW="4335463" imgH="471646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460" y="1990093"/>
                        <a:ext cx="75565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 rot="19737396">
            <a:off x="1025072" y="1763081"/>
            <a:ext cx="203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fr-F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</a:t>
            </a:r>
            <a:endParaRPr lang="fr-FR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 rot="20118185">
            <a:off x="1240972" y="1604331"/>
            <a:ext cx="206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fr-F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</a:t>
            </a:r>
            <a:endParaRPr lang="fr-FR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 rot="21510700">
            <a:off x="1512435" y="1547181"/>
            <a:ext cx="2079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fr-F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</a:t>
            </a:r>
            <a:endParaRPr lang="fr-FR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 rot="679987">
            <a:off x="1756910" y="1620206"/>
            <a:ext cx="2047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fr-FR" sz="2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</a:t>
            </a:r>
            <a:endParaRPr lang="fr-FR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155372" y="2174243"/>
            <a:ext cx="11430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5203372" y="2174243"/>
            <a:ext cx="11430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8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7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5683132"/>
            <a:ext cx="8736013" cy="1127125"/>
          </a:xfrm>
        </p:spPr>
        <p:txBody>
          <a:bodyPr>
            <a:normAutofit/>
          </a:bodyPr>
          <a:lstStyle/>
          <a:p>
            <a:pPr algn="ctr"/>
            <a:r>
              <a:rPr lang="fr-FR" sz="4400" dirty="0" smtClean="0"/>
              <a:t>Résister à la tentation de tout collecter !</a:t>
            </a:r>
            <a:endParaRPr lang="fr-FR" sz="4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0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02711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5425440"/>
            <a:ext cx="9143999" cy="1422400"/>
          </a:xfrm>
          <a:prstGeom prst="rect">
            <a:avLst/>
          </a:prstGeom>
        </p:spPr>
        <p:txBody>
          <a:bodyPr>
            <a:noAutofit/>
          </a:bodyPr>
          <a:lstStyle>
            <a:lvl1pPr marL="355600" indent="-35560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SzPct val="60000"/>
              <a:buFont typeface="Wingdings" panose="05000000000000000000" pitchFamily="2" charset="2"/>
              <a:buChar char="®"/>
              <a:defRPr sz="4000" kern="1200">
                <a:solidFill>
                  <a:srgbClr val="646466"/>
                </a:solidFill>
                <a:latin typeface="MoolBoran" panose="020B0100010101010101" pitchFamily="34" charset="0"/>
                <a:ea typeface="+mn-ea"/>
                <a:cs typeface="MoolBoran" panose="020B0100010101010101" pitchFamily="34" charset="0"/>
              </a:defRPr>
            </a:lvl1pPr>
            <a:lvl2pPr marL="719138" indent="-261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 typeface="Wingdings" panose="05000000000000000000" pitchFamily="2" charset="2"/>
              <a:buChar char="Ø"/>
              <a:defRPr sz="3600" kern="1200">
                <a:solidFill>
                  <a:srgbClr val="646466"/>
                </a:solidFill>
                <a:latin typeface="MoolBoran" panose="020B0100010101010101" pitchFamily="34" charset="0"/>
                <a:ea typeface="+mn-ea"/>
                <a:cs typeface="MoolBoran" panose="020B0100010101010101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3200" kern="1200">
                <a:solidFill>
                  <a:srgbClr val="646466"/>
                </a:solidFill>
                <a:latin typeface="MoolBoran" panose="020B0100010101010101" pitchFamily="34" charset="0"/>
                <a:ea typeface="+mn-ea"/>
                <a:cs typeface="MoolBoran" panose="020B0100010101010101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2800" kern="1200">
                <a:solidFill>
                  <a:srgbClr val="646466"/>
                </a:solidFill>
                <a:latin typeface="MoolBoran" panose="020B0100010101010101" pitchFamily="34" charset="0"/>
                <a:ea typeface="+mn-ea"/>
                <a:cs typeface="MoolBoran" panose="020B0100010101010101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2800" kern="1200">
                <a:solidFill>
                  <a:srgbClr val="646466"/>
                </a:solidFill>
                <a:latin typeface="MoolBoran" panose="020B0100010101010101" pitchFamily="34" charset="0"/>
                <a:ea typeface="+mn-ea"/>
                <a:cs typeface="MoolBoran" panose="020B0100010101010101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400" dirty="0"/>
              <a:t>Mieux vaut des variables bien </a:t>
            </a:r>
            <a:r>
              <a:rPr lang="fr-FR" sz="4400" dirty="0" smtClean="0"/>
              <a:t>choisies,</a:t>
            </a:r>
            <a:br>
              <a:rPr lang="fr-FR" sz="4400" dirty="0" smtClean="0"/>
            </a:br>
            <a:r>
              <a:rPr lang="fr-FR" sz="4400" dirty="0" smtClean="0"/>
              <a:t>préalablement </a:t>
            </a:r>
            <a:r>
              <a:rPr lang="fr-FR" sz="4400" dirty="0"/>
              <a:t>identifiées par rapport à votre </a:t>
            </a:r>
            <a:r>
              <a:rPr lang="fr-FR" sz="4400" dirty="0" smtClean="0"/>
              <a:t>objectif</a:t>
            </a:r>
            <a:br>
              <a:rPr lang="fr-FR" sz="4400" dirty="0" smtClean="0"/>
            </a:br>
            <a:r>
              <a:rPr lang="fr-FR" sz="4400" dirty="0" smtClean="0"/>
              <a:t>et </a:t>
            </a:r>
            <a:r>
              <a:rPr lang="fr-FR" sz="4400" dirty="0"/>
              <a:t>dont vous pourrez contrôler la </a:t>
            </a:r>
            <a:r>
              <a:rPr lang="fr-FR" sz="4400" dirty="0" smtClean="0"/>
              <a:t>qualité !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91662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Base de données : principes essentiels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Informations organisées dans 1 ou plusieurs </a:t>
            </a:r>
            <a:r>
              <a:rPr lang="fr-FR" dirty="0">
                <a:solidFill>
                  <a:schemeClr val="tx1"/>
                </a:solidFill>
              </a:rPr>
              <a:t>tables</a:t>
            </a:r>
          </a:p>
          <a:p>
            <a:r>
              <a:rPr lang="fr-FR" dirty="0"/>
              <a:t>Table est composée de </a:t>
            </a:r>
            <a:r>
              <a:rPr lang="fr-FR" dirty="0">
                <a:solidFill>
                  <a:schemeClr val="tx1"/>
                </a:solidFill>
              </a:rPr>
              <a:t>lignes</a:t>
            </a:r>
            <a:r>
              <a:rPr lang="fr-FR" dirty="0"/>
              <a:t> et de </a:t>
            </a:r>
            <a:r>
              <a:rPr lang="fr-FR" dirty="0">
                <a:solidFill>
                  <a:schemeClr val="tx1"/>
                </a:solidFill>
              </a:rPr>
              <a:t>colonnes</a:t>
            </a:r>
          </a:p>
          <a:p>
            <a:pPr lvl="1" defTabSz="849313"/>
            <a:r>
              <a:rPr lang="fr-FR" dirty="0"/>
              <a:t>Ligne = </a:t>
            </a:r>
            <a:r>
              <a:rPr lang="fr-FR" dirty="0" smtClean="0">
                <a:solidFill>
                  <a:schemeClr val="tx1"/>
                </a:solidFill>
              </a:rPr>
              <a:t>enregistrement</a:t>
            </a:r>
            <a:r>
              <a:rPr lang="fr-FR" dirty="0" smtClean="0"/>
              <a:t>, observation</a:t>
            </a:r>
          </a:p>
          <a:p>
            <a:pPr lvl="1" defTabSz="849313"/>
            <a:r>
              <a:rPr lang="fr-FR" dirty="0" smtClean="0"/>
              <a:t>Colonne </a:t>
            </a:r>
            <a:r>
              <a:rPr lang="fr-FR" dirty="0"/>
              <a:t>= </a:t>
            </a:r>
            <a:r>
              <a:rPr lang="fr-FR" dirty="0">
                <a:solidFill>
                  <a:schemeClr val="tx1"/>
                </a:solidFill>
              </a:rPr>
              <a:t>variable</a:t>
            </a:r>
            <a:r>
              <a:rPr lang="fr-FR" dirty="0"/>
              <a:t>, attribut, </a:t>
            </a:r>
            <a:r>
              <a:rPr lang="fr-FR" dirty="0" smtClean="0"/>
              <a:t>champ, élément </a:t>
            </a:r>
            <a:r>
              <a:rPr lang="fr-FR" dirty="0"/>
              <a:t>d’information</a:t>
            </a:r>
          </a:p>
          <a:p>
            <a:endParaRPr lang="fr-FR" dirty="0"/>
          </a:p>
        </p:txBody>
      </p:sp>
      <p:sp>
        <p:nvSpPr>
          <p:cNvPr id="5" name="Line 30"/>
          <p:cNvSpPr>
            <a:spLocks noChangeShapeType="1"/>
          </p:cNvSpPr>
          <p:nvPr/>
        </p:nvSpPr>
        <p:spPr bwMode="auto">
          <a:xfrm flipV="1">
            <a:off x="1686560" y="6516209"/>
            <a:ext cx="460248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fr-FR"/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445637" y="6335602"/>
            <a:ext cx="3017838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>
              <a:defRPr sz="2000">
                <a:solidFill>
                  <a:srgbClr val="CC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>
              <a:defRPr sz="2000">
                <a:solidFill>
                  <a:srgbClr val="CC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>
              <a:defRPr sz="2000">
                <a:solidFill>
                  <a:srgbClr val="CC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>
              <a:defRPr sz="2000">
                <a:solidFill>
                  <a:srgbClr val="CC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>
              <a:defRPr sz="2000">
                <a:solidFill>
                  <a:srgbClr val="CC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000">
                <a:solidFill>
                  <a:srgbClr val="CC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000">
                <a:solidFill>
                  <a:srgbClr val="CC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000">
                <a:solidFill>
                  <a:srgbClr val="CC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000">
                <a:solidFill>
                  <a:srgbClr val="CC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  <a:latin typeface="Tahoma" panose="020B0604030504040204" pitchFamily="34" charset="0"/>
              </a:rPr>
              <a:t>1 Enregistrement = 1 Ligne</a:t>
            </a:r>
          </a:p>
        </p:txBody>
      </p:sp>
      <p:graphicFrame>
        <p:nvGraphicFramePr>
          <p:cNvPr id="9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930184"/>
              </p:ext>
            </p:extLst>
          </p:nvPr>
        </p:nvGraphicFramePr>
        <p:xfrm>
          <a:off x="1691641" y="4499400"/>
          <a:ext cx="4566920" cy="1672602"/>
        </p:xfrm>
        <a:graphic>
          <a:graphicData uri="http://schemas.openxmlformats.org/drawingml/2006/table">
            <a:tbl>
              <a:tblPr/>
              <a:tblGrid>
                <a:gridCol w="1071880"/>
                <a:gridCol w="1338580"/>
                <a:gridCol w="1389380"/>
                <a:gridCol w="767080"/>
              </a:tblGrid>
              <a:tr h="529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Nom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Prenom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DateNaiss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Sexe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80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Rogne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Olive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18/05/1922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Dézieux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Jacqueline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26/02/1942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F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Greux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Nadine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06/09/1967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9966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F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6391422" y="4310568"/>
            <a:ext cx="2684584" cy="1046878"/>
          </a:xfrm>
          <a:prstGeom prst="wedgeRoundRectCallout">
            <a:avLst>
              <a:gd name="adj1" fmla="val -63635"/>
              <a:gd name="adj2" fmla="val 406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Valeur de la variable « Sexe »</a:t>
            </a:r>
            <a:br>
              <a:rPr lang="fr-FR" sz="1600" dirty="0"/>
            </a:br>
            <a:r>
              <a:rPr lang="fr-FR" sz="1600" dirty="0"/>
              <a:t>pour le 1</a:t>
            </a:r>
            <a:r>
              <a:rPr lang="fr-FR" sz="1600" baseline="30000" dirty="0"/>
              <a:t>er</a:t>
            </a:r>
            <a:r>
              <a:rPr lang="fr-FR" sz="1600" dirty="0"/>
              <a:t> </a:t>
            </a:r>
            <a:r>
              <a:rPr lang="fr-FR" sz="1600" dirty="0" smtClean="0"/>
              <a:t>enregistrement</a:t>
            </a:r>
          </a:p>
          <a:p>
            <a:pPr algn="ctr"/>
            <a:r>
              <a:rPr lang="fr-FR" sz="1600" dirty="0" smtClean="0"/>
              <a:t>= </a:t>
            </a:r>
            <a:br>
              <a:rPr lang="fr-FR" sz="1600" dirty="0" smtClean="0"/>
            </a:br>
            <a:r>
              <a:rPr lang="fr-FR" sz="1600" b="1" dirty="0" smtClean="0"/>
              <a:t>une donnée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1581-482F-4B0C-9122-7529F97F7363}" type="slidenum">
              <a:rPr lang="fr-FR" smtClean="0"/>
              <a:t>9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062963" y="4068651"/>
            <a:ext cx="2094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Table « Patient »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54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</TotalTime>
  <Words>973</Words>
  <Application>Microsoft Office PowerPoint</Application>
  <PresentationFormat>Affichage à l'écran (4:3)</PresentationFormat>
  <Paragraphs>435</Paragraphs>
  <Slides>24</Slides>
  <Notes>8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4" baseType="lpstr">
      <vt:lpstr>MoolBoran</vt:lpstr>
      <vt:lpstr>Calibri</vt:lpstr>
      <vt:lpstr>Wingdings</vt:lpstr>
      <vt:lpstr>Times New Roman</vt:lpstr>
      <vt:lpstr>Arial</vt:lpstr>
      <vt:lpstr>Webdings</vt:lpstr>
      <vt:lpstr>Tahoma</vt:lpstr>
      <vt:lpstr>Arial Unicode MS</vt:lpstr>
      <vt:lpstr>Thème Office</vt:lpstr>
      <vt:lpstr>Clip</vt:lpstr>
      <vt:lpstr>Construction d’une base de données</vt:lpstr>
      <vt:lpstr>Présentation PowerPoint</vt:lpstr>
      <vt:lpstr>Base de données et recherche scientifique</vt:lpstr>
      <vt:lpstr>Paradigme « Garbage In – Garbage Out »</vt:lpstr>
      <vt:lpstr>Avant de se lancer…se questionner !</vt:lpstr>
      <vt:lpstr>Avant de se lancer…se questionner !</vt:lpstr>
      <vt:lpstr>Résister à la tentation de tout collecter !</vt:lpstr>
      <vt:lpstr>Présentation PowerPoint</vt:lpstr>
      <vt:lpstr>Base de données : principes essentiels</vt:lpstr>
      <vt:lpstr>Base de données : principes essentiels</vt:lpstr>
      <vt:lpstr>Base de données : principes essentiels</vt:lpstr>
      <vt:lpstr>Base de données : principes essentiels</vt:lpstr>
      <vt:lpstr>Nommer correctement les variables</vt:lpstr>
      <vt:lpstr>Valeurs des variables</vt:lpstr>
      <vt:lpstr>Valeurs des variables</vt:lpstr>
      <vt:lpstr>Valeurs des variables</vt:lpstr>
      <vt:lpstr>Valeurs des variables</vt:lpstr>
      <vt:lpstr>Valeurs des variables</vt:lpstr>
      <vt:lpstr>Valeurs des variables</vt:lpstr>
      <vt:lpstr>Valeurs des variables</vt:lpstr>
      <vt:lpstr>Dans tout les cas…</vt:lpstr>
      <vt:lpstr>Quels logiciels ?</vt:lpstr>
      <vt:lpstr>Attention aux imprévus techniques</vt:lpstr>
      <vt:lpstr>Merci pour votre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Jean-Charles DUFOUR</dc:creator>
  <cp:lastModifiedBy>Jean-Charles DUFOUR</cp:lastModifiedBy>
  <cp:revision>71</cp:revision>
  <dcterms:created xsi:type="dcterms:W3CDTF">2014-10-22T12:19:07Z</dcterms:created>
  <dcterms:modified xsi:type="dcterms:W3CDTF">2014-10-24T07:41:52Z</dcterms:modified>
</cp:coreProperties>
</file>