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0" r:id="rId1"/>
    <p:sldMasterId id="2147483827" r:id="rId2"/>
  </p:sldMasterIdLst>
  <p:notesMasterIdLst>
    <p:notesMasterId r:id="rId57"/>
  </p:notesMasterIdLst>
  <p:handoutMasterIdLst>
    <p:handoutMasterId r:id="rId58"/>
  </p:handoutMasterIdLst>
  <p:sldIdLst>
    <p:sldId id="331" r:id="rId3"/>
    <p:sldId id="332" r:id="rId4"/>
    <p:sldId id="349" r:id="rId5"/>
    <p:sldId id="333" r:id="rId6"/>
    <p:sldId id="335" r:id="rId7"/>
    <p:sldId id="346" r:id="rId8"/>
    <p:sldId id="350" r:id="rId9"/>
    <p:sldId id="337" r:id="rId10"/>
    <p:sldId id="338" r:id="rId11"/>
    <p:sldId id="339" r:id="rId12"/>
    <p:sldId id="351" r:id="rId13"/>
    <p:sldId id="340" r:id="rId14"/>
    <p:sldId id="348" r:id="rId15"/>
    <p:sldId id="343" r:id="rId16"/>
    <p:sldId id="342" r:id="rId17"/>
    <p:sldId id="322" r:id="rId18"/>
    <p:sldId id="323" r:id="rId19"/>
    <p:sldId id="325" r:id="rId20"/>
    <p:sldId id="345" r:id="rId21"/>
    <p:sldId id="326" r:id="rId22"/>
    <p:sldId id="347" r:id="rId23"/>
    <p:sldId id="327" r:id="rId24"/>
    <p:sldId id="344" r:id="rId25"/>
    <p:sldId id="329" r:id="rId26"/>
    <p:sldId id="330" r:id="rId27"/>
    <p:sldId id="302" r:id="rId28"/>
    <p:sldId id="318" r:id="rId29"/>
    <p:sldId id="293" r:id="rId30"/>
    <p:sldId id="263" r:id="rId31"/>
    <p:sldId id="294" r:id="rId32"/>
    <p:sldId id="292" r:id="rId33"/>
    <p:sldId id="297" r:id="rId34"/>
    <p:sldId id="295" r:id="rId35"/>
    <p:sldId id="310" r:id="rId36"/>
    <p:sldId id="320" r:id="rId37"/>
    <p:sldId id="321" r:id="rId38"/>
    <p:sldId id="296" r:id="rId39"/>
    <p:sldId id="286" r:id="rId40"/>
    <p:sldId id="303" r:id="rId41"/>
    <p:sldId id="304" r:id="rId42"/>
    <p:sldId id="265" r:id="rId43"/>
    <p:sldId id="267" r:id="rId44"/>
    <p:sldId id="300" r:id="rId45"/>
    <p:sldId id="288" r:id="rId46"/>
    <p:sldId id="353" r:id="rId47"/>
    <p:sldId id="354" r:id="rId48"/>
    <p:sldId id="355" r:id="rId49"/>
    <p:sldId id="357" r:id="rId50"/>
    <p:sldId id="358" r:id="rId51"/>
    <p:sldId id="359" r:id="rId52"/>
    <p:sldId id="360" r:id="rId53"/>
    <p:sldId id="361" r:id="rId54"/>
    <p:sldId id="356" r:id="rId55"/>
    <p:sldId id="362" r:id="rId56"/>
  </p:sldIdLst>
  <p:sldSz cx="12192000" cy="6858000"/>
  <p:notesSz cx="6772275" cy="9902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9">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E4"/>
    <a:srgbClr val="A53010"/>
    <a:srgbClr val="B2B2B2"/>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0323" autoAdjust="0"/>
  </p:normalViewPr>
  <p:slideViewPr>
    <p:cSldViewPr>
      <p:cViewPr varScale="1">
        <p:scale>
          <a:sx n="78" d="100"/>
          <a:sy n="78" d="100"/>
        </p:scale>
        <p:origin x="966" y="96"/>
      </p:cViewPr>
      <p:guideLst>
        <p:guide orient="horz" pos="2160"/>
        <p:guide pos="3840"/>
      </p:guideLst>
    </p:cSldViewPr>
  </p:slideViewPr>
  <p:outlineViewPr>
    <p:cViewPr>
      <p:scale>
        <a:sx n="33" d="100"/>
        <a:sy n="33" d="100"/>
      </p:scale>
      <p:origin x="0" y="393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75" d="100"/>
        <a:sy n="75" d="100"/>
      </p:scale>
      <p:origin x="0" y="0"/>
    </p:cViewPr>
  </p:notesTextViewPr>
  <p:sorterViewPr>
    <p:cViewPr>
      <p:scale>
        <a:sx n="66" d="100"/>
        <a:sy n="66" d="100"/>
      </p:scale>
      <p:origin x="0" y="0"/>
    </p:cViewPr>
  </p:sorterViewPr>
  <p:notesViewPr>
    <p:cSldViewPr>
      <p:cViewPr>
        <p:scale>
          <a:sx n="70" d="100"/>
          <a:sy n="70" d="100"/>
        </p:scale>
        <p:origin x="-780" y="942"/>
      </p:cViewPr>
      <p:guideLst>
        <p:guide orient="horz" pos="3119"/>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7.xml"/><Relationship Id="rId18" Type="http://schemas.openxmlformats.org/officeDocument/2006/relationships/slide" Target="slides/slide41.xml"/><Relationship Id="rId3" Type="http://schemas.openxmlformats.org/officeDocument/2006/relationships/slide" Target="slides/slide4.xml"/><Relationship Id="rId21" Type="http://schemas.openxmlformats.org/officeDocument/2006/relationships/slide" Target="slides/slide44.xml"/><Relationship Id="rId7" Type="http://schemas.openxmlformats.org/officeDocument/2006/relationships/slide" Target="slides/slide16.xml"/><Relationship Id="rId12" Type="http://schemas.openxmlformats.org/officeDocument/2006/relationships/slide" Target="slides/slide24.xml"/><Relationship Id="rId17" Type="http://schemas.openxmlformats.org/officeDocument/2006/relationships/slide" Target="slides/slide38.xml"/><Relationship Id="rId2" Type="http://schemas.openxmlformats.org/officeDocument/2006/relationships/slide" Target="slides/slide2.xml"/><Relationship Id="rId16" Type="http://schemas.openxmlformats.org/officeDocument/2006/relationships/slide" Target="slides/slide36.xml"/><Relationship Id="rId20" Type="http://schemas.openxmlformats.org/officeDocument/2006/relationships/slide" Target="slides/slide43.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22.xml"/><Relationship Id="rId5" Type="http://schemas.openxmlformats.org/officeDocument/2006/relationships/slide" Target="slides/slide10.xml"/><Relationship Id="rId15" Type="http://schemas.openxmlformats.org/officeDocument/2006/relationships/slide" Target="slides/slide35.xml"/><Relationship Id="rId10" Type="http://schemas.openxmlformats.org/officeDocument/2006/relationships/slide" Target="slides/slide20.xml"/><Relationship Id="rId19" Type="http://schemas.openxmlformats.org/officeDocument/2006/relationships/slide" Target="slides/slide42.xml"/><Relationship Id="rId4" Type="http://schemas.openxmlformats.org/officeDocument/2006/relationships/slide" Target="slides/slide5.xml"/><Relationship Id="rId9" Type="http://schemas.openxmlformats.org/officeDocument/2006/relationships/slide" Target="slides/slide18.xml"/><Relationship Id="rId14"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39734521425446E-2"/>
          <c:y val="2.8465803237929084E-2"/>
          <c:w val="0.96052053095714907"/>
          <c:h val="0.897091385781984"/>
        </c:manualLayout>
      </c:layout>
      <c:scatterChart>
        <c:scatterStyle val="smoothMarker"/>
        <c:varyColors val="0"/>
        <c:ser>
          <c:idx val="5"/>
          <c:order val="1"/>
          <c:tx>
            <c:strRef>
              <c:f>'graphique utilité tous'!$A$6:$A$8</c:f>
              <c:strCache>
                <c:ptCount val="3"/>
                <c:pt idx="0">
                  <c:v>Immunotherapy_PLWH</c:v>
                </c:pt>
              </c:strCache>
            </c:strRef>
          </c:tx>
          <c:spPr>
            <a:ln w="25400" cap="rnd">
              <a:solidFill>
                <a:srgbClr val="D34817"/>
              </a:solidFill>
              <a:round/>
            </a:ln>
            <a:effectLst/>
          </c:spPr>
          <c:marker>
            <c:symbol val="x"/>
            <c:size val="5"/>
            <c:spPr>
              <a:solidFill>
                <a:srgbClr val="D34817"/>
              </a:solidFill>
              <a:ln w="69850">
                <a:solidFill>
                  <a:srgbClr val="D34817"/>
                </a:solidFill>
                <a:bevel/>
              </a:ln>
              <a:effectLst/>
            </c:spPr>
          </c:marker>
          <c:dPt>
            <c:idx val="1"/>
            <c:marker>
              <c:symbol val="x"/>
              <c:size val="8"/>
              <c:spPr>
                <a:solidFill>
                  <a:srgbClr val="D34817"/>
                </a:solidFill>
                <a:ln w="69850">
                  <a:solidFill>
                    <a:srgbClr val="D34817"/>
                  </a:solidFill>
                  <a:bevel/>
                </a:ln>
                <a:effectLst/>
              </c:spPr>
            </c:marker>
            <c:bubble3D val="0"/>
            <c:extLst>
              <c:ext xmlns:c16="http://schemas.microsoft.com/office/drawing/2014/chart" uri="{C3380CC4-5D6E-409C-BE32-E72D297353CC}">
                <c16:uniqueId val="{00000000-9F64-4C97-B9FD-937A315C929C}"/>
              </c:ext>
            </c:extLst>
          </c:dPt>
          <c:xVal>
            <c:numRef>
              <c:f>'graphique utilité tous'!$C$6:$C$8</c:f>
              <c:numCache>
                <c:formatCode>General</c:formatCode>
                <c:ptCount val="3"/>
                <c:pt idx="0">
                  <c:v>71.893109999999993</c:v>
                </c:pt>
                <c:pt idx="1">
                  <c:v>77.033050000000003</c:v>
                </c:pt>
                <c:pt idx="2">
                  <c:v>82.173000000000002</c:v>
                </c:pt>
              </c:numCache>
            </c:numRef>
          </c:xVal>
          <c:yVal>
            <c:numRef>
              <c:f>'graphique utilité tous'!$D$6:$D$8</c:f>
              <c:numCache>
                <c:formatCode>General</c:formatCode>
                <c:ptCount val="3"/>
                <c:pt idx="0">
                  <c:v>11</c:v>
                </c:pt>
                <c:pt idx="1">
                  <c:v>11</c:v>
                </c:pt>
                <c:pt idx="2">
                  <c:v>11</c:v>
                </c:pt>
              </c:numCache>
            </c:numRef>
          </c:yVal>
          <c:smooth val="1"/>
          <c:extLst>
            <c:ext xmlns:c16="http://schemas.microsoft.com/office/drawing/2014/chart" uri="{C3380CC4-5D6E-409C-BE32-E72D297353CC}">
              <c16:uniqueId val="{00000001-9F64-4C97-B9FD-937A315C929C}"/>
            </c:ext>
          </c:extLst>
        </c:ser>
        <c:ser>
          <c:idx val="9"/>
          <c:order val="2"/>
          <c:tx>
            <c:strRef>
              <c:f>'graphique utilité tous'!$A$9:$A$11</c:f>
              <c:strCache>
                <c:ptCount val="3"/>
                <c:pt idx="0">
                  <c:v>Immunotherapy_HP</c:v>
                </c:pt>
              </c:strCache>
            </c:strRef>
          </c:tx>
          <c:spPr>
            <a:ln w="25400" cap="rnd">
              <a:solidFill>
                <a:srgbClr val="D34817"/>
              </a:solidFill>
              <a:round/>
            </a:ln>
            <a:effectLst/>
          </c:spPr>
          <c:marker>
            <c:symbol val="circle"/>
            <c:size val="5"/>
            <c:spPr>
              <a:solidFill>
                <a:schemeClr val="tx1"/>
              </a:solidFill>
              <a:ln w="69850">
                <a:solidFill>
                  <a:srgbClr val="D34817"/>
                </a:solidFill>
              </a:ln>
              <a:effectLst/>
            </c:spPr>
          </c:marker>
          <c:dPt>
            <c:idx val="0"/>
            <c:marker>
              <c:symbol val="circle"/>
              <c:size val="5"/>
              <c:spPr>
                <a:solidFill>
                  <a:srgbClr val="D34817"/>
                </a:solidFill>
                <a:ln w="69850">
                  <a:solidFill>
                    <a:srgbClr val="D34817"/>
                  </a:solidFill>
                </a:ln>
                <a:effectLst/>
              </c:spPr>
            </c:marker>
            <c:bubble3D val="0"/>
            <c:extLst>
              <c:ext xmlns:c16="http://schemas.microsoft.com/office/drawing/2014/chart" uri="{C3380CC4-5D6E-409C-BE32-E72D297353CC}">
                <c16:uniqueId val="{00000019-9F64-4C97-B9FD-937A315C929C}"/>
              </c:ext>
            </c:extLst>
          </c:dPt>
          <c:dPt>
            <c:idx val="1"/>
            <c:marker>
              <c:symbol val="circle"/>
              <c:size val="8"/>
              <c:spPr>
                <a:solidFill>
                  <a:srgbClr val="D34817"/>
                </a:solidFill>
                <a:ln w="69850">
                  <a:solidFill>
                    <a:srgbClr val="D34817"/>
                  </a:solidFill>
                </a:ln>
                <a:effectLst/>
              </c:spPr>
            </c:marker>
            <c:bubble3D val="0"/>
            <c:extLst>
              <c:ext xmlns:c16="http://schemas.microsoft.com/office/drawing/2014/chart" uri="{C3380CC4-5D6E-409C-BE32-E72D297353CC}">
                <c16:uniqueId val="{00000002-9F64-4C97-B9FD-937A315C929C}"/>
              </c:ext>
            </c:extLst>
          </c:dPt>
          <c:dPt>
            <c:idx val="2"/>
            <c:marker>
              <c:symbol val="circle"/>
              <c:size val="5"/>
              <c:spPr>
                <a:solidFill>
                  <a:srgbClr val="D34817"/>
                </a:solidFill>
                <a:ln w="69850">
                  <a:solidFill>
                    <a:srgbClr val="D34817"/>
                  </a:solidFill>
                </a:ln>
                <a:effectLst/>
              </c:spPr>
            </c:marker>
            <c:bubble3D val="0"/>
            <c:extLst>
              <c:ext xmlns:c16="http://schemas.microsoft.com/office/drawing/2014/chart" uri="{C3380CC4-5D6E-409C-BE32-E72D297353CC}">
                <c16:uniqueId val="{00000018-9F64-4C97-B9FD-937A315C929C}"/>
              </c:ext>
            </c:extLst>
          </c:dPt>
          <c:xVal>
            <c:numRef>
              <c:f>'graphique utilité tous'!$C$9:$C$11</c:f>
              <c:numCache>
                <c:formatCode>General</c:formatCode>
                <c:ptCount val="3"/>
                <c:pt idx="0">
                  <c:v>58.425400000000003</c:v>
                </c:pt>
                <c:pt idx="1">
                  <c:v>61.053440000000002</c:v>
                </c:pt>
                <c:pt idx="2">
                  <c:v>63.681489999999997</c:v>
                </c:pt>
              </c:numCache>
            </c:numRef>
          </c:xVal>
          <c:yVal>
            <c:numRef>
              <c:f>'graphique utilité tous'!$D$9:$D$11</c:f>
              <c:numCache>
                <c:formatCode>General</c:formatCode>
                <c:ptCount val="3"/>
                <c:pt idx="0">
                  <c:v>10</c:v>
                </c:pt>
                <c:pt idx="1">
                  <c:v>10</c:v>
                </c:pt>
                <c:pt idx="2">
                  <c:v>10</c:v>
                </c:pt>
              </c:numCache>
            </c:numRef>
          </c:yVal>
          <c:smooth val="1"/>
          <c:extLst>
            <c:ext xmlns:c16="http://schemas.microsoft.com/office/drawing/2014/chart" uri="{C3380CC4-5D6E-409C-BE32-E72D297353CC}">
              <c16:uniqueId val="{00000003-9F64-4C97-B9FD-937A315C929C}"/>
            </c:ext>
          </c:extLst>
        </c:ser>
        <c:ser>
          <c:idx val="4"/>
          <c:order val="6"/>
          <c:tx>
            <c:strRef>
              <c:f>'graphique utilité tous'!$A$15:$A$17</c:f>
              <c:strCache>
                <c:ptCount val="3"/>
                <c:pt idx="0">
                  <c:v>Latency reactivation_PLWH</c:v>
                </c:pt>
              </c:strCache>
            </c:strRef>
          </c:tx>
          <c:spPr>
            <a:ln w="25400" cap="rnd">
              <a:solidFill>
                <a:srgbClr val="FFC000"/>
              </a:solidFill>
              <a:round/>
            </a:ln>
            <a:effectLst/>
          </c:spPr>
          <c:marker>
            <c:symbol val="x"/>
            <c:size val="5"/>
            <c:spPr>
              <a:solidFill>
                <a:srgbClr val="FFC000"/>
              </a:solidFill>
              <a:ln w="69850">
                <a:solidFill>
                  <a:srgbClr val="FFC000"/>
                </a:solidFill>
              </a:ln>
              <a:effectLst/>
            </c:spPr>
          </c:marker>
          <c:dPt>
            <c:idx val="1"/>
            <c:marker>
              <c:symbol val="x"/>
              <c:size val="8"/>
              <c:spPr>
                <a:solidFill>
                  <a:srgbClr val="FFC000"/>
                </a:solidFill>
                <a:ln w="69850">
                  <a:solidFill>
                    <a:srgbClr val="FFC000"/>
                  </a:solidFill>
                </a:ln>
                <a:effectLst/>
              </c:spPr>
            </c:marker>
            <c:bubble3D val="0"/>
            <c:spPr>
              <a:ln w="25400" cap="rnd">
                <a:solidFill>
                  <a:srgbClr val="FFC000"/>
                </a:solidFill>
                <a:round/>
              </a:ln>
              <a:effectLst/>
            </c:spPr>
            <c:extLst>
              <c:ext xmlns:c16="http://schemas.microsoft.com/office/drawing/2014/chart" uri="{C3380CC4-5D6E-409C-BE32-E72D297353CC}">
                <c16:uniqueId val="{00000004-9F64-4C97-B9FD-937A315C929C}"/>
              </c:ext>
            </c:extLst>
          </c:dPt>
          <c:dPt>
            <c:idx val="2"/>
            <c:marker>
              <c:symbol val="x"/>
              <c:size val="5"/>
              <c:spPr>
                <a:solidFill>
                  <a:srgbClr val="FFC000"/>
                </a:solidFill>
                <a:ln w="69850">
                  <a:solidFill>
                    <a:srgbClr val="FFC000"/>
                  </a:solidFill>
                </a:ln>
                <a:effectLst/>
              </c:spPr>
            </c:marker>
            <c:bubble3D val="0"/>
            <c:spPr>
              <a:ln w="25400" cap="rnd">
                <a:solidFill>
                  <a:srgbClr val="FFC000"/>
                </a:solidFill>
                <a:round/>
              </a:ln>
              <a:effectLst/>
            </c:spPr>
            <c:extLst>
              <c:ext xmlns:c16="http://schemas.microsoft.com/office/drawing/2014/chart" uri="{C3380CC4-5D6E-409C-BE32-E72D297353CC}">
                <c16:uniqueId val="{0000001A-9F64-4C97-B9FD-937A315C929C}"/>
              </c:ext>
            </c:extLst>
          </c:dPt>
          <c:xVal>
            <c:numRef>
              <c:f>'graphique utilité tous'!$C$15:$C$17</c:f>
              <c:numCache>
                <c:formatCode>General</c:formatCode>
                <c:ptCount val="3"/>
                <c:pt idx="0">
                  <c:v>55.885170000000002</c:v>
                </c:pt>
                <c:pt idx="1">
                  <c:v>60.408790000000003</c:v>
                </c:pt>
                <c:pt idx="2">
                  <c:v>64.932410000000004</c:v>
                </c:pt>
              </c:numCache>
            </c:numRef>
          </c:xVal>
          <c:yVal>
            <c:numRef>
              <c:f>'graphique utilité tous'!$D$15:$D$17</c:f>
              <c:numCache>
                <c:formatCode>General</c:formatCode>
                <c:ptCount val="3"/>
                <c:pt idx="0">
                  <c:v>8</c:v>
                </c:pt>
                <c:pt idx="1">
                  <c:v>8</c:v>
                </c:pt>
                <c:pt idx="2">
                  <c:v>8</c:v>
                </c:pt>
              </c:numCache>
            </c:numRef>
          </c:yVal>
          <c:smooth val="1"/>
          <c:extLst>
            <c:ext xmlns:c16="http://schemas.microsoft.com/office/drawing/2014/chart" uri="{C3380CC4-5D6E-409C-BE32-E72D297353CC}">
              <c16:uniqueId val="{00000005-9F64-4C97-B9FD-937A315C929C}"/>
            </c:ext>
          </c:extLst>
        </c:ser>
        <c:ser>
          <c:idx val="6"/>
          <c:order val="7"/>
          <c:tx>
            <c:strRef>
              <c:f>'graphique utilité tous'!$A$33:$A$35</c:f>
              <c:strCache>
                <c:ptCount val="3"/>
                <c:pt idx="0">
                  <c:v>Gene therapy_PLWH</c:v>
                </c:pt>
              </c:strCache>
            </c:strRef>
          </c:tx>
          <c:spPr>
            <a:ln w="25400" cap="rnd">
              <a:solidFill>
                <a:srgbClr val="92D050"/>
              </a:solidFill>
              <a:round/>
            </a:ln>
            <a:effectLst/>
          </c:spPr>
          <c:marker>
            <c:symbol val="x"/>
            <c:size val="5"/>
            <c:spPr>
              <a:solidFill>
                <a:srgbClr val="92D050"/>
              </a:solidFill>
              <a:ln w="69850">
                <a:solidFill>
                  <a:srgbClr val="92D050"/>
                </a:solidFill>
              </a:ln>
              <a:effectLst/>
            </c:spPr>
          </c:marker>
          <c:dPt>
            <c:idx val="1"/>
            <c:marker>
              <c:symbol val="x"/>
              <c:size val="8"/>
              <c:spPr>
                <a:solidFill>
                  <a:srgbClr val="92D050"/>
                </a:solidFill>
                <a:ln w="69850">
                  <a:solidFill>
                    <a:srgbClr val="92D050"/>
                  </a:solidFill>
                </a:ln>
                <a:effectLst/>
              </c:spPr>
            </c:marker>
            <c:bubble3D val="0"/>
            <c:extLst>
              <c:ext xmlns:c16="http://schemas.microsoft.com/office/drawing/2014/chart" uri="{C3380CC4-5D6E-409C-BE32-E72D297353CC}">
                <c16:uniqueId val="{00000006-9F64-4C97-B9FD-937A315C929C}"/>
              </c:ext>
            </c:extLst>
          </c:dPt>
          <c:xVal>
            <c:numRef>
              <c:f>'graphique utilité tous'!$C$33:$C$35</c:f>
              <c:numCache>
                <c:formatCode>General</c:formatCode>
                <c:ptCount val="3"/>
                <c:pt idx="0">
                  <c:v>24.00018</c:v>
                </c:pt>
                <c:pt idx="1">
                  <c:v>28.051919999999999</c:v>
                </c:pt>
                <c:pt idx="2">
                  <c:v>32.103659999999998</c:v>
                </c:pt>
              </c:numCache>
            </c:numRef>
          </c:xVal>
          <c:yVal>
            <c:numRef>
              <c:f>'graphique utilité tous'!$D$33:$D$35</c:f>
              <c:numCache>
                <c:formatCode>General</c:formatCode>
                <c:ptCount val="3"/>
                <c:pt idx="0">
                  <c:v>2</c:v>
                </c:pt>
                <c:pt idx="1">
                  <c:v>2</c:v>
                </c:pt>
                <c:pt idx="2">
                  <c:v>2</c:v>
                </c:pt>
              </c:numCache>
            </c:numRef>
          </c:yVal>
          <c:smooth val="1"/>
          <c:extLst>
            <c:ext xmlns:c16="http://schemas.microsoft.com/office/drawing/2014/chart" uri="{C3380CC4-5D6E-409C-BE32-E72D297353CC}">
              <c16:uniqueId val="{00000007-9F64-4C97-B9FD-937A315C929C}"/>
            </c:ext>
          </c:extLst>
        </c:ser>
        <c:ser>
          <c:idx val="7"/>
          <c:order val="8"/>
          <c:tx>
            <c:strRef>
              <c:f>'graphique utilité tous'!$A$24:$A$26</c:f>
              <c:strCache>
                <c:ptCount val="3"/>
                <c:pt idx="0">
                  <c:v>Combined therapy_PLWH</c:v>
                </c:pt>
              </c:strCache>
            </c:strRef>
          </c:tx>
          <c:spPr>
            <a:ln w="25400" cap="rnd">
              <a:solidFill>
                <a:srgbClr val="00B0F0"/>
              </a:solidFill>
              <a:round/>
            </a:ln>
            <a:effectLst/>
          </c:spPr>
          <c:marker>
            <c:symbol val="x"/>
            <c:size val="5"/>
            <c:spPr>
              <a:solidFill>
                <a:srgbClr val="00B0F0"/>
              </a:solidFill>
              <a:ln w="69850">
                <a:solidFill>
                  <a:srgbClr val="00B0F0"/>
                </a:solidFill>
              </a:ln>
              <a:effectLst/>
            </c:spPr>
          </c:marker>
          <c:dPt>
            <c:idx val="1"/>
            <c:marker>
              <c:symbol val="x"/>
              <c:size val="8"/>
              <c:spPr>
                <a:solidFill>
                  <a:srgbClr val="00B0F0"/>
                </a:solidFill>
                <a:ln w="69850">
                  <a:solidFill>
                    <a:srgbClr val="00B0F0"/>
                  </a:solidFill>
                </a:ln>
                <a:effectLst/>
              </c:spPr>
            </c:marker>
            <c:bubble3D val="0"/>
            <c:extLst>
              <c:ext xmlns:c16="http://schemas.microsoft.com/office/drawing/2014/chart" uri="{C3380CC4-5D6E-409C-BE32-E72D297353CC}">
                <c16:uniqueId val="{00000008-9F64-4C97-B9FD-937A315C929C}"/>
              </c:ext>
            </c:extLst>
          </c:dPt>
          <c:xVal>
            <c:numRef>
              <c:f>'graphique utilité tous'!$C$24:$C$26</c:f>
              <c:numCache>
                <c:formatCode>General</c:formatCode>
                <c:ptCount val="3"/>
                <c:pt idx="0">
                  <c:v>40.891159999999999</c:v>
                </c:pt>
                <c:pt idx="1">
                  <c:v>46.158679999999997</c:v>
                </c:pt>
                <c:pt idx="2">
                  <c:v>51.426209999999998</c:v>
                </c:pt>
              </c:numCache>
            </c:numRef>
          </c:xVal>
          <c:yVal>
            <c:numRef>
              <c:f>'graphique utilité tous'!$D$24:$D$26</c:f>
              <c:numCache>
                <c:formatCode>General</c:formatCode>
                <c:ptCount val="3"/>
                <c:pt idx="0">
                  <c:v>5</c:v>
                </c:pt>
                <c:pt idx="1">
                  <c:v>5</c:v>
                </c:pt>
                <c:pt idx="2">
                  <c:v>5</c:v>
                </c:pt>
              </c:numCache>
            </c:numRef>
          </c:yVal>
          <c:smooth val="1"/>
          <c:extLst>
            <c:ext xmlns:c16="http://schemas.microsoft.com/office/drawing/2014/chart" uri="{C3380CC4-5D6E-409C-BE32-E72D297353CC}">
              <c16:uniqueId val="{00000009-9F64-4C97-B9FD-937A315C929C}"/>
            </c:ext>
          </c:extLst>
        </c:ser>
        <c:ser>
          <c:idx val="8"/>
          <c:order val="9"/>
          <c:tx>
            <c:strRef>
              <c:f>'graphique utilité tous'!$A$18:$A$20</c:f>
              <c:strCache>
                <c:ptCount val="3"/>
                <c:pt idx="0">
                  <c:v>Latency reactivation_HP</c:v>
                </c:pt>
              </c:strCache>
            </c:strRef>
          </c:tx>
          <c:spPr>
            <a:ln w="25400" cap="rnd">
              <a:solidFill>
                <a:srgbClr val="FFC000"/>
              </a:solidFill>
              <a:round/>
            </a:ln>
            <a:effectLst/>
          </c:spPr>
          <c:marker>
            <c:symbol val="circle"/>
            <c:size val="5"/>
            <c:spPr>
              <a:solidFill>
                <a:srgbClr val="FFC000"/>
              </a:solidFill>
              <a:ln w="69850">
                <a:solidFill>
                  <a:srgbClr val="FFC000"/>
                </a:solidFill>
              </a:ln>
              <a:effectLst/>
            </c:spPr>
          </c:marker>
          <c:dPt>
            <c:idx val="1"/>
            <c:marker>
              <c:symbol val="circle"/>
              <c:size val="8"/>
              <c:spPr>
                <a:solidFill>
                  <a:srgbClr val="FFC000"/>
                </a:solidFill>
                <a:ln w="69850">
                  <a:solidFill>
                    <a:srgbClr val="FFC000"/>
                  </a:solidFill>
                </a:ln>
                <a:effectLst/>
              </c:spPr>
            </c:marker>
            <c:bubble3D val="0"/>
            <c:extLst>
              <c:ext xmlns:c16="http://schemas.microsoft.com/office/drawing/2014/chart" uri="{C3380CC4-5D6E-409C-BE32-E72D297353CC}">
                <c16:uniqueId val="{0000000A-9F64-4C97-B9FD-937A315C929C}"/>
              </c:ext>
            </c:extLst>
          </c:dPt>
          <c:xVal>
            <c:numRef>
              <c:f>'graphique utilité tous'!$C$18:$C$20</c:f>
              <c:numCache>
                <c:formatCode>General</c:formatCode>
                <c:ptCount val="3"/>
                <c:pt idx="0">
                  <c:v>46.994190000000003</c:v>
                </c:pt>
                <c:pt idx="1">
                  <c:v>52.160330000000002</c:v>
                </c:pt>
                <c:pt idx="2">
                  <c:v>57.32647</c:v>
                </c:pt>
              </c:numCache>
            </c:numRef>
          </c:xVal>
          <c:yVal>
            <c:numRef>
              <c:f>'graphique utilité tous'!$D$18:$D$20</c:f>
              <c:numCache>
                <c:formatCode>General</c:formatCode>
                <c:ptCount val="3"/>
                <c:pt idx="0">
                  <c:v>7</c:v>
                </c:pt>
                <c:pt idx="1">
                  <c:v>7</c:v>
                </c:pt>
                <c:pt idx="2">
                  <c:v>7</c:v>
                </c:pt>
              </c:numCache>
            </c:numRef>
          </c:yVal>
          <c:smooth val="1"/>
          <c:extLst>
            <c:ext xmlns:c16="http://schemas.microsoft.com/office/drawing/2014/chart" uri="{C3380CC4-5D6E-409C-BE32-E72D297353CC}">
              <c16:uniqueId val="{0000000B-9F64-4C97-B9FD-937A315C929C}"/>
            </c:ext>
          </c:extLst>
        </c:ser>
        <c:ser>
          <c:idx val="10"/>
          <c:order val="10"/>
          <c:tx>
            <c:strRef>
              <c:f>'graphique utilité tous'!$A$36:$A$38</c:f>
              <c:strCache>
                <c:ptCount val="3"/>
                <c:pt idx="0">
                  <c:v>Gene therapy_HP</c:v>
                </c:pt>
              </c:strCache>
            </c:strRef>
          </c:tx>
          <c:spPr>
            <a:ln w="25400" cap="rnd">
              <a:solidFill>
                <a:srgbClr val="92D050"/>
              </a:solidFill>
              <a:round/>
            </a:ln>
            <a:effectLst/>
          </c:spPr>
          <c:marker>
            <c:symbol val="circle"/>
            <c:size val="5"/>
            <c:spPr>
              <a:solidFill>
                <a:srgbClr val="92D050"/>
              </a:solidFill>
              <a:ln w="69850">
                <a:solidFill>
                  <a:srgbClr val="92D050"/>
                </a:solidFill>
              </a:ln>
              <a:effectLst/>
            </c:spPr>
          </c:marker>
          <c:dPt>
            <c:idx val="1"/>
            <c:marker>
              <c:symbol val="circle"/>
              <c:size val="8"/>
              <c:spPr>
                <a:solidFill>
                  <a:srgbClr val="92D050"/>
                </a:solidFill>
                <a:ln w="69850">
                  <a:solidFill>
                    <a:srgbClr val="92D050"/>
                  </a:solidFill>
                </a:ln>
                <a:effectLst/>
              </c:spPr>
            </c:marker>
            <c:bubble3D val="0"/>
            <c:extLst>
              <c:ext xmlns:c16="http://schemas.microsoft.com/office/drawing/2014/chart" uri="{C3380CC4-5D6E-409C-BE32-E72D297353CC}">
                <c16:uniqueId val="{0000000C-9F64-4C97-B9FD-937A315C929C}"/>
              </c:ext>
            </c:extLst>
          </c:dPt>
          <c:xVal>
            <c:numRef>
              <c:f>'graphique utilité tous'!$C$36:$C$38</c:f>
              <c:numCache>
                <c:formatCode>General</c:formatCode>
                <c:ptCount val="3"/>
                <c:pt idx="0">
                  <c:v>36.318510000000003</c:v>
                </c:pt>
                <c:pt idx="1">
                  <c:v>38.946559999999998</c:v>
                </c:pt>
                <c:pt idx="2">
                  <c:v>41.574599999999997</c:v>
                </c:pt>
              </c:numCache>
            </c:numRef>
          </c:xVal>
          <c:yVal>
            <c:numRef>
              <c:f>'graphique utilité tous'!$D$36:$D$38</c:f>
              <c:numCache>
                <c:formatCode>General</c:formatCode>
                <c:ptCount val="3"/>
                <c:pt idx="0">
                  <c:v>1</c:v>
                </c:pt>
                <c:pt idx="1">
                  <c:v>1</c:v>
                </c:pt>
                <c:pt idx="2">
                  <c:v>1</c:v>
                </c:pt>
              </c:numCache>
            </c:numRef>
          </c:yVal>
          <c:smooth val="1"/>
          <c:extLst>
            <c:ext xmlns:c16="http://schemas.microsoft.com/office/drawing/2014/chart" uri="{C3380CC4-5D6E-409C-BE32-E72D297353CC}">
              <c16:uniqueId val="{0000000D-9F64-4C97-B9FD-937A315C929C}"/>
            </c:ext>
          </c:extLst>
        </c:ser>
        <c:ser>
          <c:idx val="11"/>
          <c:order val="11"/>
          <c:tx>
            <c:strRef>
              <c:f>'graphique utilité tous'!$A$27:$A$29</c:f>
              <c:strCache>
                <c:ptCount val="3"/>
                <c:pt idx="0">
                  <c:v>Combined therapy_HP</c:v>
                </c:pt>
              </c:strCache>
            </c:strRef>
          </c:tx>
          <c:spPr>
            <a:ln w="25400" cap="rnd">
              <a:solidFill>
                <a:srgbClr val="00B0F0"/>
              </a:solidFill>
              <a:round/>
            </a:ln>
            <a:effectLst/>
          </c:spPr>
          <c:marker>
            <c:symbol val="circle"/>
            <c:size val="5"/>
            <c:spPr>
              <a:solidFill>
                <a:srgbClr val="00B0F0"/>
              </a:solidFill>
              <a:ln w="69850">
                <a:solidFill>
                  <a:srgbClr val="00B0F0"/>
                </a:solidFill>
              </a:ln>
              <a:effectLst/>
            </c:spPr>
          </c:marker>
          <c:dPt>
            <c:idx val="1"/>
            <c:marker>
              <c:symbol val="circle"/>
              <c:size val="8"/>
              <c:spPr>
                <a:solidFill>
                  <a:srgbClr val="00B0F0"/>
                </a:solidFill>
                <a:ln w="69850">
                  <a:solidFill>
                    <a:srgbClr val="00B0F0"/>
                  </a:solidFill>
                </a:ln>
                <a:effectLst/>
              </c:spPr>
            </c:marker>
            <c:bubble3D val="0"/>
            <c:extLst>
              <c:ext xmlns:c16="http://schemas.microsoft.com/office/drawing/2014/chart" uri="{C3380CC4-5D6E-409C-BE32-E72D297353CC}">
                <c16:uniqueId val="{0000000E-9F64-4C97-B9FD-937A315C929C}"/>
              </c:ext>
            </c:extLst>
          </c:dPt>
          <c:xVal>
            <c:numRef>
              <c:f>'graphique utilité tous'!$C$27:$C$29</c:f>
              <c:numCache>
                <c:formatCode>General</c:formatCode>
                <c:ptCount val="3"/>
                <c:pt idx="0">
                  <c:v>60.555979999999998</c:v>
                </c:pt>
                <c:pt idx="1">
                  <c:v>66.55301</c:v>
                </c:pt>
                <c:pt idx="2">
                  <c:v>72.550030000000007</c:v>
                </c:pt>
              </c:numCache>
            </c:numRef>
          </c:xVal>
          <c:yVal>
            <c:numRef>
              <c:f>'graphique utilité tous'!$D$27:$D$29</c:f>
              <c:numCache>
                <c:formatCode>General</c:formatCode>
                <c:ptCount val="3"/>
                <c:pt idx="0">
                  <c:v>4</c:v>
                </c:pt>
                <c:pt idx="1">
                  <c:v>4</c:v>
                </c:pt>
                <c:pt idx="2">
                  <c:v>4</c:v>
                </c:pt>
              </c:numCache>
            </c:numRef>
          </c:yVal>
          <c:smooth val="1"/>
          <c:extLst>
            <c:ext xmlns:c16="http://schemas.microsoft.com/office/drawing/2014/chart" uri="{C3380CC4-5D6E-409C-BE32-E72D297353CC}">
              <c16:uniqueId val="{0000000F-9F64-4C97-B9FD-937A315C929C}"/>
            </c:ext>
          </c:extLst>
        </c:ser>
        <c:dLbls>
          <c:showLegendKey val="0"/>
          <c:showVal val="0"/>
          <c:showCatName val="0"/>
          <c:showSerName val="0"/>
          <c:showPercent val="0"/>
          <c:showBubbleSize val="0"/>
        </c:dLbls>
        <c:axId val="447694224"/>
        <c:axId val="447696576"/>
        <c:extLst>
          <c:ext xmlns:c15="http://schemas.microsoft.com/office/drawing/2012/chart" uri="{02D57815-91ED-43cb-92C2-25804820EDAC}">
            <c15:filteredScatterSeries>
              <c15:ser>
                <c:idx val="1"/>
                <c:order val="0"/>
                <c:tx>
                  <c:strRef>
                    <c:extLst>
                      <c:ext uri="{02D57815-91ED-43cb-92C2-25804820EDAC}">
                        <c15:formulaRef>
                          <c15:sqref>'graphique utilité tous'!$A$3</c15:sqref>
                        </c15:formulaRef>
                      </c:ext>
                    </c:extLst>
                    <c:strCache>
                      <c:ptCount val="1"/>
                      <c:pt idx="0">
                        <c:v>Immunotherapy_All</c:v>
                      </c:pt>
                    </c:strCache>
                  </c:strRef>
                </c:tx>
                <c:spPr>
                  <a:ln w="19050" cap="rnd">
                    <a:solidFill>
                      <a:schemeClr val="accent4"/>
                    </a:solidFill>
                    <a:round/>
                  </a:ln>
                  <a:effectLst/>
                </c:spPr>
                <c:marker>
                  <c:symbol val="triangle"/>
                  <c:size val="5"/>
                  <c:spPr>
                    <a:solidFill>
                      <a:schemeClr val="accent4"/>
                    </a:solidFill>
                    <a:ln w="9525">
                      <a:solidFill>
                        <a:schemeClr val="accent4"/>
                      </a:solidFill>
                    </a:ln>
                    <a:effectLst/>
                  </c:spPr>
                </c:marker>
                <c:dPt>
                  <c:idx val="1"/>
                  <c:marker>
                    <c:symbol val="triangle"/>
                    <c:size val="8"/>
                    <c:spPr>
                      <a:solidFill>
                        <a:schemeClr val="accent4"/>
                      </a:solidFill>
                      <a:ln w="9525">
                        <a:solidFill>
                          <a:schemeClr val="accent4"/>
                        </a:solidFill>
                      </a:ln>
                      <a:effectLst/>
                    </c:spPr>
                  </c:marker>
                  <c:bubble3D val="0"/>
                  <c:extLst>
                    <c:ext xmlns:c16="http://schemas.microsoft.com/office/drawing/2014/chart" uri="{C3380CC4-5D6E-409C-BE32-E72D297353CC}">
                      <c16:uniqueId val="{00000010-9F64-4C97-B9FD-937A315C929C}"/>
                    </c:ext>
                  </c:extLst>
                </c:dPt>
                <c:xVal>
                  <c:numRef>
                    <c:extLst>
                      <c:ext uri="{02D57815-91ED-43cb-92C2-25804820EDAC}">
                        <c15:formulaRef>
                          <c15:sqref>'graphique utilité tous'!$C$3:$C$5</c15:sqref>
                        </c15:formulaRef>
                      </c:ext>
                    </c:extLst>
                    <c:numCache>
                      <c:formatCode>General</c:formatCode>
                      <c:ptCount val="3"/>
                      <c:pt idx="0">
                        <c:v>61.05189</c:v>
                      </c:pt>
                      <c:pt idx="1">
                        <c:v>72.782420000000002</c:v>
                      </c:pt>
                      <c:pt idx="2">
                        <c:v>84.512960000000007</c:v>
                      </c:pt>
                    </c:numCache>
                  </c:numRef>
                </c:xVal>
                <c:yVal>
                  <c:numRef>
                    <c:extLst>
                      <c:ext uri="{02D57815-91ED-43cb-92C2-25804820EDAC}">
                        <c15:formulaRef>
                          <c15:sqref>'graphique utilité tous'!$D$3:$D$5</c15:sqref>
                        </c15:formulaRef>
                      </c:ext>
                    </c:extLst>
                    <c:numCache>
                      <c:formatCode>General</c:formatCode>
                      <c:ptCount val="3"/>
                      <c:pt idx="0">
                        <c:v>12</c:v>
                      </c:pt>
                      <c:pt idx="1">
                        <c:v>12</c:v>
                      </c:pt>
                      <c:pt idx="2">
                        <c:v>12</c:v>
                      </c:pt>
                    </c:numCache>
                  </c:numRef>
                </c:yVal>
                <c:smooth val="1"/>
                <c:extLst>
                  <c:ext xmlns:c16="http://schemas.microsoft.com/office/drawing/2014/chart" uri="{C3380CC4-5D6E-409C-BE32-E72D297353CC}">
                    <c16:uniqueId val="{00000011-9F64-4C97-B9FD-937A315C929C}"/>
                  </c:ext>
                </c:extLst>
              </c15:ser>
            </c15:filteredScatterSeries>
            <c15:filteredScatterSeries>
              <c15:ser>
                <c:idx val="0"/>
                <c:order val="3"/>
                <c:tx>
                  <c:strRef>
                    <c:extLst xmlns:c15="http://schemas.microsoft.com/office/drawing/2012/chart">
                      <c:ext xmlns:c15="http://schemas.microsoft.com/office/drawing/2012/chart" uri="{02D57815-91ED-43cb-92C2-25804820EDAC}">
                        <c15:formulaRef>
                          <c15:sqref>'graphique utilité tous'!$A$12</c15:sqref>
                        </c15:formulaRef>
                      </c:ext>
                    </c:extLst>
                    <c:strCache>
                      <c:ptCount val="1"/>
                      <c:pt idx="0">
                        <c:v>Latency reactivation_All</c:v>
                      </c:pt>
                    </c:strCache>
                  </c:strRef>
                </c:tx>
                <c:spPr>
                  <a:ln w="19050" cap="rnd">
                    <a:solidFill>
                      <a:schemeClr val="accent2"/>
                    </a:solidFill>
                    <a:round/>
                  </a:ln>
                  <a:effectLst/>
                </c:spPr>
                <c:marker>
                  <c:symbol val="triangle"/>
                  <c:size val="5"/>
                  <c:spPr>
                    <a:solidFill>
                      <a:schemeClr val="accent2"/>
                    </a:solidFill>
                    <a:ln w="9525">
                      <a:solidFill>
                        <a:schemeClr val="accent2"/>
                      </a:solidFill>
                    </a:ln>
                    <a:effectLst/>
                  </c:spPr>
                </c:marker>
                <c:dPt>
                  <c:idx val="1"/>
                  <c:marker>
                    <c:symbol val="triangle"/>
                    <c:size val="8"/>
                    <c:spPr>
                      <a:solidFill>
                        <a:schemeClr val="accent2"/>
                      </a:solidFill>
                      <a:ln w="9525">
                        <a:solidFill>
                          <a:schemeClr val="accent2"/>
                        </a:solidFill>
                      </a:ln>
                      <a:effectLst/>
                    </c:spPr>
                  </c:marker>
                  <c:bubble3D val="0"/>
                  <c:extLst xmlns:c15="http://schemas.microsoft.com/office/drawing/2012/chart">
                    <c:ext xmlns:c16="http://schemas.microsoft.com/office/drawing/2014/chart" uri="{C3380CC4-5D6E-409C-BE32-E72D297353CC}">
                      <c16:uniqueId val="{00000012-9F64-4C97-B9FD-937A315C929C}"/>
                    </c:ext>
                  </c:extLst>
                </c:dPt>
                <c:xVal>
                  <c:numRef>
                    <c:extLst xmlns:c15="http://schemas.microsoft.com/office/drawing/2012/chart">
                      <c:ext xmlns:c15="http://schemas.microsoft.com/office/drawing/2012/chart" uri="{02D57815-91ED-43cb-92C2-25804820EDAC}">
                        <c15:formulaRef>
                          <c15:sqref>'graphique utilité tous'!$C$12:$C$14</c15:sqref>
                        </c15:formulaRef>
                      </c:ext>
                    </c:extLst>
                    <c:numCache>
                      <c:formatCode>General</c:formatCode>
                      <c:ptCount val="3"/>
                      <c:pt idx="0">
                        <c:v>46.287669999999999</c:v>
                      </c:pt>
                      <c:pt idx="1">
                        <c:v>55.495800000000003</c:v>
                      </c:pt>
                      <c:pt idx="2">
                        <c:v>64.70393</c:v>
                      </c:pt>
                    </c:numCache>
                  </c:numRef>
                </c:xVal>
                <c:yVal>
                  <c:numRef>
                    <c:extLst xmlns:c15="http://schemas.microsoft.com/office/drawing/2012/chart">
                      <c:ext xmlns:c15="http://schemas.microsoft.com/office/drawing/2012/chart" uri="{02D57815-91ED-43cb-92C2-25804820EDAC}">
                        <c15:formulaRef>
                          <c15:sqref>'graphique utilité tous'!$D$12:$D$14</c15:sqref>
                        </c15:formulaRef>
                      </c:ext>
                    </c:extLst>
                    <c:numCache>
                      <c:formatCode>General</c:formatCode>
                      <c:ptCount val="3"/>
                      <c:pt idx="0">
                        <c:v>9</c:v>
                      </c:pt>
                      <c:pt idx="1">
                        <c:v>9</c:v>
                      </c:pt>
                      <c:pt idx="2">
                        <c:v>9</c:v>
                      </c:pt>
                    </c:numCache>
                  </c:numRef>
                </c:yVal>
                <c:smooth val="1"/>
                <c:extLst xmlns:c15="http://schemas.microsoft.com/office/drawing/2012/chart">
                  <c:ext xmlns:c16="http://schemas.microsoft.com/office/drawing/2014/chart" uri="{C3380CC4-5D6E-409C-BE32-E72D297353CC}">
                    <c16:uniqueId val="{00000013-9F64-4C97-B9FD-937A315C929C}"/>
                  </c:ext>
                </c:extLst>
              </c15:ser>
            </c15:filteredScatterSeries>
            <c15:filteredScatterSeries>
              <c15:ser>
                <c:idx val="2"/>
                <c:order val="4"/>
                <c:tx>
                  <c:strRef>
                    <c:extLst xmlns:c15="http://schemas.microsoft.com/office/drawing/2012/chart">
                      <c:ext xmlns:c15="http://schemas.microsoft.com/office/drawing/2012/chart" uri="{02D57815-91ED-43cb-92C2-25804820EDAC}">
                        <c15:formulaRef>
                          <c15:sqref>'graphique utilité tous'!$A$30:$A$32</c15:sqref>
                        </c15:formulaRef>
                      </c:ext>
                    </c:extLst>
                    <c:strCache>
                      <c:ptCount val="3"/>
                      <c:pt idx="0">
                        <c:v>Gene therapy_All</c:v>
                      </c:pt>
                    </c:strCache>
                  </c:strRef>
                </c:tx>
                <c:spPr>
                  <a:ln w="19050" cap="rnd">
                    <a:solidFill>
                      <a:schemeClr val="accent6"/>
                    </a:solidFill>
                    <a:round/>
                  </a:ln>
                  <a:effectLst/>
                </c:spPr>
                <c:marker>
                  <c:symbol val="triangle"/>
                  <c:size val="5"/>
                  <c:spPr>
                    <a:solidFill>
                      <a:schemeClr val="accent6"/>
                    </a:solidFill>
                    <a:ln w="9525">
                      <a:solidFill>
                        <a:schemeClr val="accent6"/>
                      </a:solidFill>
                    </a:ln>
                    <a:effectLst/>
                  </c:spPr>
                </c:marker>
                <c:dPt>
                  <c:idx val="1"/>
                  <c:marker>
                    <c:symbol val="triangle"/>
                    <c:size val="8"/>
                    <c:spPr>
                      <a:solidFill>
                        <a:schemeClr val="accent6"/>
                      </a:solidFill>
                      <a:ln w="9525">
                        <a:solidFill>
                          <a:schemeClr val="accent6"/>
                        </a:solidFill>
                      </a:ln>
                      <a:effectLst/>
                    </c:spPr>
                  </c:marker>
                  <c:bubble3D val="0"/>
                  <c:extLst xmlns:c15="http://schemas.microsoft.com/office/drawing/2012/chart">
                    <c:ext xmlns:c16="http://schemas.microsoft.com/office/drawing/2014/chart" uri="{C3380CC4-5D6E-409C-BE32-E72D297353CC}">
                      <c16:uniqueId val="{00000014-9F64-4C97-B9FD-937A315C929C}"/>
                    </c:ext>
                  </c:extLst>
                </c:dPt>
                <c:xVal>
                  <c:numRef>
                    <c:extLst xmlns:c15="http://schemas.microsoft.com/office/drawing/2012/chart">
                      <c:ext xmlns:c15="http://schemas.microsoft.com/office/drawing/2012/chart" uri="{02D57815-91ED-43cb-92C2-25804820EDAC}">
                        <c15:formulaRef>
                          <c15:sqref>'graphique utilité tous'!$C$30:$C$32</c15:sqref>
                        </c15:formulaRef>
                      </c:ext>
                    </c:extLst>
                    <c:numCache>
                      <c:formatCode>General</c:formatCode>
                      <c:ptCount val="3"/>
                      <c:pt idx="0">
                        <c:v>26.38805</c:v>
                      </c:pt>
                      <c:pt idx="1">
                        <c:v>32.695320000000002</c:v>
                      </c:pt>
                      <c:pt idx="2">
                        <c:v>39.002589999999998</c:v>
                      </c:pt>
                    </c:numCache>
                  </c:numRef>
                </c:xVal>
                <c:yVal>
                  <c:numRef>
                    <c:extLst xmlns:c15="http://schemas.microsoft.com/office/drawing/2012/chart">
                      <c:ext xmlns:c15="http://schemas.microsoft.com/office/drawing/2012/chart" uri="{02D57815-91ED-43cb-92C2-25804820EDAC}">
                        <c15:formulaRef>
                          <c15:sqref>'graphique utilité tous'!$D$30:$D$32</c15:sqref>
                        </c15:formulaRef>
                      </c:ext>
                    </c:extLst>
                    <c:numCache>
                      <c:formatCode>General</c:formatCode>
                      <c:ptCount val="3"/>
                      <c:pt idx="0">
                        <c:v>3</c:v>
                      </c:pt>
                      <c:pt idx="1">
                        <c:v>3</c:v>
                      </c:pt>
                      <c:pt idx="2">
                        <c:v>3</c:v>
                      </c:pt>
                    </c:numCache>
                  </c:numRef>
                </c:yVal>
                <c:smooth val="1"/>
                <c:extLst xmlns:c15="http://schemas.microsoft.com/office/drawing/2012/chart">
                  <c:ext xmlns:c16="http://schemas.microsoft.com/office/drawing/2014/chart" uri="{C3380CC4-5D6E-409C-BE32-E72D297353CC}">
                    <c16:uniqueId val="{00000015-9F64-4C97-B9FD-937A315C929C}"/>
                  </c:ext>
                </c:extLst>
              </c15:ser>
            </c15:filteredScatterSeries>
            <c15:filteredScatterSeries>
              <c15:ser>
                <c:idx val="3"/>
                <c:order val="5"/>
                <c:tx>
                  <c:strRef>
                    <c:extLst xmlns:c15="http://schemas.microsoft.com/office/drawing/2012/chart">
                      <c:ext xmlns:c15="http://schemas.microsoft.com/office/drawing/2012/chart" uri="{02D57815-91ED-43cb-92C2-25804820EDAC}">
                        <c15:formulaRef>
                          <c15:sqref>'graphique utilité tous'!$A$21:$A$23</c15:sqref>
                        </c15:formulaRef>
                      </c:ext>
                    </c:extLst>
                    <c:strCache>
                      <c:ptCount val="3"/>
                      <c:pt idx="0">
                        <c:v>Combined therapy_All</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dPt>
                  <c:idx val="1"/>
                  <c:marker>
                    <c:symbol val="triangle"/>
                    <c:size val="8"/>
                    <c:spPr>
                      <a:solidFill>
                        <a:schemeClr val="accent1"/>
                      </a:solidFill>
                      <a:ln w="9525">
                        <a:solidFill>
                          <a:schemeClr val="accent1"/>
                        </a:solidFill>
                      </a:ln>
                      <a:effectLst/>
                    </c:spPr>
                  </c:marker>
                  <c:bubble3D val="0"/>
                  <c:extLst xmlns:c15="http://schemas.microsoft.com/office/drawing/2012/chart">
                    <c:ext xmlns:c16="http://schemas.microsoft.com/office/drawing/2014/chart" uri="{C3380CC4-5D6E-409C-BE32-E72D297353CC}">
                      <c16:uniqueId val="{00000016-9F64-4C97-B9FD-937A315C929C}"/>
                    </c:ext>
                  </c:extLst>
                </c:dPt>
                <c:xVal>
                  <c:numRef>
                    <c:extLst xmlns:c15="http://schemas.microsoft.com/office/drawing/2012/chart">
                      <c:ext xmlns:c15="http://schemas.microsoft.com/office/drawing/2012/chart" uri="{02D57815-91ED-43cb-92C2-25804820EDAC}">
                        <c15:formulaRef>
                          <c15:sqref>'graphique utilité tous'!$C$21:$C$23</c15:sqref>
                        </c15:formulaRef>
                      </c:ext>
                    </c:extLst>
                    <c:numCache>
                      <c:formatCode>General</c:formatCode>
                      <c:ptCount val="3"/>
                      <c:pt idx="0">
                        <c:v>44.80395</c:v>
                      </c:pt>
                      <c:pt idx="1">
                        <c:v>53.431489999999997</c:v>
                      </c:pt>
                      <c:pt idx="2">
                        <c:v>62.05903</c:v>
                      </c:pt>
                    </c:numCache>
                  </c:numRef>
                </c:xVal>
                <c:yVal>
                  <c:numRef>
                    <c:extLst xmlns:c15="http://schemas.microsoft.com/office/drawing/2012/chart">
                      <c:ext xmlns:c15="http://schemas.microsoft.com/office/drawing/2012/chart" uri="{02D57815-91ED-43cb-92C2-25804820EDAC}">
                        <c15:formulaRef>
                          <c15:sqref>'graphique utilité tous'!$D$21:$D$23</c15:sqref>
                        </c15:formulaRef>
                      </c:ext>
                    </c:extLst>
                    <c:numCache>
                      <c:formatCode>General</c:formatCode>
                      <c:ptCount val="3"/>
                      <c:pt idx="0">
                        <c:v>6</c:v>
                      </c:pt>
                      <c:pt idx="1">
                        <c:v>6</c:v>
                      </c:pt>
                      <c:pt idx="2">
                        <c:v>6</c:v>
                      </c:pt>
                    </c:numCache>
                  </c:numRef>
                </c:yVal>
                <c:smooth val="1"/>
                <c:extLst xmlns:c15="http://schemas.microsoft.com/office/drawing/2012/chart">
                  <c:ext xmlns:c16="http://schemas.microsoft.com/office/drawing/2014/chart" uri="{C3380CC4-5D6E-409C-BE32-E72D297353CC}">
                    <c16:uniqueId val="{00000017-9F64-4C97-B9FD-937A315C929C}"/>
                  </c:ext>
                </c:extLst>
              </c15:ser>
            </c15:filteredScatterSeries>
          </c:ext>
        </c:extLst>
      </c:scatterChart>
      <c:valAx>
        <c:axId val="447694224"/>
        <c:scaling>
          <c:orientation val="minMax"/>
          <c:min val="20"/>
        </c:scaling>
        <c:delete val="0"/>
        <c:axPos val="b"/>
        <c:majorGridlines>
          <c:spPr>
            <a:ln w="9525" cap="flat" cmpd="sng" algn="ctr">
              <a:solidFill>
                <a:srgbClr val="855D5D">
                  <a:lumMod val="60000"/>
                  <a:lumOff val="40000"/>
                </a:srgbClr>
              </a:solidFill>
              <a:round/>
            </a:ln>
            <a:effectLst/>
          </c:spPr>
        </c:majorGridlines>
        <c:minorGridlines>
          <c:spPr>
            <a:ln w="9525" cap="flat" cmpd="sng" algn="ctr">
              <a:solidFill>
                <a:srgbClr val="855D5D">
                  <a:lumMod val="75000"/>
                </a:srgbClr>
              </a:solidFill>
              <a:round/>
            </a:ln>
            <a:effectLst/>
          </c:spPr>
        </c:minorGridlines>
        <c:numFmt formatCode="General" sourceLinked="0"/>
        <c:majorTickMark val="none"/>
        <c:minorTickMark val="none"/>
        <c:tickLblPos val="nextTo"/>
        <c:spPr>
          <a:noFill/>
          <a:ln w="9525" cap="flat" cmpd="sng" algn="ctr">
            <a:solidFill>
              <a:srgbClr val="D34817">
                <a:alpha val="73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47696576"/>
        <c:crosses val="autoZero"/>
        <c:crossBetween val="midCat"/>
      </c:valAx>
      <c:valAx>
        <c:axId val="447696576"/>
        <c:scaling>
          <c:orientation val="minMax"/>
        </c:scaling>
        <c:delete val="1"/>
        <c:axPos val="l"/>
        <c:numFmt formatCode="General" sourceLinked="1"/>
        <c:majorTickMark val="none"/>
        <c:minorTickMark val="none"/>
        <c:tickLblPos val="none"/>
        <c:crossAx val="447694224"/>
        <c:crossesAt val="1"/>
        <c:crossBetween val="midCat"/>
      </c:valAx>
      <c:spPr>
        <a:noFill/>
        <a:ln w="25400">
          <a:noFill/>
        </a:ln>
        <a:effectLst>
          <a:glow rad="127000">
            <a:schemeClr val="accent1">
              <a:alpha val="94000"/>
            </a:schemeClr>
          </a:glow>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B244E-0B5D-4AB2-9935-D61EDF3465D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fr-FR"/>
        </a:p>
      </dgm:t>
    </dgm:pt>
    <dgm:pt modelId="{445C3550-E2FF-4B58-86EC-59580A207C05}">
      <dgm:prSet phldrT="[Texte]"/>
      <dgm:spPr>
        <a:solidFill>
          <a:schemeClr val="tx2"/>
        </a:solidFill>
      </dgm:spPr>
      <dgm:t>
        <a:bodyPr/>
        <a:lstStyle/>
        <a:p>
          <a:r>
            <a:rPr lang="en-GB" b="1" noProof="0" dirty="0" smtClean="0"/>
            <a:t>Step 1: </a:t>
          </a:r>
        </a:p>
        <a:p>
          <a:r>
            <a:rPr lang="en-GB" b="1" noProof="0" dirty="0" smtClean="0"/>
            <a:t>Qualitative</a:t>
          </a:r>
          <a:endParaRPr lang="en-GB" b="1" noProof="0" dirty="0"/>
        </a:p>
      </dgm:t>
    </dgm:pt>
    <dgm:pt modelId="{FA3A1162-C5C9-4854-9551-80712FFD7356}" type="parTrans" cxnId="{3787BD6C-3CDB-45F8-94E5-4CAC8A64AFC9}">
      <dgm:prSet/>
      <dgm:spPr/>
      <dgm:t>
        <a:bodyPr/>
        <a:lstStyle/>
        <a:p>
          <a:endParaRPr lang="en-GB" noProof="0" dirty="0"/>
        </a:p>
      </dgm:t>
    </dgm:pt>
    <dgm:pt modelId="{AD7DEB9E-D7D0-457A-A1AE-CE4D0F86C332}" type="sibTrans" cxnId="{3787BD6C-3CDB-45F8-94E5-4CAC8A64AFC9}">
      <dgm:prSet/>
      <dgm:spPr/>
      <dgm:t>
        <a:bodyPr/>
        <a:lstStyle/>
        <a:p>
          <a:endParaRPr lang="en-GB" noProof="0" dirty="0"/>
        </a:p>
      </dgm:t>
    </dgm:pt>
    <dgm:pt modelId="{5D560F1C-9B68-413B-A52E-1611901222B9}">
      <dgm:prSet phldrT="[Texte]"/>
      <dgm:spPr/>
      <dgm:t>
        <a:bodyPr/>
        <a:lstStyle/>
        <a:p>
          <a:r>
            <a:rPr lang="en-GB" b="0" noProof="0" dirty="0" smtClean="0">
              <a:solidFill>
                <a:schemeClr val="bg2"/>
              </a:solidFill>
            </a:rPr>
            <a:t>Observing the production of knowledge allowing to reach representations and collective construction of sense</a:t>
          </a:r>
          <a:endParaRPr lang="en-GB" noProof="0" dirty="0">
            <a:solidFill>
              <a:schemeClr val="bg2"/>
            </a:solidFill>
          </a:endParaRPr>
        </a:p>
      </dgm:t>
    </dgm:pt>
    <dgm:pt modelId="{75154705-317F-4E60-8E98-655943699278}" type="parTrans" cxnId="{03EDE477-5014-4DA3-8CA7-9EABEB0B23BB}">
      <dgm:prSet/>
      <dgm:spPr/>
      <dgm:t>
        <a:bodyPr/>
        <a:lstStyle/>
        <a:p>
          <a:endParaRPr lang="en-GB" noProof="0" dirty="0"/>
        </a:p>
      </dgm:t>
    </dgm:pt>
    <dgm:pt modelId="{FE459B3A-0BFB-431B-8DB7-4592BBD6BAA0}" type="sibTrans" cxnId="{03EDE477-5014-4DA3-8CA7-9EABEB0B23BB}">
      <dgm:prSet/>
      <dgm:spPr/>
      <dgm:t>
        <a:bodyPr/>
        <a:lstStyle/>
        <a:p>
          <a:endParaRPr lang="en-GB" noProof="0" dirty="0"/>
        </a:p>
      </dgm:t>
    </dgm:pt>
    <dgm:pt modelId="{76ACDF63-52B5-4632-B246-7BD666B56180}">
      <dgm:prSet phldrT="[Texte]"/>
      <dgm:spPr/>
      <dgm:t>
        <a:bodyPr/>
        <a:lstStyle/>
        <a:p>
          <a:r>
            <a:rPr lang="en-GB" b="0" noProof="0" dirty="0" smtClean="0">
              <a:solidFill>
                <a:schemeClr val="bg2"/>
              </a:solidFill>
            </a:rPr>
            <a:t>Individual and collective interviews</a:t>
          </a:r>
          <a:endParaRPr lang="en-GB" noProof="0" dirty="0">
            <a:solidFill>
              <a:schemeClr val="bg2"/>
            </a:solidFill>
          </a:endParaRPr>
        </a:p>
      </dgm:t>
    </dgm:pt>
    <dgm:pt modelId="{FCB2F1DD-79EA-4382-899D-379EE631BA14}" type="parTrans" cxnId="{24389A07-C316-4735-9871-414B05FBA7CF}">
      <dgm:prSet/>
      <dgm:spPr/>
      <dgm:t>
        <a:bodyPr/>
        <a:lstStyle/>
        <a:p>
          <a:endParaRPr lang="en-GB" noProof="0" dirty="0"/>
        </a:p>
      </dgm:t>
    </dgm:pt>
    <dgm:pt modelId="{3FD5E9B7-C633-406D-94E2-4C7761F7364A}" type="sibTrans" cxnId="{24389A07-C316-4735-9871-414B05FBA7CF}">
      <dgm:prSet/>
      <dgm:spPr/>
      <dgm:t>
        <a:bodyPr/>
        <a:lstStyle/>
        <a:p>
          <a:endParaRPr lang="en-GB" noProof="0" dirty="0"/>
        </a:p>
      </dgm:t>
    </dgm:pt>
    <dgm:pt modelId="{282CA922-E12F-443B-9F98-159CDDDA42F7}">
      <dgm:prSet phldrT="[Texte]"/>
      <dgm:spPr/>
      <dgm:t>
        <a:bodyPr/>
        <a:lstStyle/>
        <a:p>
          <a:r>
            <a:rPr lang="en-GB" b="1" noProof="0" smtClean="0"/>
            <a:t>Step 2: </a:t>
          </a:r>
        </a:p>
        <a:p>
          <a:r>
            <a:rPr lang="en-GB" b="1" noProof="0" smtClean="0"/>
            <a:t>Mixt</a:t>
          </a:r>
          <a:endParaRPr lang="en-GB" b="1" noProof="0" dirty="0"/>
        </a:p>
      </dgm:t>
    </dgm:pt>
    <dgm:pt modelId="{23876A6D-CA53-42A7-9AF6-0FDD5FFE8069}" type="parTrans" cxnId="{9449E834-7BDD-44A3-A3BC-BFED865258D4}">
      <dgm:prSet/>
      <dgm:spPr/>
      <dgm:t>
        <a:bodyPr/>
        <a:lstStyle/>
        <a:p>
          <a:endParaRPr lang="en-GB" noProof="0" dirty="0"/>
        </a:p>
      </dgm:t>
    </dgm:pt>
    <dgm:pt modelId="{8470AB8B-DFFD-4980-827D-7BDE00DD9AAF}" type="sibTrans" cxnId="{9449E834-7BDD-44A3-A3BC-BFED865258D4}">
      <dgm:prSet/>
      <dgm:spPr/>
      <dgm:t>
        <a:bodyPr/>
        <a:lstStyle/>
        <a:p>
          <a:endParaRPr lang="en-GB" noProof="0" dirty="0"/>
        </a:p>
      </dgm:t>
    </dgm:pt>
    <dgm:pt modelId="{A4E3D3AB-6CF3-462A-8811-64FFAF1F9744}">
      <dgm:prSet phldrT="[Texte]"/>
      <dgm:spPr/>
      <dgm:t>
        <a:bodyPr/>
        <a:lstStyle/>
        <a:p>
          <a:r>
            <a:rPr lang="en-GB" b="0" noProof="0" dirty="0" smtClean="0">
              <a:solidFill>
                <a:schemeClr val="bg2"/>
              </a:solidFill>
            </a:rPr>
            <a:t>Eliciting the main PLWH’ viewpoints toward participating in HCRCT</a:t>
          </a:r>
          <a:endParaRPr lang="en-GB" b="0" noProof="0" dirty="0">
            <a:solidFill>
              <a:schemeClr val="bg2"/>
            </a:solidFill>
          </a:endParaRPr>
        </a:p>
      </dgm:t>
    </dgm:pt>
    <dgm:pt modelId="{4E1DE504-A688-4471-A04B-352552455165}" type="parTrans" cxnId="{5EAA97B2-E556-4032-8403-96D2DB66400A}">
      <dgm:prSet/>
      <dgm:spPr/>
      <dgm:t>
        <a:bodyPr/>
        <a:lstStyle/>
        <a:p>
          <a:endParaRPr lang="en-GB" noProof="0" dirty="0"/>
        </a:p>
      </dgm:t>
    </dgm:pt>
    <dgm:pt modelId="{CF859023-B2E9-48CD-B9F3-400EB6AAF3E0}" type="sibTrans" cxnId="{5EAA97B2-E556-4032-8403-96D2DB66400A}">
      <dgm:prSet/>
      <dgm:spPr/>
      <dgm:t>
        <a:bodyPr/>
        <a:lstStyle/>
        <a:p>
          <a:endParaRPr lang="en-GB" noProof="0" dirty="0"/>
        </a:p>
      </dgm:t>
    </dgm:pt>
    <dgm:pt modelId="{2B5CD7D8-0B8B-4A70-B8DE-3E2615B795DE}">
      <dgm:prSet phldrT="[Texte]"/>
      <dgm:spPr/>
      <dgm:t>
        <a:bodyPr/>
        <a:lstStyle/>
        <a:p>
          <a:r>
            <a:rPr lang="en-GB" b="0" noProof="0" dirty="0" smtClean="0">
              <a:solidFill>
                <a:schemeClr val="bg2"/>
              </a:solidFill>
            </a:rPr>
            <a:t>Q methodology</a:t>
          </a:r>
          <a:endParaRPr lang="en-GB" b="0" noProof="0" dirty="0">
            <a:solidFill>
              <a:schemeClr val="bg2"/>
            </a:solidFill>
          </a:endParaRPr>
        </a:p>
      </dgm:t>
    </dgm:pt>
    <dgm:pt modelId="{E1D05E8F-C255-4C00-9073-C344203D0DE4}" type="parTrans" cxnId="{FCD55BA4-7001-4BFC-9A7A-A9F6DAD8C49D}">
      <dgm:prSet/>
      <dgm:spPr/>
      <dgm:t>
        <a:bodyPr/>
        <a:lstStyle/>
        <a:p>
          <a:endParaRPr lang="en-GB" noProof="0" dirty="0"/>
        </a:p>
      </dgm:t>
    </dgm:pt>
    <dgm:pt modelId="{9B922613-866B-4D36-8F5F-7F8E5D1B80E3}" type="sibTrans" cxnId="{FCD55BA4-7001-4BFC-9A7A-A9F6DAD8C49D}">
      <dgm:prSet/>
      <dgm:spPr/>
      <dgm:t>
        <a:bodyPr/>
        <a:lstStyle/>
        <a:p>
          <a:endParaRPr lang="en-GB" noProof="0" dirty="0"/>
        </a:p>
      </dgm:t>
    </dgm:pt>
    <dgm:pt modelId="{5473549F-0318-4FD7-B491-B14B76D373F1}">
      <dgm:prSet phldrT="[Texte]"/>
      <dgm:spPr>
        <a:solidFill>
          <a:schemeClr val="accent1"/>
        </a:solidFill>
      </dgm:spPr>
      <dgm:t>
        <a:bodyPr/>
        <a:lstStyle/>
        <a:p>
          <a:r>
            <a:rPr lang="en-GB" b="1" noProof="0" smtClean="0"/>
            <a:t>Step 3: </a:t>
          </a:r>
        </a:p>
        <a:p>
          <a:r>
            <a:rPr lang="en-GB" b="1" noProof="0" smtClean="0"/>
            <a:t>Quantitative</a:t>
          </a:r>
          <a:endParaRPr lang="en-GB" b="1" noProof="0" dirty="0"/>
        </a:p>
      </dgm:t>
    </dgm:pt>
    <dgm:pt modelId="{3CFFA47D-9351-4E55-A471-F68A7A98B4A9}" type="parTrans" cxnId="{213B79BD-5B4F-42A7-9D38-EED07E24B2B3}">
      <dgm:prSet/>
      <dgm:spPr/>
      <dgm:t>
        <a:bodyPr/>
        <a:lstStyle/>
        <a:p>
          <a:endParaRPr lang="en-GB" noProof="0" dirty="0"/>
        </a:p>
      </dgm:t>
    </dgm:pt>
    <dgm:pt modelId="{E849B9E5-33A5-43A5-BA04-09547366FB27}" type="sibTrans" cxnId="{213B79BD-5B4F-42A7-9D38-EED07E24B2B3}">
      <dgm:prSet/>
      <dgm:spPr/>
      <dgm:t>
        <a:bodyPr/>
        <a:lstStyle/>
        <a:p>
          <a:endParaRPr lang="en-GB" noProof="0" dirty="0"/>
        </a:p>
      </dgm:t>
    </dgm:pt>
    <dgm:pt modelId="{BD442ADF-4EB0-4B52-898B-F4F6AD69FE7E}">
      <dgm:prSet phldrT="[Texte]"/>
      <dgm:spPr/>
      <dgm:t>
        <a:bodyPr/>
        <a:lstStyle/>
        <a:p>
          <a:r>
            <a:rPr lang="en-GB" b="1" noProof="0" dirty="0" smtClean="0"/>
            <a:t>Determining the more pertinent protocols</a:t>
          </a:r>
          <a:endParaRPr lang="en-GB" b="1" noProof="0" dirty="0"/>
        </a:p>
      </dgm:t>
    </dgm:pt>
    <dgm:pt modelId="{161B27FB-2F3A-44B6-B22D-FD07FB4A6B2B}" type="parTrans" cxnId="{1A680854-4D9E-4CBE-8025-2959FAE492B5}">
      <dgm:prSet/>
      <dgm:spPr/>
      <dgm:t>
        <a:bodyPr/>
        <a:lstStyle/>
        <a:p>
          <a:endParaRPr lang="en-GB" noProof="0" dirty="0"/>
        </a:p>
      </dgm:t>
    </dgm:pt>
    <dgm:pt modelId="{17C056E1-7BDC-4DC1-A86E-19B5D4B669AE}" type="sibTrans" cxnId="{1A680854-4D9E-4CBE-8025-2959FAE492B5}">
      <dgm:prSet/>
      <dgm:spPr/>
      <dgm:t>
        <a:bodyPr/>
        <a:lstStyle/>
        <a:p>
          <a:endParaRPr lang="en-GB" noProof="0" dirty="0"/>
        </a:p>
      </dgm:t>
    </dgm:pt>
    <dgm:pt modelId="{52983CA5-9052-4A79-8858-3789223EC1B2}">
      <dgm:prSet phldrT="[Texte]"/>
      <dgm:spPr/>
      <dgm:t>
        <a:bodyPr/>
        <a:lstStyle/>
        <a:p>
          <a:r>
            <a:rPr lang="en-GB" noProof="0" dirty="0" smtClean="0">
              <a:solidFill>
                <a:schemeClr val="accent1"/>
              </a:solidFill>
            </a:rPr>
            <a:t>Discrete Choice Experiments</a:t>
          </a:r>
          <a:r>
            <a:rPr lang="en-GB" noProof="0" dirty="0" smtClean="0"/>
            <a:t>: comparing a set of several pairs of strategies</a:t>
          </a:r>
          <a:endParaRPr lang="en-GB" noProof="0" dirty="0"/>
        </a:p>
      </dgm:t>
    </dgm:pt>
    <dgm:pt modelId="{562A377D-6C4F-4CEC-A3F7-9697A605D5D2}" type="parTrans" cxnId="{4D25CA61-A8CD-446A-A02B-6A8972606957}">
      <dgm:prSet/>
      <dgm:spPr/>
      <dgm:t>
        <a:bodyPr/>
        <a:lstStyle/>
        <a:p>
          <a:endParaRPr lang="en-GB" noProof="0" dirty="0"/>
        </a:p>
      </dgm:t>
    </dgm:pt>
    <dgm:pt modelId="{F442AE24-9298-4134-B1B1-F44DDC496890}" type="sibTrans" cxnId="{4D25CA61-A8CD-446A-A02B-6A8972606957}">
      <dgm:prSet/>
      <dgm:spPr/>
      <dgm:t>
        <a:bodyPr/>
        <a:lstStyle/>
        <a:p>
          <a:endParaRPr lang="en-GB" noProof="0" dirty="0"/>
        </a:p>
      </dgm:t>
    </dgm:pt>
    <dgm:pt modelId="{221150DB-3D08-43CA-B742-6A192EAAEB9B}" type="pres">
      <dgm:prSet presAssocID="{149B244E-0B5D-4AB2-9935-D61EDF3465DB}" presName="linearFlow" presStyleCnt="0">
        <dgm:presLayoutVars>
          <dgm:dir/>
          <dgm:animLvl val="lvl"/>
          <dgm:resizeHandles val="exact"/>
        </dgm:presLayoutVars>
      </dgm:prSet>
      <dgm:spPr/>
      <dgm:t>
        <a:bodyPr/>
        <a:lstStyle/>
        <a:p>
          <a:endParaRPr lang="fr-FR"/>
        </a:p>
      </dgm:t>
    </dgm:pt>
    <dgm:pt modelId="{6A30FC9D-06D0-49AA-93B5-243C176806DC}" type="pres">
      <dgm:prSet presAssocID="{445C3550-E2FF-4B58-86EC-59580A207C05}" presName="composite" presStyleCnt="0"/>
      <dgm:spPr/>
      <dgm:t>
        <a:bodyPr/>
        <a:lstStyle/>
        <a:p>
          <a:endParaRPr lang="fr-FR"/>
        </a:p>
      </dgm:t>
    </dgm:pt>
    <dgm:pt modelId="{FF237F57-9D2D-4A04-9DE4-017A8C68C2E7}" type="pres">
      <dgm:prSet presAssocID="{445C3550-E2FF-4B58-86EC-59580A207C05}" presName="parentText" presStyleLbl="alignNode1" presStyleIdx="0" presStyleCnt="3">
        <dgm:presLayoutVars>
          <dgm:chMax val="1"/>
          <dgm:bulletEnabled val="1"/>
        </dgm:presLayoutVars>
      </dgm:prSet>
      <dgm:spPr/>
      <dgm:t>
        <a:bodyPr/>
        <a:lstStyle/>
        <a:p>
          <a:endParaRPr lang="fr-FR"/>
        </a:p>
      </dgm:t>
    </dgm:pt>
    <dgm:pt modelId="{85B1EFAE-30F1-45B7-8527-4252EF958C0E}" type="pres">
      <dgm:prSet presAssocID="{445C3550-E2FF-4B58-86EC-59580A207C05}" presName="descendantText" presStyleLbl="alignAcc1" presStyleIdx="0" presStyleCnt="3" custScaleY="100000">
        <dgm:presLayoutVars>
          <dgm:bulletEnabled val="1"/>
        </dgm:presLayoutVars>
      </dgm:prSet>
      <dgm:spPr/>
      <dgm:t>
        <a:bodyPr/>
        <a:lstStyle/>
        <a:p>
          <a:endParaRPr lang="fr-FR"/>
        </a:p>
      </dgm:t>
    </dgm:pt>
    <dgm:pt modelId="{51BB4F17-FDFD-41A4-8A18-887FA7AC82EB}" type="pres">
      <dgm:prSet presAssocID="{AD7DEB9E-D7D0-457A-A1AE-CE4D0F86C332}" presName="sp" presStyleCnt="0"/>
      <dgm:spPr/>
      <dgm:t>
        <a:bodyPr/>
        <a:lstStyle/>
        <a:p>
          <a:endParaRPr lang="fr-FR"/>
        </a:p>
      </dgm:t>
    </dgm:pt>
    <dgm:pt modelId="{AADAF82C-23D6-4ABA-A9AF-F2DCEF6FEECC}" type="pres">
      <dgm:prSet presAssocID="{282CA922-E12F-443B-9F98-159CDDDA42F7}" presName="composite" presStyleCnt="0"/>
      <dgm:spPr/>
      <dgm:t>
        <a:bodyPr/>
        <a:lstStyle/>
        <a:p>
          <a:endParaRPr lang="fr-FR"/>
        </a:p>
      </dgm:t>
    </dgm:pt>
    <dgm:pt modelId="{10924C06-8AD1-473C-B424-241905575D90}" type="pres">
      <dgm:prSet presAssocID="{282CA922-E12F-443B-9F98-159CDDDA42F7}" presName="parentText" presStyleLbl="alignNode1" presStyleIdx="1" presStyleCnt="3">
        <dgm:presLayoutVars>
          <dgm:chMax val="1"/>
          <dgm:bulletEnabled val="1"/>
        </dgm:presLayoutVars>
      </dgm:prSet>
      <dgm:spPr/>
      <dgm:t>
        <a:bodyPr/>
        <a:lstStyle/>
        <a:p>
          <a:endParaRPr lang="fr-FR"/>
        </a:p>
      </dgm:t>
    </dgm:pt>
    <dgm:pt modelId="{BC2698C6-3666-42C9-84F9-A2833D7C5607}" type="pres">
      <dgm:prSet presAssocID="{282CA922-E12F-443B-9F98-159CDDDA42F7}" presName="descendantText" presStyleLbl="alignAcc1" presStyleIdx="1" presStyleCnt="3">
        <dgm:presLayoutVars>
          <dgm:bulletEnabled val="1"/>
        </dgm:presLayoutVars>
      </dgm:prSet>
      <dgm:spPr/>
      <dgm:t>
        <a:bodyPr/>
        <a:lstStyle/>
        <a:p>
          <a:endParaRPr lang="fr-FR"/>
        </a:p>
      </dgm:t>
    </dgm:pt>
    <dgm:pt modelId="{ABDD6D1E-C4D0-446E-BC8B-43404EEE55F9}" type="pres">
      <dgm:prSet presAssocID="{8470AB8B-DFFD-4980-827D-7BDE00DD9AAF}" presName="sp" presStyleCnt="0"/>
      <dgm:spPr/>
      <dgm:t>
        <a:bodyPr/>
        <a:lstStyle/>
        <a:p>
          <a:endParaRPr lang="fr-FR"/>
        </a:p>
      </dgm:t>
    </dgm:pt>
    <dgm:pt modelId="{C9BD7DD4-BA7A-495B-8529-A57EED441479}" type="pres">
      <dgm:prSet presAssocID="{5473549F-0318-4FD7-B491-B14B76D373F1}" presName="composite" presStyleCnt="0"/>
      <dgm:spPr/>
      <dgm:t>
        <a:bodyPr/>
        <a:lstStyle/>
        <a:p>
          <a:endParaRPr lang="fr-FR"/>
        </a:p>
      </dgm:t>
    </dgm:pt>
    <dgm:pt modelId="{506592E8-8227-4685-A835-6015AC74C12B}" type="pres">
      <dgm:prSet presAssocID="{5473549F-0318-4FD7-B491-B14B76D373F1}" presName="parentText" presStyleLbl="alignNode1" presStyleIdx="2" presStyleCnt="3">
        <dgm:presLayoutVars>
          <dgm:chMax val="1"/>
          <dgm:bulletEnabled val="1"/>
        </dgm:presLayoutVars>
      </dgm:prSet>
      <dgm:spPr/>
      <dgm:t>
        <a:bodyPr/>
        <a:lstStyle/>
        <a:p>
          <a:endParaRPr lang="fr-FR"/>
        </a:p>
      </dgm:t>
    </dgm:pt>
    <dgm:pt modelId="{C30C2E11-71B7-4FB6-B1C4-C71305286E78}" type="pres">
      <dgm:prSet presAssocID="{5473549F-0318-4FD7-B491-B14B76D373F1}" presName="descendantText" presStyleLbl="alignAcc1" presStyleIdx="2" presStyleCnt="3">
        <dgm:presLayoutVars>
          <dgm:bulletEnabled val="1"/>
        </dgm:presLayoutVars>
      </dgm:prSet>
      <dgm:spPr/>
      <dgm:t>
        <a:bodyPr/>
        <a:lstStyle/>
        <a:p>
          <a:endParaRPr lang="fr-FR"/>
        </a:p>
      </dgm:t>
    </dgm:pt>
  </dgm:ptLst>
  <dgm:cxnLst>
    <dgm:cxn modelId="{C805485C-C640-4A8F-9C4D-2E828944DF8B}" type="presOf" srcId="{5473549F-0318-4FD7-B491-B14B76D373F1}" destId="{506592E8-8227-4685-A835-6015AC74C12B}" srcOrd="0" destOrd="0" presId="urn:microsoft.com/office/officeart/2005/8/layout/chevron2"/>
    <dgm:cxn modelId="{3787BD6C-3CDB-45F8-94E5-4CAC8A64AFC9}" srcId="{149B244E-0B5D-4AB2-9935-D61EDF3465DB}" destId="{445C3550-E2FF-4B58-86EC-59580A207C05}" srcOrd="0" destOrd="0" parTransId="{FA3A1162-C5C9-4854-9551-80712FFD7356}" sibTransId="{AD7DEB9E-D7D0-457A-A1AE-CE4D0F86C332}"/>
    <dgm:cxn modelId="{213B79BD-5B4F-42A7-9D38-EED07E24B2B3}" srcId="{149B244E-0B5D-4AB2-9935-D61EDF3465DB}" destId="{5473549F-0318-4FD7-B491-B14B76D373F1}" srcOrd="2" destOrd="0" parTransId="{3CFFA47D-9351-4E55-A471-F68A7A98B4A9}" sibTransId="{E849B9E5-33A5-43A5-BA04-09547366FB27}"/>
    <dgm:cxn modelId="{F4BC6373-2E33-4197-A3AA-162F269959B2}" type="presOf" srcId="{52983CA5-9052-4A79-8858-3789223EC1B2}" destId="{C30C2E11-71B7-4FB6-B1C4-C71305286E78}" srcOrd="0" destOrd="1" presId="urn:microsoft.com/office/officeart/2005/8/layout/chevron2"/>
    <dgm:cxn modelId="{B2080E0B-B68F-4754-9A58-DCBE2E9312AA}" type="presOf" srcId="{76ACDF63-52B5-4632-B246-7BD666B56180}" destId="{85B1EFAE-30F1-45B7-8527-4252EF958C0E}" srcOrd="0" destOrd="1" presId="urn:microsoft.com/office/officeart/2005/8/layout/chevron2"/>
    <dgm:cxn modelId="{FE14F8B3-4E78-44DB-9566-87E2748C1C61}" type="presOf" srcId="{282CA922-E12F-443B-9F98-159CDDDA42F7}" destId="{10924C06-8AD1-473C-B424-241905575D90}" srcOrd="0" destOrd="0" presId="urn:microsoft.com/office/officeart/2005/8/layout/chevron2"/>
    <dgm:cxn modelId="{D16C6955-0A98-4674-81D4-5F862CA67B58}" type="presOf" srcId="{2B5CD7D8-0B8B-4A70-B8DE-3E2615B795DE}" destId="{BC2698C6-3666-42C9-84F9-A2833D7C5607}" srcOrd="0" destOrd="1" presId="urn:microsoft.com/office/officeart/2005/8/layout/chevron2"/>
    <dgm:cxn modelId="{C538EA45-0FE9-4940-BFDF-1E9444E2B239}" type="presOf" srcId="{A4E3D3AB-6CF3-462A-8811-64FFAF1F9744}" destId="{BC2698C6-3666-42C9-84F9-A2833D7C5607}" srcOrd="0" destOrd="0" presId="urn:microsoft.com/office/officeart/2005/8/layout/chevron2"/>
    <dgm:cxn modelId="{DFC99F99-7812-45EC-9173-DEC045C467F7}" type="presOf" srcId="{445C3550-E2FF-4B58-86EC-59580A207C05}" destId="{FF237F57-9D2D-4A04-9DE4-017A8C68C2E7}" srcOrd="0" destOrd="0" presId="urn:microsoft.com/office/officeart/2005/8/layout/chevron2"/>
    <dgm:cxn modelId="{C1B2360B-F788-421A-9103-4BE027BF75F7}" type="presOf" srcId="{5D560F1C-9B68-413B-A52E-1611901222B9}" destId="{85B1EFAE-30F1-45B7-8527-4252EF958C0E}" srcOrd="0" destOrd="0" presId="urn:microsoft.com/office/officeart/2005/8/layout/chevron2"/>
    <dgm:cxn modelId="{1A680854-4D9E-4CBE-8025-2959FAE492B5}" srcId="{5473549F-0318-4FD7-B491-B14B76D373F1}" destId="{BD442ADF-4EB0-4B52-898B-F4F6AD69FE7E}" srcOrd="0" destOrd="0" parTransId="{161B27FB-2F3A-44B6-B22D-FD07FB4A6B2B}" sibTransId="{17C056E1-7BDC-4DC1-A86E-19B5D4B669AE}"/>
    <dgm:cxn modelId="{5EAA97B2-E556-4032-8403-96D2DB66400A}" srcId="{282CA922-E12F-443B-9F98-159CDDDA42F7}" destId="{A4E3D3AB-6CF3-462A-8811-64FFAF1F9744}" srcOrd="0" destOrd="0" parTransId="{4E1DE504-A688-4471-A04B-352552455165}" sibTransId="{CF859023-B2E9-48CD-B9F3-400EB6AAF3E0}"/>
    <dgm:cxn modelId="{FCD55BA4-7001-4BFC-9A7A-A9F6DAD8C49D}" srcId="{A4E3D3AB-6CF3-462A-8811-64FFAF1F9744}" destId="{2B5CD7D8-0B8B-4A70-B8DE-3E2615B795DE}" srcOrd="0" destOrd="0" parTransId="{E1D05E8F-C255-4C00-9073-C344203D0DE4}" sibTransId="{9B922613-866B-4D36-8F5F-7F8E5D1B80E3}"/>
    <dgm:cxn modelId="{4C1C1B8E-AB33-4761-9D97-C7D0EC3C4740}" type="presOf" srcId="{BD442ADF-4EB0-4B52-898B-F4F6AD69FE7E}" destId="{C30C2E11-71B7-4FB6-B1C4-C71305286E78}" srcOrd="0" destOrd="0" presId="urn:microsoft.com/office/officeart/2005/8/layout/chevron2"/>
    <dgm:cxn modelId="{24389A07-C316-4735-9871-414B05FBA7CF}" srcId="{5D560F1C-9B68-413B-A52E-1611901222B9}" destId="{76ACDF63-52B5-4632-B246-7BD666B56180}" srcOrd="0" destOrd="0" parTransId="{FCB2F1DD-79EA-4382-899D-379EE631BA14}" sibTransId="{3FD5E9B7-C633-406D-94E2-4C7761F7364A}"/>
    <dgm:cxn modelId="{03EDE477-5014-4DA3-8CA7-9EABEB0B23BB}" srcId="{445C3550-E2FF-4B58-86EC-59580A207C05}" destId="{5D560F1C-9B68-413B-A52E-1611901222B9}" srcOrd="0" destOrd="0" parTransId="{75154705-317F-4E60-8E98-655943699278}" sibTransId="{FE459B3A-0BFB-431B-8DB7-4592BBD6BAA0}"/>
    <dgm:cxn modelId="{9449E834-7BDD-44A3-A3BC-BFED865258D4}" srcId="{149B244E-0B5D-4AB2-9935-D61EDF3465DB}" destId="{282CA922-E12F-443B-9F98-159CDDDA42F7}" srcOrd="1" destOrd="0" parTransId="{23876A6D-CA53-42A7-9AF6-0FDD5FFE8069}" sibTransId="{8470AB8B-DFFD-4980-827D-7BDE00DD9AAF}"/>
    <dgm:cxn modelId="{D184BBDD-1A3F-4885-96F5-5356CFAE45E6}" type="presOf" srcId="{149B244E-0B5D-4AB2-9935-D61EDF3465DB}" destId="{221150DB-3D08-43CA-B742-6A192EAAEB9B}" srcOrd="0" destOrd="0" presId="urn:microsoft.com/office/officeart/2005/8/layout/chevron2"/>
    <dgm:cxn modelId="{4D25CA61-A8CD-446A-A02B-6A8972606957}" srcId="{BD442ADF-4EB0-4B52-898B-F4F6AD69FE7E}" destId="{52983CA5-9052-4A79-8858-3789223EC1B2}" srcOrd="0" destOrd="0" parTransId="{562A377D-6C4F-4CEC-A3F7-9697A605D5D2}" sibTransId="{F442AE24-9298-4134-B1B1-F44DDC496890}"/>
    <dgm:cxn modelId="{F74D92CA-BEC8-4550-93B7-245624E5876F}" type="presParOf" srcId="{221150DB-3D08-43CA-B742-6A192EAAEB9B}" destId="{6A30FC9D-06D0-49AA-93B5-243C176806DC}" srcOrd="0" destOrd="0" presId="urn:microsoft.com/office/officeart/2005/8/layout/chevron2"/>
    <dgm:cxn modelId="{41C88BEA-7982-4ACF-BC63-45D3EE54535E}" type="presParOf" srcId="{6A30FC9D-06D0-49AA-93B5-243C176806DC}" destId="{FF237F57-9D2D-4A04-9DE4-017A8C68C2E7}" srcOrd="0" destOrd="0" presId="urn:microsoft.com/office/officeart/2005/8/layout/chevron2"/>
    <dgm:cxn modelId="{D28C45A9-8B7B-419A-84F5-EA7295DF9150}" type="presParOf" srcId="{6A30FC9D-06D0-49AA-93B5-243C176806DC}" destId="{85B1EFAE-30F1-45B7-8527-4252EF958C0E}" srcOrd="1" destOrd="0" presId="urn:microsoft.com/office/officeart/2005/8/layout/chevron2"/>
    <dgm:cxn modelId="{A9814A1A-1960-430F-A949-EA8B1B087049}" type="presParOf" srcId="{221150DB-3D08-43CA-B742-6A192EAAEB9B}" destId="{51BB4F17-FDFD-41A4-8A18-887FA7AC82EB}" srcOrd="1" destOrd="0" presId="urn:microsoft.com/office/officeart/2005/8/layout/chevron2"/>
    <dgm:cxn modelId="{B56A96B2-80B4-4851-B4CC-F7D1405C7355}" type="presParOf" srcId="{221150DB-3D08-43CA-B742-6A192EAAEB9B}" destId="{AADAF82C-23D6-4ABA-A9AF-F2DCEF6FEECC}" srcOrd="2" destOrd="0" presId="urn:microsoft.com/office/officeart/2005/8/layout/chevron2"/>
    <dgm:cxn modelId="{50C3B3F0-58C1-4653-8FBC-423EEF0C5A7C}" type="presParOf" srcId="{AADAF82C-23D6-4ABA-A9AF-F2DCEF6FEECC}" destId="{10924C06-8AD1-473C-B424-241905575D90}" srcOrd="0" destOrd="0" presId="urn:microsoft.com/office/officeart/2005/8/layout/chevron2"/>
    <dgm:cxn modelId="{15C6FFC0-468D-4569-8DE6-B5E22F32777E}" type="presParOf" srcId="{AADAF82C-23D6-4ABA-A9AF-F2DCEF6FEECC}" destId="{BC2698C6-3666-42C9-84F9-A2833D7C5607}" srcOrd="1" destOrd="0" presId="urn:microsoft.com/office/officeart/2005/8/layout/chevron2"/>
    <dgm:cxn modelId="{ABD048CD-8848-4AC5-95C0-AE1214F72C53}" type="presParOf" srcId="{221150DB-3D08-43CA-B742-6A192EAAEB9B}" destId="{ABDD6D1E-C4D0-446E-BC8B-43404EEE55F9}" srcOrd="3" destOrd="0" presId="urn:microsoft.com/office/officeart/2005/8/layout/chevron2"/>
    <dgm:cxn modelId="{AB9CD2A9-B87A-435B-817F-26C686A2EB76}" type="presParOf" srcId="{221150DB-3D08-43CA-B742-6A192EAAEB9B}" destId="{C9BD7DD4-BA7A-495B-8529-A57EED441479}" srcOrd="4" destOrd="0" presId="urn:microsoft.com/office/officeart/2005/8/layout/chevron2"/>
    <dgm:cxn modelId="{58EF8559-82A5-4135-A183-8ABAA41C7CA1}" type="presParOf" srcId="{C9BD7DD4-BA7A-495B-8529-A57EED441479}" destId="{506592E8-8227-4685-A835-6015AC74C12B}" srcOrd="0" destOrd="0" presId="urn:microsoft.com/office/officeart/2005/8/layout/chevron2"/>
    <dgm:cxn modelId="{B4DD1512-A040-4EEC-888D-F4290BE198B6}" type="presParOf" srcId="{C9BD7DD4-BA7A-495B-8529-A57EED441479}" destId="{C30C2E11-71B7-4FB6-B1C4-C71305286E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7F57-9D2D-4A04-9DE4-017A8C68C2E7}">
      <dsp:nvSpPr>
        <dsp:cNvPr id="0" name=""/>
        <dsp:cNvSpPr/>
      </dsp:nvSpPr>
      <dsp:spPr>
        <a:xfrm rot="5400000">
          <a:off x="-263778" y="265144"/>
          <a:ext cx="1758520" cy="1230964"/>
        </a:xfrm>
        <a:prstGeom prst="chevron">
          <a:avLst/>
        </a:prstGeom>
        <a:solidFill>
          <a:schemeClr val="tx2"/>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noProof="0" dirty="0" smtClean="0"/>
            <a:t>Step 1: </a:t>
          </a:r>
        </a:p>
        <a:p>
          <a:pPr lvl="0" algn="ctr" defTabSz="666750">
            <a:lnSpc>
              <a:spcPct val="90000"/>
            </a:lnSpc>
            <a:spcBef>
              <a:spcPct val="0"/>
            </a:spcBef>
            <a:spcAft>
              <a:spcPct val="35000"/>
            </a:spcAft>
          </a:pPr>
          <a:r>
            <a:rPr lang="en-GB" sz="1500" b="1" kern="1200" noProof="0" dirty="0" smtClean="0"/>
            <a:t>Qualitative</a:t>
          </a:r>
          <a:endParaRPr lang="en-GB" sz="1500" b="1" kern="1200" noProof="0" dirty="0"/>
        </a:p>
      </dsp:txBody>
      <dsp:txXfrm rot="-5400000">
        <a:off x="0" y="616848"/>
        <a:ext cx="1230964" cy="527556"/>
      </dsp:txXfrm>
    </dsp:sp>
    <dsp:sp modelId="{85B1EFAE-30F1-45B7-8527-4252EF958C0E}">
      <dsp:nvSpPr>
        <dsp:cNvPr id="0" name=""/>
        <dsp:cNvSpPr/>
      </dsp:nvSpPr>
      <dsp:spPr>
        <a:xfrm rot="5400000">
          <a:off x="5833102" y="-4600771"/>
          <a:ext cx="1143038" cy="103473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0" kern="1200" noProof="0" dirty="0" smtClean="0">
              <a:solidFill>
                <a:schemeClr val="bg2"/>
              </a:solidFill>
            </a:rPr>
            <a:t>Observing the production of knowledge allowing to reach representations and collective construction of sense</a:t>
          </a:r>
          <a:endParaRPr lang="en-GB" sz="2200" kern="1200" noProof="0" dirty="0">
            <a:solidFill>
              <a:schemeClr val="bg2"/>
            </a:solidFill>
          </a:endParaRPr>
        </a:p>
        <a:p>
          <a:pPr marL="457200" lvl="2" indent="-228600" algn="l" defTabSz="977900">
            <a:lnSpc>
              <a:spcPct val="90000"/>
            </a:lnSpc>
            <a:spcBef>
              <a:spcPct val="0"/>
            </a:spcBef>
            <a:spcAft>
              <a:spcPct val="15000"/>
            </a:spcAft>
            <a:buChar char="••"/>
          </a:pPr>
          <a:r>
            <a:rPr lang="en-GB" sz="2200" b="0" kern="1200" noProof="0" dirty="0" smtClean="0">
              <a:solidFill>
                <a:schemeClr val="bg2"/>
              </a:solidFill>
            </a:rPr>
            <a:t>Individual and collective interviews</a:t>
          </a:r>
          <a:endParaRPr lang="en-GB" sz="2200" kern="1200" noProof="0" dirty="0">
            <a:solidFill>
              <a:schemeClr val="bg2"/>
            </a:solidFill>
          </a:endParaRPr>
        </a:p>
      </dsp:txBody>
      <dsp:txXfrm rot="-5400000">
        <a:off x="1230965" y="57165"/>
        <a:ext cx="10291515" cy="1031440"/>
      </dsp:txXfrm>
    </dsp:sp>
    <dsp:sp modelId="{10924C06-8AD1-473C-B424-241905575D90}">
      <dsp:nvSpPr>
        <dsp:cNvPr id="0" name=""/>
        <dsp:cNvSpPr/>
      </dsp:nvSpPr>
      <dsp:spPr>
        <a:xfrm rot="5400000">
          <a:off x="-263778" y="1831155"/>
          <a:ext cx="1758520" cy="12309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noProof="0" smtClean="0"/>
            <a:t>Step 2: </a:t>
          </a:r>
        </a:p>
        <a:p>
          <a:pPr lvl="0" algn="ctr" defTabSz="666750">
            <a:lnSpc>
              <a:spcPct val="90000"/>
            </a:lnSpc>
            <a:spcBef>
              <a:spcPct val="0"/>
            </a:spcBef>
            <a:spcAft>
              <a:spcPct val="35000"/>
            </a:spcAft>
          </a:pPr>
          <a:r>
            <a:rPr lang="en-GB" sz="1500" b="1" kern="1200" noProof="0" smtClean="0"/>
            <a:t>Mixt</a:t>
          </a:r>
          <a:endParaRPr lang="en-GB" sz="1500" b="1" kern="1200" noProof="0" dirty="0"/>
        </a:p>
      </dsp:txBody>
      <dsp:txXfrm rot="-5400000">
        <a:off x="0" y="2182859"/>
        <a:ext cx="1230964" cy="527556"/>
      </dsp:txXfrm>
    </dsp:sp>
    <dsp:sp modelId="{BC2698C6-3666-42C9-84F9-A2833D7C5607}">
      <dsp:nvSpPr>
        <dsp:cNvPr id="0" name=""/>
        <dsp:cNvSpPr/>
      </dsp:nvSpPr>
      <dsp:spPr>
        <a:xfrm rot="5400000">
          <a:off x="5833102" y="-3034760"/>
          <a:ext cx="1143038" cy="103473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0" kern="1200" noProof="0" dirty="0" smtClean="0">
              <a:solidFill>
                <a:schemeClr val="bg2"/>
              </a:solidFill>
            </a:rPr>
            <a:t>Eliciting the main PLWH’ viewpoints toward participating in HCRCT</a:t>
          </a:r>
          <a:endParaRPr lang="en-GB" sz="2200" b="0" kern="1200" noProof="0" dirty="0">
            <a:solidFill>
              <a:schemeClr val="bg2"/>
            </a:solidFill>
          </a:endParaRPr>
        </a:p>
        <a:p>
          <a:pPr marL="457200" lvl="2" indent="-228600" algn="l" defTabSz="977900">
            <a:lnSpc>
              <a:spcPct val="90000"/>
            </a:lnSpc>
            <a:spcBef>
              <a:spcPct val="0"/>
            </a:spcBef>
            <a:spcAft>
              <a:spcPct val="15000"/>
            </a:spcAft>
            <a:buChar char="••"/>
          </a:pPr>
          <a:r>
            <a:rPr lang="en-GB" sz="2200" b="0" kern="1200" noProof="0" dirty="0" smtClean="0">
              <a:solidFill>
                <a:schemeClr val="bg2"/>
              </a:solidFill>
            </a:rPr>
            <a:t>Q methodology</a:t>
          </a:r>
          <a:endParaRPr lang="en-GB" sz="2200" b="0" kern="1200" noProof="0" dirty="0">
            <a:solidFill>
              <a:schemeClr val="bg2"/>
            </a:solidFill>
          </a:endParaRPr>
        </a:p>
      </dsp:txBody>
      <dsp:txXfrm rot="-5400000">
        <a:off x="1230965" y="1623176"/>
        <a:ext cx="10291515" cy="1031440"/>
      </dsp:txXfrm>
    </dsp:sp>
    <dsp:sp modelId="{506592E8-8227-4685-A835-6015AC74C12B}">
      <dsp:nvSpPr>
        <dsp:cNvPr id="0" name=""/>
        <dsp:cNvSpPr/>
      </dsp:nvSpPr>
      <dsp:spPr>
        <a:xfrm rot="5400000">
          <a:off x="-263778" y="3397165"/>
          <a:ext cx="1758520" cy="1230964"/>
        </a:xfrm>
        <a:prstGeom prst="chevron">
          <a:avLst/>
        </a:prstGeom>
        <a:solidFill>
          <a:schemeClr val="accent1"/>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noProof="0" smtClean="0"/>
            <a:t>Step 3: </a:t>
          </a:r>
        </a:p>
        <a:p>
          <a:pPr lvl="0" algn="ctr" defTabSz="666750">
            <a:lnSpc>
              <a:spcPct val="90000"/>
            </a:lnSpc>
            <a:spcBef>
              <a:spcPct val="0"/>
            </a:spcBef>
            <a:spcAft>
              <a:spcPct val="35000"/>
            </a:spcAft>
          </a:pPr>
          <a:r>
            <a:rPr lang="en-GB" sz="1500" b="1" kern="1200" noProof="0" smtClean="0"/>
            <a:t>Quantitative</a:t>
          </a:r>
          <a:endParaRPr lang="en-GB" sz="1500" b="1" kern="1200" noProof="0" dirty="0"/>
        </a:p>
      </dsp:txBody>
      <dsp:txXfrm rot="-5400000">
        <a:off x="0" y="3748869"/>
        <a:ext cx="1230964" cy="527556"/>
      </dsp:txXfrm>
    </dsp:sp>
    <dsp:sp modelId="{C30C2E11-71B7-4FB6-B1C4-C71305286E78}">
      <dsp:nvSpPr>
        <dsp:cNvPr id="0" name=""/>
        <dsp:cNvSpPr/>
      </dsp:nvSpPr>
      <dsp:spPr>
        <a:xfrm rot="5400000">
          <a:off x="5833102" y="-1468750"/>
          <a:ext cx="1143038" cy="103473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1" kern="1200" noProof="0" dirty="0" smtClean="0"/>
            <a:t>Determining the more pertinent protocols</a:t>
          </a:r>
          <a:endParaRPr lang="en-GB" sz="2200" b="1" kern="1200" noProof="0" dirty="0"/>
        </a:p>
        <a:p>
          <a:pPr marL="457200" lvl="2" indent="-228600" algn="l" defTabSz="977900">
            <a:lnSpc>
              <a:spcPct val="90000"/>
            </a:lnSpc>
            <a:spcBef>
              <a:spcPct val="0"/>
            </a:spcBef>
            <a:spcAft>
              <a:spcPct val="15000"/>
            </a:spcAft>
            <a:buChar char="••"/>
          </a:pPr>
          <a:r>
            <a:rPr lang="en-GB" sz="2200" kern="1200" noProof="0" dirty="0" smtClean="0">
              <a:solidFill>
                <a:schemeClr val="accent1"/>
              </a:solidFill>
            </a:rPr>
            <a:t>Discrete Choice Experiments</a:t>
          </a:r>
          <a:r>
            <a:rPr lang="en-GB" sz="2200" kern="1200" noProof="0" dirty="0" smtClean="0"/>
            <a:t>: comparing a set of several pairs of strategies</a:t>
          </a:r>
          <a:endParaRPr lang="en-GB" sz="2200" kern="1200" noProof="0" dirty="0"/>
        </a:p>
      </dsp:txBody>
      <dsp:txXfrm rot="-5400000">
        <a:off x="1230965" y="3189186"/>
        <a:ext cx="10291515" cy="10314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5288" cy="495300"/>
          </a:xfrm>
          <a:prstGeom prst="rect">
            <a:avLst/>
          </a:prstGeom>
          <a:noFill/>
          <a:ln w="9525">
            <a:noFill/>
            <a:miter lim="800000"/>
            <a:headEnd/>
            <a:tailEnd/>
          </a:ln>
          <a:effectLst/>
        </p:spPr>
        <p:txBody>
          <a:bodyPr vert="horz" wrap="square" lIns="91166" tIns="45583" rIns="91166" bIns="45583" numCol="1" anchor="t" anchorCtr="0" compatLnSpc="1">
            <a:prstTxWarp prst="textNoShape">
              <a:avLst/>
            </a:prstTxWarp>
          </a:bodyPr>
          <a:lstStyle>
            <a:lvl1pPr defTabSz="911225">
              <a:defRPr sz="1200"/>
            </a:lvl1pPr>
          </a:lstStyle>
          <a:p>
            <a:endParaRPr lang="fr-FR"/>
          </a:p>
        </p:txBody>
      </p:sp>
      <p:sp>
        <p:nvSpPr>
          <p:cNvPr id="15363" name="Rectangle 3"/>
          <p:cNvSpPr>
            <a:spLocks noGrp="1" noChangeArrowheads="1"/>
          </p:cNvSpPr>
          <p:nvPr>
            <p:ph type="dt" sz="quarter" idx="1"/>
          </p:nvPr>
        </p:nvSpPr>
        <p:spPr bwMode="auto">
          <a:xfrm>
            <a:off x="3836988" y="0"/>
            <a:ext cx="2935287" cy="495300"/>
          </a:xfrm>
          <a:prstGeom prst="rect">
            <a:avLst/>
          </a:prstGeom>
          <a:noFill/>
          <a:ln w="9525">
            <a:noFill/>
            <a:miter lim="800000"/>
            <a:headEnd/>
            <a:tailEnd/>
          </a:ln>
          <a:effectLst/>
        </p:spPr>
        <p:txBody>
          <a:bodyPr vert="horz" wrap="square" lIns="91166" tIns="45583" rIns="91166" bIns="45583" numCol="1" anchor="t" anchorCtr="0" compatLnSpc="1">
            <a:prstTxWarp prst="textNoShape">
              <a:avLst/>
            </a:prstTxWarp>
          </a:bodyPr>
          <a:lstStyle>
            <a:lvl1pPr algn="r" defTabSz="911225">
              <a:defRPr sz="1200"/>
            </a:lvl1pPr>
          </a:lstStyle>
          <a:p>
            <a:endParaRPr lang="fr-FR"/>
          </a:p>
        </p:txBody>
      </p:sp>
      <p:sp>
        <p:nvSpPr>
          <p:cNvPr id="15364" name="Rectangle 4"/>
          <p:cNvSpPr>
            <a:spLocks noGrp="1" noChangeArrowheads="1"/>
          </p:cNvSpPr>
          <p:nvPr>
            <p:ph type="ftr" sz="quarter" idx="2"/>
          </p:nvPr>
        </p:nvSpPr>
        <p:spPr bwMode="auto">
          <a:xfrm>
            <a:off x="0" y="9407525"/>
            <a:ext cx="2935288" cy="495300"/>
          </a:xfrm>
          <a:prstGeom prst="rect">
            <a:avLst/>
          </a:prstGeom>
          <a:noFill/>
          <a:ln w="9525">
            <a:noFill/>
            <a:miter lim="800000"/>
            <a:headEnd/>
            <a:tailEnd/>
          </a:ln>
          <a:effectLst/>
        </p:spPr>
        <p:txBody>
          <a:bodyPr vert="horz" wrap="square" lIns="91166" tIns="45583" rIns="91166" bIns="45583" numCol="1" anchor="b" anchorCtr="0" compatLnSpc="1">
            <a:prstTxWarp prst="textNoShape">
              <a:avLst/>
            </a:prstTxWarp>
          </a:bodyPr>
          <a:lstStyle>
            <a:lvl1pPr defTabSz="911225">
              <a:defRPr sz="1200"/>
            </a:lvl1pPr>
          </a:lstStyle>
          <a:p>
            <a:endParaRPr lang="fr-FR"/>
          </a:p>
        </p:txBody>
      </p:sp>
      <p:sp>
        <p:nvSpPr>
          <p:cNvPr id="15365" name="Rectangle 5"/>
          <p:cNvSpPr>
            <a:spLocks noGrp="1" noChangeArrowheads="1"/>
          </p:cNvSpPr>
          <p:nvPr>
            <p:ph type="sldNum" sz="quarter" idx="3"/>
          </p:nvPr>
        </p:nvSpPr>
        <p:spPr bwMode="auto">
          <a:xfrm>
            <a:off x="3836988" y="9407525"/>
            <a:ext cx="2935287" cy="495300"/>
          </a:xfrm>
          <a:prstGeom prst="rect">
            <a:avLst/>
          </a:prstGeom>
          <a:noFill/>
          <a:ln w="9525">
            <a:noFill/>
            <a:miter lim="800000"/>
            <a:headEnd/>
            <a:tailEnd/>
          </a:ln>
          <a:effectLst/>
        </p:spPr>
        <p:txBody>
          <a:bodyPr vert="horz" wrap="square" lIns="91166" tIns="45583" rIns="91166" bIns="45583" numCol="1" anchor="b" anchorCtr="0" compatLnSpc="1">
            <a:prstTxWarp prst="textNoShape">
              <a:avLst/>
            </a:prstTxWarp>
          </a:bodyPr>
          <a:lstStyle>
            <a:lvl1pPr algn="r" defTabSz="911225">
              <a:defRPr sz="1200"/>
            </a:lvl1pPr>
          </a:lstStyle>
          <a:p>
            <a:fld id="{A4BDEC85-EC24-4C09-806D-67AFA5CD52E3}"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35288" cy="495300"/>
          </a:xfrm>
          <a:prstGeom prst="rect">
            <a:avLst/>
          </a:prstGeom>
          <a:noFill/>
          <a:ln w="9525">
            <a:noFill/>
            <a:miter lim="800000"/>
            <a:headEnd/>
            <a:tailEnd/>
          </a:ln>
          <a:effectLst/>
        </p:spPr>
        <p:txBody>
          <a:bodyPr vert="horz" wrap="square" lIns="91166" tIns="45583" rIns="91166" bIns="45583" numCol="1" anchor="t" anchorCtr="0" compatLnSpc="1">
            <a:prstTxWarp prst="textNoShape">
              <a:avLst/>
            </a:prstTxWarp>
          </a:bodyPr>
          <a:lstStyle>
            <a:lvl1pPr defTabSz="911225">
              <a:defRPr sz="1200"/>
            </a:lvl1pPr>
          </a:lstStyle>
          <a:p>
            <a:endParaRPr lang="fr-FR"/>
          </a:p>
        </p:txBody>
      </p:sp>
      <p:sp>
        <p:nvSpPr>
          <p:cNvPr id="18435" name="Rectangle 3"/>
          <p:cNvSpPr>
            <a:spLocks noGrp="1" noChangeArrowheads="1"/>
          </p:cNvSpPr>
          <p:nvPr>
            <p:ph type="dt" idx="1"/>
          </p:nvPr>
        </p:nvSpPr>
        <p:spPr bwMode="auto">
          <a:xfrm>
            <a:off x="3836988" y="0"/>
            <a:ext cx="2935287" cy="495300"/>
          </a:xfrm>
          <a:prstGeom prst="rect">
            <a:avLst/>
          </a:prstGeom>
          <a:noFill/>
          <a:ln w="9525">
            <a:noFill/>
            <a:miter lim="800000"/>
            <a:headEnd/>
            <a:tailEnd/>
          </a:ln>
          <a:effectLst/>
        </p:spPr>
        <p:txBody>
          <a:bodyPr vert="horz" wrap="square" lIns="91166" tIns="45583" rIns="91166" bIns="45583" numCol="1" anchor="t" anchorCtr="0" compatLnSpc="1">
            <a:prstTxWarp prst="textNoShape">
              <a:avLst/>
            </a:prstTxWarp>
          </a:bodyPr>
          <a:lstStyle>
            <a:lvl1pPr algn="r" defTabSz="911225">
              <a:defRPr sz="1200"/>
            </a:lvl1pPr>
          </a:lstStyle>
          <a:p>
            <a:endParaRPr lang="fr-FR"/>
          </a:p>
        </p:txBody>
      </p:sp>
      <p:sp>
        <p:nvSpPr>
          <p:cNvPr id="18436" name="Rectangle 4"/>
          <p:cNvSpPr>
            <a:spLocks noGrp="1" noRot="1" noChangeAspect="1" noChangeArrowheads="1" noTextEdit="1"/>
          </p:cNvSpPr>
          <p:nvPr>
            <p:ph type="sldImg" idx="2"/>
          </p:nvPr>
        </p:nvSpPr>
        <p:spPr bwMode="auto">
          <a:xfrm>
            <a:off x="1885950" y="762000"/>
            <a:ext cx="3013075" cy="16954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304800" y="2590800"/>
            <a:ext cx="6096000" cy="6569075"/>
          </a:xfrm>
          <a:prstGeom prst="rect">
            <a:avLst/>
          </a:prstGeom>
          <a:noFill/>
          <a:ln w="9525">
            <a:noFill/>
            <a:miter lim="800000"/>
            <a:headEnd/>
            <a:tailEnd/>
          </a:ln>
          <a:effectLst/>
        </p:spPr>
        <p:txBody>
          <a:bodyPr vert="horz" wrap="square" lIns="91166" tIns="45583" rIns="91166" bIns="45583"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8438" name="Rectangle 6"/>
          <p:cNvSpPr>
            <a:spLocks noGrp="1" noChangeArrowheads="1"/>
          </p:cNvSpPr>
          <p:nvPr>
            <p:ph type="ftr" sz="quarter" idx="4"/>
          </p:nvPr>
        </p:nvSpPr>
        <p:spPr bwMode="auto">
          <a:xfrm>
            <a:off x="0" y="9407525"/>
            <a:ext cx="2935288" cy="495300"/>
          </a:xfrm>
          <a:prstGeom prst="rect">
            <a:avLst/>
          </a:prstGeom>
          <a:noFill/>
          <a:ln w="9525">
            <a:noFill/>
            <a:miter lim="800000"/>
            <a:headEnd/>
            <a:tailEnd/>
          </a:ln>
          <a:effectLst/>
        </p:spPr>
        <p:txBody>
          <a:bodyPr vert="horz" wrap="square" lIns="91166" tIns="45583" rIns="91166" bIns="45583" numCol="1" anchor="b" anchorCtr="0" compatLnSpc="1">
            <a:prstTxWarp prst="textNoShape">
              <a:avLst/>
            </a:prstTxWarp>
          </a:bodyPr>
          <a:lstStyle>
            <a:lvl1pPr defTabSz="911225">
              <a:defRPr sz="1200"/>
            </a:lvl1pPr>
          </a:lstStyle>
          <a:p>
            <a:endParaRPr lang="fr-FR"/>
          </a:p>
        </p:txBody>
      </p:sp>
      <p:sp>
        <p:nvSpPr>
          <p:cNvPr id="18439" name="Rectangle 7"/>
          <p:cNvSpPr>
            <a:spLocks noGrp="1" noChangeArrowheads="1"/>
          </p:cNvSpPr>
          <p:nvPr>
            <p:ph type="sldNum" sz="quarter" idx="5"/>
          </p:nvPr>
        </p:nvSpPr>
        <p:spPr bwMode="auto">
          <a:xfrm>
            <a:off x="3836988" y="9407525"/>
            <a:ext cx="2935287" cy="495300"/>
          </a:xfrm>
          <a:prstGeom prst="rect">
            <a:avLst/>
          </a:prstGeom>
          <a:noFill/>
          <a:ln w="9525">
            <a:noFill/>
            <a:miter lim="800000"/>
            <a:headEnd/>
            <a:tailEnd/>
          </a:ln>
          <a:effectLst/>
        </p:spPr>
        <p:txBody>
          <a:bodyPr vert="horz" wrap="square" lIns="91166" tIns="45583" rIns="91166" bIns="45583" numCol="1" anchor="b" anchorCtr="0" compatLnSpc="1">
            <a:prstTxWarp prst="textNoShape">
              <a:avLst/>
            </a:prstTxWarp>
          </a:bodyPr>
          <a:lstStyle>
            <a:lvl1pPr algn="r" defTabSz="911225">
              <a:defRPr sz="1200"/>
            </a:lvl1pPr>
          </a:lstStyle>
          <a:p>
            <a:fld id="{9EBB1489-02DD-4CF5-80D9-1392B27E17B5}"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Garamond"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9D16A-EF98-495D-8BAF-D17E2D45E9BF}" type="slidenum">
              <a:rPr lang="fr-FR"/>
              <a:pPr/>
              <a:t>1</a:t>
            </a:fld>
            <a:endParaRPr lang="fr-FR"/>
          </a:p>
        </p:txBody>
      </p:sp>
      <p:sp>
        <p:nvSpPr>
          <p:cNvPr id="188418" name="Rectangle 2"/>
          <p:cNvSpPr>
            <a:spLocks noGrp="1" noRot="1" noChangeAspect="1" noChangeArrowheads="1" noTextEdit="1"/>
          </p:cNvSpPr>
          <p:nvPr>
            <p:ph type="sldImg"/>
          </p:nvPr>
        </p:nvSpPr>
        <p:spPr>
          <a:xfrm>
            <a:off x="1885950" y="762000"/>
            <a:ext cx="3013075" cy="1695450"/>
          </a:xfrm>
          <a:ln/>
        </p:spPr>
      </p:sp>
      <p:sp>
        <p:nvSpPr>
          <p:cNvPr id="188419" name="Rectangle 3"/>
          <p:cNvSpPr>
            <a:spLocks noGrp="1" noChangeArrowheads="1"/>
          </p:cNvSpPr>
          <p:nvPr>
            <p:ph type="body" idx="1"/>
          </p:nvPr>
        </p:nvSpPr>
        <p:spPr>
          <a:xfrm>
            <a:off x="304800" y="2667000"/>
            <a:ext cx="6096000" cy="6492875"/>
          </a:xfrm>
        </p:spPr>
        <p:txBody>
          <a:bodyPr/>
          <a:lstStyle/>
          <a:p>
            <a:pPr>
              <a:spcBef>
                <a:spcPct val="0"/>
              </a:spcBef>
              <a:spcAft>
                <a:spcPct val="20000"/>
              </a:spcAft>
            </a:pPr>
            <a:endParaRPr lang="fr-FR" sz="1600" dirty="0">
              <a:solidFill>
                <a:srgbClr val="000000"/>
              </a:solidFill>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36433-D89E-42CA-B1DD-2F9BDDE2FE99}" type="slidenum">
              <a:rPr lang="fr-FR"/>
              <a:pPr/>
              <a:t>17</a:t>
            </a:fld>
            <a:endParaRPr lang="fr-FR"/>
          </a:p>
        </p:txBody>
      </p:sp>
      <p:sp>
        <p:nvSpPr>
          <p:cNvPr id="173058" name="Rectangle 2"/>
          <p:cNvSpPr>
            <a:spLocks noGrp="1" noRot="1" noChangeAspect="1" noChangeArrowheads="1" noTextEdit="1"/>
          </p:cNvSpPr>
          <p:nvPr>
            <p:ph type="sldImg"/>
          </p:nvPr>
        </p:nvSpPr>
        <p:spPr>
          <a:xfrm>
            <a:off x="1885950" y="762000"/>
            <a:ext cx="3013075" cy="1695450"/>
          </a:xfrm>
          <a:ln/>
        </p:spPr>
      </p:sp>
      <p:sp>
        <p:nvSpPr>
          <p:cNvPr id="173059"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49CFB-1371-4F24-8FB9-2DAD7C97FC31}" type="slidenum">
              <a:rPr lang="fr-FR"/>
              <a:pPr/>
              <a:t>18</a:t>
            </a:fld>
            <a:endParaRPr lang="fr-FR"/>
          </a:p>
        </p:txBody>
      </p:sp>
      <p:sp>
        <p:nvSpPr>
          <p:cNvPr id="177154" name="Rectangle 2"/>
          <p:cNvSpPr>
            <a:spLocks noGrp="1" noRot="1" noChangeAspect="1" noChangeArrowheads="1" noTextEdit="1"/>
          </p:cNvSpPr>
          <p:nvPr>
            <p:ph type="sldImg"/>
          </p:nvPr>
        </p:nvSpPr>
        <p:spPr>
          <a:xfrm>
            <a:off x="1885950" y="762000"/>
            <a:ext cx="3013075" cy="1695450"/>
          </a:xfrm>
          <a:ln/>
        </p:spPr>
      </p:sp>
      <p:sp>
        <p:nvSpPr>
          <p:cNvPr id="177155" name="Rectangle 3"/>
          <p:cNvSpPr>
            <a:spLocks noGrp="1" noChangeArrowheads="1"/>
          </p:cNvSpPr>
          <p:nvPr>
            <p:ph type="body" idx="1"/>
          </p:nvPr>
        </p:nvSpPr>
        <p:spPr>
          <a:xfrm>
            <a:off x="304800" y="2667000"/>
            <a:ext cx="6096000" cy="6492875"/>
          </a:xfrm>
        </p:spPr>
        <p:txBody>
          <a:bodyPr/>
          <a:lstStyle/>
          <a:p>
            <a:pPr algn="just"/>
            <a:endParaRPr lang="fr-FR" dirty="0" smtClean="0">
              <a:cs typeface="Times New Roman" pitchFamily="18" charset="0"/>
            </a:endParaRPr>
          </a:p>
          <a:p>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85950" y="762000"/>
            <a:ext cx="3013075" cy="169545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EBB1489-02DD-4CF5-80D9-1392B27E17B5}" type="slidenum">
              <a:rPr lang="fr-FR" smtClean="0"/>
              <a:pPr/>
              <a:t>19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CF3F8-977B-422A-88ED-8256CA95F287}" type="slidenum">
              <a:rPr lang="fr-FR"/>
              <a:pPr/>
              <a:t>20</a:t>
            </a:fld>
            <a:endParaRPr lang="fr-FR"/>
          </a:p>
        </p:txBody>
      </p:sp>
      <p:sp>
        <p:nvSpPr>
          <p:cNvPr id="179202" name="Rectangle 2"/>
          <p:cNvSpPr>
            <a:spLocks noGrp="1" noRot="1" noChangeAspect="1" noChangeArrowheads="1" noTextEdit="1"/>
          </p:cNvSpPr>
          <p:nvPr>
            <p:ph type="sldImg"/>
          </p:nvPr>
        </p:nvSpPr>
        <p:spPr>
          <a:xfrm>
            <a:off x="1885950" y="762000"/>
            <a:ext cx="3013075" cy="1695450"/>
          </a:xfrm>
          <a:ln/>
        </p:spPr>
      </p:sp>
      <p:sp>
        <p:nvSpPr>
          <p:cNvPr id="179203"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9959A-FF96-4AC2-B71C-BC659F173DB7}" type="slidenum">
              <a:rPr lang="fr-FR"/>
              <a:pPr/>
              <a:t>22</a:t>
            </a:fld>
            <a:endParaRPr lang="fr-FR"/>
          </a:p>
        </p:txBody>
      </p:sp>
      <p:sp>
        <p:nvSpPr>
          <p:cNvPr id="181250" name="Rectangle 2"/>
          <p:cNvSpPr>
            <a:spLocks noGrp="1" noRot="1" noChangeAspect="1" noChangeArrowheads="1" noTextEdit="1"/>
          </p:cNvSpPr>
          <p:nvPr>
            <p:ph type="sldImg"/>
          </p:nvPr>
        </p:nvSpPr>
        <p:spPr>
          <a:xfrm>
            <a:off x="1885950" y="762000"/>
            <a:ext cx="3013075" cy="1695450"/>
          </a:xfrm>
          <a:ln/>
        </p:spPr>
      </p:sp>
      <p:sp>
        <p:nvSpPr>
          <p:cNvPr id="181251"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85950" y="762000"/>
            <a:ext cx="3013075" cy="1695450"/>
          </a:xfrm>
        </p:spPr>
      </p:sp>
      <p:sp>
        <p:nvSpPr>
          <p:cNvPr id="3" name="Espace réservé des commentaires 2"/>
          <p:cNvSpPr>
            <a:spLocks noGrp="1"/>
          </p:cNvSpPr>
          <p:nvPr>
            <p:ph type="body" idx="1"/>
          </p:nvPr>
        </p:nvSpPr>
        <p:spPr/>
        <p:txBody>
          <a:bodyPr>
            <a:normAutofit/>
          </a:bodyPr>
          <a:lstStyle/>
          <a:p>
            <a:pPr rtl="0"/>
            <a:endParaRPr lang="fr-FR" sz="1400" kern="1200" dirty="0" smtClean="0">
              <a:solidFill>
                <a:schemeClr val="tx1"/>
              </a:solidFill>
              <a:latin typeface="Garamond" pitchFamily="18" charset="0"/>
              <a:ea typeface="+mn-ea"/>
              <a:cs typeface="+mn-cs"/>
            </a:endParaRPr>
          </a:p>
        </p:txBody>
      </p:sp>
      <p:sp>
        <p:nvSpPr>
          <p:cNvPr id="4" name="Espace réservé du numéro de diapositive 3"/>
          <p:cNvSpPr>
            <a:spLocks noGrp="1"/>
          </p:cNvSpPr>
          <p:nvPr>
            <p:ph type="sldNum" sz="quarter" idx="10"/>
          </p:nvPr>
        </p:nvSpPr>
        <p:spPr/>
        <p:txBody>
          <a:bodyPr/>
          <a:lstStyle/>
          <a:p>
            <a:fld id="{9EBB1489-02DD-4CF5-80D9-1392B27E17B5}" type="slidenum">
              <a:rPr lang="fr-FR" smtClean="0"/>
              <a:pPr/>
              <a:t>23</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EAF75-57A8-4426-BB27-DAE0D63C6EBD}" type="slidenum">
              <a:rPr lang="fr-FR"/>
              <a:pPr/>
              <a:t>25</a:t>
            </a:fld>
            <a:endParaRPr lang="fr-FR"/>
          </a:p>
        </p:txBody>
      </p:sp>
      <p:sp>
        <p:nvSpPr>
          <p:cNvPr id="186370" name="Rectangle 2"/>
          <p:cNvSpPr>
            <a:spLocks noGrp="1" noRot="1" noChangeAspect="1" noChangeArrowheads="1" noTextEdit="1"/>
          </p:cNvSpPr>
          <p:nvPr>
            <p:ph type="sldImg"/>
          </p:nvPr>
        </p:nvSpPr>
        <p:spPr>
          <a:xfrm>
            <a:off x="1885950" y="762000"/>
            <a:ext cx="3013075" cy="1695450"/>
          </a:xfrm>
          <a:ln/>
        </p:spPr>
      </p:sp>
      <p:sp>
        <p:nvSpPr>
          <p:cNvPr id="186371"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3184A-8ED0-4247-94FA-58061DF2CEC3}" type="slidenum">
              <a:rPr lang="fr-FR"/>
              <a:pPr/>
              <a:t>26</a:t>
            </a:fld>
            <a:endParaRPr lang="fr-FR"/>
          </a:p>
        </p:txBody>
      </p:sp>
      <p:sp>
        <p:nvSpPr>
          <p:cNvPr id="158722" name="Rectangle 2"/>
          <p:cNvSpPr>
            <a:spLocks noGrp="1" noRot="1" noChangeAspect="1" noChangeArrowheads="1" noTextEdit="1"/>
          </p:cNvSpPr>
          <p:nvPr>
            <p:ph type="sldImg"/>
          </p:nvPr>
        </p:nvSpPr>
        <p:spPr>
          <a:xfrm>
            <a:off x="1885950" y="762000"/>
            <a:ext cx="3013075" cy="1695450"/>
          </a:xfrm>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6CE6A-6E72-49BA-9BBB-9220A456C6AB}" type="slidenum">
              <a:rPr lang="fr-FR"/>
              <a:pPr/>
              <a:t>28</a:t>
            </a:fld>
            <a:endParaRPr lang="fr-FR"/>
          </a:p>
        </p:txBody>
      </p:sp>
      <p:sp>
        <p:nvSpPr>
          <p:cNvPr id="104450" name="Rectangle 2"/>
          <p:cNvSpPr>
            <a:spLocks noGrp="1" noRot="1" noChangeAspect="1" noChangeArrowheads="1" noTextEdit="1"/>
          </p:cNvSpPr>
          <p:nvPr>
            <p:ph type="sldImg"/>
          </p:nvPr>
        </p:nvSpPr>
        <p:spPr>
          <a:xfrm>
            <a:off x="1885950" y="762000"/>
            <a:ext cx="3013075" cy="1695450"/>
          </a:xfrm>
          <a:ln/>
        </p:spPr>
      </p:sp>
      <p:sp>
        <p:nvSpPr>
          <p:cNvPr id="104451" name="Rectangle 3"/>
          <p:cNvSpPr>
            <a:spLocks noGrp="1" noChangeArrowheads="1"/>
          </p:cNvSpPr>
          <p:nvPr>
            <p:ph type="body" idx="1"/>
          </p:nvPr>
        </p:nvSpPr>
        <p:spPr>
          <a:xfrm>
            <a:off x="152400" y="4703763"/>
            <a:ext cx="6619875" cy="4799012"/>
          </a:xfrm>
        </p:spPr>
        <p:txBody>
          <a:bodyPr/>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A0F0E-42EE-41CF-B6D6-D39C3D7C60A3}" type="slidenum">
              <a:rPr lang="fr-FR"/>
              <a:pPr/>
              <a:t>29</a:t>
            </a:fld>
            <a:endParaRPr lang="fr-FR"/>
          </a:p>
        </p:txBody>
      </p:sp>
      <p:sp>
        <p:nvSpPr>
          <p:cNvPr id="27650" name="Rectangle 2"/>
          <p:cNvSpPr>
            <a:spLocks noGrp="1" noRot="1" noChangeAspect="1" noChangeArrowheads="1" noTextEdit="1"/>
          </p:cNvSpPr>
          <p:nvPr>
            <p:ph type="sldImg"/>
          </p:nvPr>
        </p:nvSpPr>
        <p:spPr>
          <a:xfrm>
            <a:off x="1885950" y="762000"/>
            <a:ext cx="3013075" cy="1695450"/>
          </a:xfrm>
          <a:ln/>
        </p:spPr>
      </p:sp>
      <p:sp>
        <p:nvSpPr>
          <p:cNvPr id="276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32BBF-E2EE-4907-AB56-1D26281AB24C}" type="slidenum">
              <a:rPr lang="fr-FR"/>
              <a:pPr/>
              <a:t>2</a:t>
            </a:fld>
            <a:endParaRPr lang="fr-FR"/>
          </a:p>
        </p:txBody>
      </p:sp>
      <p:sp>
        <p:nvSpPr>
          <p:cNvPr id="190466" name="Rectangle 2"/>
          <p:cNvSpPr>
            <a:spLocks noGrp="1" noRot="1" noChangeAspect="1" noChangeArrowheads="1" noTextEdit="1"/>
          </p:cNvSpPr>
          <p:nvPr>
            <p:ph type="sldImg"/>
          </p:nvPr>
        </p:nvSpPr>
        <p:spPr>
          <a:xfrm>
            <a:off x="1885950" y="762000"/>
            <a:ext cx="3013075" cy="1695450"/>
          </a:xfrm>
          <a:ln/>
        </p:spPr>
      </p:sp>
      <p:sp>
        <p:nvSpPr>
          <p:cNvPr id="190467" name="Rectangle 3"/>
          <p:cNvSpPr>
            <a:spLocks noGrp="1" noChangeArrowheads="1"/>
          </p:cNvSpPr>
          <p:nvPr>
            <p:ph type="body" idx="1"/>
          </p:nvPr>
        </p:nvSpPr>
        <p:spPr>
          <a:xfrm>
            <a:off x="0" y="4703763"/>
            <a:ext cx="6772275" cy="4722812"/>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5A1ED-9CF7-450A-85D2-15C858427278}" type="slidenum">
              <a:rPr lang="fr-FR"/>
              <a:pPr/>
              <a:t>30</a:t>
            </a:fld>
            <a:endParaRPr lang="fr-FR"/>
          </a:p>
        </p:txBody>
      </p:sp>
      <p:sp>
        <p:nvSpPr>
          <p:cNvPr id="159746" name="Rectangle 2"/>
          <p:cNvSpPr>
            <a:spLocks noGrp="1" noRot="1" noChangeAspect="1" noChangeArrowheads="1" noTextEdit="1"/>
          </p:cNvSpPr>
          <p:nvPr>
            <p:ph type="sldImg"/>
          </p:nvPr>
        </p:nvSpPr>
        <p:spPr>
          <a:xfrm>
            <a:off x="1885950" y="762000"/>
            <a:ext cx="3013075" cy="1695450"/>
          </a:xfrm>
          <a:ln/>
        </p:spPr>
      </p:sp>
      <p:sp>
        <p:nvSpPr>
          <p:cNvPr id="159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A1E68-BF52-417B-B10E-20562181D350}" type="slidenum">
              <a:rPr lang="fr-FR"/>
              <a:pPr/>
              <a:t>31</a:t>
            </a:fld>
            <a:endParaRPr lang="fr-FR"/>
          </a:p>
        </p:txBody>
      </p:sp>
      <p:sp>
        <p:nvSpPr>
          <p:cNvPr id="160770" name="Rectangle 2"/>
          <p:cNvSpPr>
            <a:spLocks noGrp="1" noRot="1" noChangeAspect="1" noChangeArrowheads="1" noTextEdit="1"/>
          </p:cNvSpPr>
          <p:nvPr>
            <p:ph type="sldImg"/>
          </p:nvPr>
        </p:nvSpPr>
        <p:spPr>
          <a:xfrm>
            <a:off x="1885950" y="762000"/>
            <a:ext cx="3013075" cy="1695450"/>
          </a:xfrm>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B013B-C006-49E9-96B3-EB82E51CE05A}" type="slidenum">
              <a:rPr lang="fr-FR"/>
              <a:pPr/>
              <a:t>32</a:t>
            </a:fld>
            <a:endParaRPr lang="fr-FR"/>
          </a:p>
        </p:txBody>
      </p:sp>
      <p:sp>
        <p:nvSpPr>
          <p:cNvPr id="161794" name="Rectangle 2"/>
          <p:cNvSpPr>
            <a:spLocks noGrp="1" noRot="1" noChangeAspect="1" noChangeArrowheads="1" noTextEdit="1"/>
          </p:cNvSpPr>
          <p:nvPr>
            <p:ph type="sldImg"/>
          </p:nvPr>
        </p:nvSpPr>
        <p:spPr>
          <a:xfrm>
            <a:off x="1885950" y="762000"/>
            <a:ext cx="3013075" cy="1695450"/>
          </a:xfrm>
          <a:ln/>
        </p:spPr>
      </p:sp>
      <p:sp>
        <p:nvSpPr>
          <p:cNvPr id="16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3975C-69E1-4772-994E-D76EAB7B298E}" type="slidenum">
              <a:rPr lang="fr-FR"/>
              <a:pPr/>
              <a:t>33</a:t>
            </a:fld>
            <a:endParaRPr lang="fr-FR"/>
          </a:p>
        </p:txBody>
      </p:sp>
      <p:sp>
        <p:nvSpPr>
          <p:cNvPr id="162818" name="Rectangle 2"/>
          <p:cNvSpPr>
            <a:spLocks noGrp="1" noRot="1" noChangeAspect="1" noChangeArrowheads="1" noTextEdit="1"/>
          </p:cNvSpPr>
          <p:nvPr>
            <p:ph type="sldImg"/>
          </p:nvPr>
        </p:nvSpPr>
        <p:spPr>
          <a:xfrm>
            <a:off x="1885950" y="762000"/>
            <a:ext cx="3013075" cy="1695450"/>
          </a:xfrm>
          <a:ln/>
        </p:spPr>
      </p:sp>
      <p:sp>
        <p:nvSpPr>
          <p:cNvPr id="1628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FBB6D-5322-4389-8CBB-E133E9EE1F98}" type="slidenum">
              <a:rPr lang="fr-FR"/>
              <a:pPr/>
              <a:t>34</a:t>
            </a:fld>
            <a:endParaRPr lang="fr-FR"/>
          </a:p>
        </p:txBody>
      </p:sp>
      <p:sp>
        <p:nvSpPr>
          <p:cNvPr id="163842" name="Rectangle 2"/>
          <p:cNvSpPr>
            <a:spLocks noGrp="1" noRot="1" noChangeAspect="1" noChangeArrowheads="1" noTextEdit="1"/>
          </p:cNvSpPr>
          <p:nvPr>
            <p:ph type="sldImg"/>
          </p:nvPr>
        </p:nvSpPr>
        <p:spPr>
          <a:xfrm>
            <a:off x="1885950" y="762000"/>
            <a:ext cx="3013075" cy="1695450"/>
          </a:xfrm>
          <a:ln/>
        </p:spPr>
      </p:sp>
      <p:sp>
        <p:nvSpPr>
          <p:cNvPr id="163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D0112-6AA6-4569-BD68-DE77CA24D8A0}" type="slidenum">
              <a:rPr lang="fr-FR"/>
              <a:pPr/>
              <a:t>37</a:t>
            </a:fld>
            <a:endParaRPr lang="fr-FR"/>
          </a:p>
        </p:txBody>
      </p:sp>
      <p:sp>
        <p:nvSpPr>
          <p:cNvPr id="108546" name="Rectangle 2"/>
          <p:cNvSpPr>
            <a:spLocks noGrp="1" noRot="1" noChangeAspect="1" noChangeArrowheads="1" noTextEdit="1"/>
          </p:cNvSpPr>
          <p:nvPr>
            <p:ph type="sldImg"/>
          </p:nvPr>
        </p:nvSpPr>
        <p:spPr>
          <a:xfrm>
            <a:off x="1885950" y="762000"/>
            <a:ext cx="3013075" cy="1695450"/>
          </a:xfrm>
          <a:ln/>
        </p:spPr>
      </p:sp>
      <p:sp>
        <p:nvSpPr>
          <p:cNvPr id="108547" name="Rectangle 3"/>
          <p:cNvSpPr>
            <a:spLocks noGrp="1" noChangeArrowheads="1"/>
          </p:cNvSpPr>
          <p:nvPr>
            <p:ph type="body" idx="1"/>
          </p:nvPr>
        </p:nvSpPr>
        <p:spPr>
          <a:xfrm>
            <a:off x="303213" y="4703763"/>
            <a:ext cx="6149975" cy="4873625"/>
          </a:xfrm>
        </p:spPr>
        <p:txBody>
          <a:bodyPr/>
          <a:lstStyle/>
          <a:p>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5DF6C-75E6-4815-97D7-747F1F5E7F08}" type="slidenum">
              <a:rPr lang="fr-FR"/>
              <a:pPr/>
              <a:t>38</a:t>
            </a:fld>
            <a:endParaRPr lang="fr-FR"/>
          </a:p>
        </p:txBody>
      </p:sp>
      <p:sp>
        <p:nvSpPr>
          <p:cNvPr id="90114" name="Rectangle 2"/>
          <p:cNvSpPr>
            <a:spLocks noGrp="1" noRot="1" noChangeAspect="1" noChangeArrowheads="1" noTextEdit="1"/>
          </p:cNvSpPr>
          <p:nvPr>
            <p:ph type="sldImg"/>
          </p:nvPr>
        </p:nvSpPr>
        <p:spPr>
          <a:xfrm>
            <a:off x="1885950" y="762000"/>
            <a:ext cx="3013075" cy="1695450"/>
          </a:xfrm>
          <a:ln/>
        </p:spPr>
      </p:sp>
      <p:sp>
        <p:nvSpPr>
          <p:cNvPr id="90115" name="Rectangle 3"/>
          <p:cNvSpPr>
            <a:spLocks noGrp="1" noChangeArrowheads="1"/>
          </p:cNvSpPr>
          <p:nvPr>
            <p:ph type="body" idx="1"/>
          </p:nvPr>
        </p:nvSpPr>
        <p:spPr>
          <a:xfrm>
            <a:off x="303213" y="4703763"/>
            <a:ext cx="6226175" cy="4722812"/>
          </a:xfrm>
        </p:spPr>
        <p:txBody>
          <a:bodyPr/>
          <a:lstStyle/>
          <a:p>
            <a:endParaRPr lang="fr-FR" sz="16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4F0EA-4E05-43C7-BAAF-908051DA7B6C}" type="slidenum">
              <a:rPr lang="fr-FR"/>
              <a:pPr/>
              <a:t>39</a:t>
            </a:fld>
            <a:endParaRPr lang="fr-FR"/>
          </a:p>
        </p:txBody>
      </p:sp>
      <p:sp>
        <p:nvSpPr>
          <p:cNvPr id="126978" name="Rectangle 2"/>
          <p:cNvSpPr>
            <a:spLocks noGrp="1" noRot="1" noChangeAspect="1" noChangeArrowheads="1" noTextEdit="1"/>
          </p:cNvSpPr>
          <p:nvPr>
            <p:ph type="sldImg"/>
          </p:nvPr>
        </p:nvSpPr>
        <p:spPr>
          <a:xfrm>
            <a:off x="85725" y="381000"/>
            <a:ext cx="6599238" cy="3713163"/>
          </a:xfrm>
          <a:ln/>
        </p:spPr>
      </p:sp>
      <p:sp>
        <p:nvSpPr>
          <p:cNvPr id="126979" name="Rectangle 3"/>
          <p:cNvSpPr>
            <a:spLocks noGrp="1" noChangeArrowheads="1"/>
          </p:cNvSpPr>
          <p:nvPr>
            <p:ph type="body" idx="1"/>
          </p:nvPr>
        </p:nvSpPr>
        <p:spPr>
          <a:xfrm>
            <a:off x="227013" y="4181475"/>
            <a:ext cx="6376987" cy="5548313"/>
          </a:xfrm>
        </p:spPr>
        <p:txBody>
          <a:bodyPr/>
          <a:lstStyle/>
          <a:p>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F32C7-C88B-4789-AA7C-BC378BA2649F}" type="slidenum">
              <a:rPr lang="fr-FR"/>
              <a:pPr/>
              <a:t>40</a:t>
            </a:fld>
            <a:endParaRPr lang="fr-FR"/>
          </a:p>
        </p:txBody>
      </p:sp>
      <p:sp>
        <p:nvSpPr>
          <p:cNvPr id="129026" name="Rectangle 2"/>
          <p:cNvSpPr>
            <a:spLocks noGrp="1" noRot="1" noChangeAspect="1" noChangeArrowheads="1" noTextEdit="1"/>
          </p:cNvSpPr>
          <p:nvPr>
            <p:ph type="sldImg"/>
          </p:nvPr>
        </p:nvSpPr>
        <p:spPr>
          <a:xfrm>
            <a:off x="85725" y="455613"/>
            <a:ext cx="6599238" cy="3713162"/>
          </a:xfrm>
          <a:ln/>
        </p:spPr>
      </p:sp>
      <p:sp>
        <p:nvSpPr>
          <p:cNvPr id="129027" name="Rectangle 3"/>
          <p:cNvSpPr>
            <a:spLocks noGrp="1" noChangeArrowheads="1"/>
          </p:cNvSpPr>
          <p:nvPr>
            <p:ph type="body" idx="1"/>
          </p:nvPr>
        </p:nvSpPr>
        <p:spPr>
          <a:xfrm>
            <a:off x="0" y="4560888"/>
            <a:ext cx="6772275" cy="5341937"/>
          </a:xfrm>
        </p:spPr>
        <p:txBody>
          <a:bodyPr/>
          <a:lstStyle/>
          <a:p>
            <a:pPr>
              <a:spcBef>
                <a:spcPct val="0"/>
              </a:spcBef>
            </a:pPr>
            <a:endParaRPr lang="fr-FR"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4C782-3200-4018-BE39-ECD173D6B5EC}" type="slidenum">
              <a:rPr lang="fr-FR"/>
              <a:pPr/>
              <a:t>41</a:t>
            </a:fld>
            <a:endParaRPr lang="fr-FR"/>
          </a:p>
        </p:txBody>
      </p:sp>
      <p:sp>
        <p:nvSpPr>
          <p:cNvPr id="19458" name="Rectangle 2"/>
          <p:cNvSpPr>
            <a:spLocks noGrp="1" noRot="1" noChangeAspect="1" noChangeArrowheads="1" noTextEdit="1"/>
          </p:cNvSpPr>
          <p:nvPr>
            <p:ph type="sldImg"/>
          </p:nvPr>
        </p:nvSpPr>
        <p:spPr>
          <a:xfrm>
            <a:off x="1885950" y="762000"/>
            <a:ext cx="3013075" cy="1695450"/>
          </a:xfrm>
          <a:ln/>
        </p:spPr>
      </p:sp>
      <p:sp>
        <p:nvSpPr>
          <p:cNvPr id="19459" name="Rectangle 3"/>
          <p:cNvSpPr>
            <a:spLocks noGrp="1" noChangeArrowheads="1"/>
          </p:cNvSpPr>
          <p:nvPr>
            <p:ph type="body" idx="1"/>
          </p:nvPr>
        </p:nvSpPr>
        <p:spPr>
          <a:xfrm>
            <a:off x="379413" y="4703763"/>
            <a:ext cx="6149975" cy="4456112"/>
          </a:xfrm>
        </p:spPr>
        <p:txBody>
          <a:bodyPr/>
          <a:lstStyle/>
          <a:p>
            <a:pPr algn="just">
              <a:spcAft>
                <a:spcPts val="600"/>
              </a:spcAft>
            </a:pP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23205-F460-49DB-8600-EB4F615EA549}" type="slidenum">
              <a:rPr lang="fr-FR"/>
              <a:pPr/>
              <a:t>4</a:t>
            </a:fld>
            <a:endParaRPr lang="fr-FR"/>
          </a:p>
        </p:txBody>
      </p:sp>
      <p:sp>
        <p:nvSpPr>
          <p:cNvPr id="192514" name="Rectangle 2"/>
          <p:cNvSpPr>
            <a:spLocks noGrp="1" noRot="1" noChangeAspect="1" noChangeArrowheads="1" noTextEdit="1"/>
          </p:cNvSpPr>
          <p:nvPr>
            <p:ph type="sldImg"/>
          </p:nvPr>
        </p:nvSpPr>
        <p:spPr>
          <a:xfrm>
            <a:off x="1885950" y="762000"/>
            <a:ext cx="3013075" cy="1695450"/>
          </a:xfrm>
          <a:ln/>
        </p:spPr>
      </p:sp>
      <p:sp>
        <p:nvSpPr>
          <p:cNvPr id="192515" name="Rectangle 3"/>
          <p:cNvSpPr>
            <a:spLocks noGrp="1" noChangeArrowheads="1"/>
          </p:cNvSpPr>
          <p:nvPr>
            <p:ph type="body" idx="1"/>
          </p:nvPr>
        </p:nvSpPr>
        <p:spPr>
          <a:xfrm>
            <a:off x="152400" y="4637088"/>
            <a:ext cx="6619875" cy="5092700"/>
          </a:xfrm>
        </p:spPr>
        <p:txBody>
          <a:bodyPr/>
          <a:lstStyle/>
          <a:p>
            <a:pPr>
              <a:spcBef>
                <a:spcPct val="0"/>
              </a:spcBef>
              <a:spcAft>
                <a:spcPct val="20000"/>
              </a:spcAft>
            </a:pPr>
            <a:endParaRPr lang="fr-FR" sz="16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35EBB-A9A0-44E5-BF29-574A55E487D6}" type="slidenum">
              <a:rPr lang="fr-FR"/>
              <a:pPr/>
              <a:t>42</a:t>
            </a:fld>
            <a:endParaRPr lang="fr-FR"/>
          </a:p>
        </p:txBody>
      </p:sp>
      <p:sp>
        <p:nvSpPr>
          <p:cNvPr id="32770" name="Rectangle 2"/>
          <p:cNvSpPr>
            <a:spLocks noGrp="1" noRot="1" noChangeAspect="1" noChangeArrowheads="1" noTextEdit="1"/>
          </p:cNvSpPr>
          <p:nvPr>
            <p:ph type="sldImg"/>
          </p:nvPr>
        </p:nvSpPr>
        <p:spPr>
          <a:xfrm>
            <a:off x="1885950" y="762000"/>
            <a:ext cx="3013075" cy="1695450"/>
          </a:xfrm>
          <a:ln/>
        </p:spPr>
      </p:sp>
      <p:sp>
        <p:nvSpPr>
          <p:cNvPr id="32771" name="Rectangle 3"/>
          <p:cNvSpPr>
            <a:spLocks noGrp="1" noChangeArrowheads="1"/>
          </p:cNvSpPr>
          <p:nvPr>
            <p:ph type="body" idx="1"/>
          </p:nvPr>
        </p:nvSpPr>
        <p:spPr>
          <a:xfrm>
            <a:off x="303213" y="4651375"/>
            <a:ext cx="6073775" cy="4508500"/>
          </a:xfrm>
        </p:spPr>
        <p:txBody>
          <a:bodyPr/>
          <a:lstStyle/>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E1178-50DC-416A-81EC-3FD4BB6B44BC}" type="slidenum">
              <a:rPr lang="fr-FR"/>
              <a:pPr/>
              <a:t>43</a:t>
            </a:fld>
            <a:endParaRPr lang="fr-FR"/>
          </a:p>
        </p:txBody>
      </p:sp>
      <p:sp>
        <p:nvSpPr>
          <p:cNvPr id="119810" name="Rectangle 2"/>
          <p:cNvSpPr>
            <a:spLocks noGrp="1" noRot="1" noChangeAspect="1" noChangeArrowheads="1" noTextEdit="1"/>
          </p:cNvSpPr>
          <p:nvPr>
            <p:ph type="sldImg"/>
          </p:nvPr>
        </p:nvSpPr>
        <p:spPr>
          <a:xfrm>
            <a:off x="1885950" y="762000"/>
            <a:ext cx="3013075" cy="1695450"/>
          </a:xfrm>
          <a:ln/>
        </p:spPr>
      </p:sp>
      <p:sp>
        <p:nvSpPr>
          <p:cNvPr id="1198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D9A73-E868-452B-BE62-4D7ED6E4B1EE}" type="slidenum">
              <a:rPr lang="fr-FR"/>
              <a:pPr/>
              <a:t>44</a:t>
            </a:fld>
            <a:endParaRPr lang="fr-FR"/>
          </a:p>
        </p:txBody>
      </p:sp>
      <p:sp>
        <p:nvSpPr>
          <p:cNvPr id="94210" name="Rectangle 2"/>
          <p:cNvSpPr>
            <a:spLocks noGrp="1" noRot="1" noChangeAspect="1" noChangeArrowheads="1" noTextEdit="1"/>
          </p:cNvSpPr>
          <p:nvPr>
            <p:ph type="sldImg"/>
          </p:nvPr>
        </p:nvSpPr>
        <p:spPr>
          <a:xfrm>
            <a:off x="1885950" y="762000"/>
            <a:ext cx="3013075" cy="1695450"/>
          </a:xfrm>
          <a:ln/>
        </p:spPr>
      </p:sp>
      <p:sp>
        <p:nvSpPr>
          <p:cNvPr id="94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CFBE22-4491-4470-9450-EFDD6EE3B65D}" type="slidenum">
              <a:rPr lang="fr-FR" smtClean="0"/>
              <a:t>48</a:t>
            </a:fld>
            <a:endParaRPr lang="fr-FR"/>
          </a:p>
        </p:txBody>
      </p:sp>
    </p:spTree>
    <p:extLst>
      <p:ext uri="{BB962C8B-B14F-4D97-AF65-F5344CB8AC3E}">
        <p14:creationId xmlns:p14="http://schemas.microsoft.com/office/powerpoint/2010/main" val="78838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CFBE22-4491-4470-9450-EFDD6EE3B65D}" type="slidenum">
              <a:rPr lang="fr-FR" smtClean="0"/>
              <a:t>49</a:t>
            </a:fld>
            <a:endParaRPr lang="fr-FR"/>
          </a:p>
        </p:txBody>
      </p:sp>
    </p:spTree>
    <p:extLst>
      <p:ext uri="{BB962C8B-B14F-4D97-AF65-F5344CB8AC3E}">
        <p14:creationId xmlns:p14="http://schemas.microsoft.com/office/powerpoint/2010/main" val="3016023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A7E614-CCFD-4814-A726-C293D42CFEBE}" type="slidenum">
              <a:rPr lang="fr-FR" smtClean="0"/>
              <a:t>50</a:t>
            </a:fld>
            <a:endParaRPr lang="fr-FR"/>
          </a:p>
        </p:txBody>
      </p:sp>
    </p:spTree>
    <p:extLst>
      <p:ext uri="{BB962C8B-B14F-4D97-AF65-F5344CB8AC3E}">
        <p14:creationId xmlns:p14="http://schemas.microsoft.com/office/powerpoint/2010/main" val="3940338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B5CFBE22-4491-4470-9450-EFDD6EE3B65D}" type="slidenum">
              <a:rPr lang="fr-FR" smtClean="0"/>
              <a:t>51</a:t>
            </a:fld>
            <a:endParaRPr lang="fr-FR"/>
          </a:p>
        </p:txBody>
      </p:sp>
    </p:spTree>
    <p:extLst>
      <p:ext uri="{BB962C8B-B14F-4D97-AF65-F5344CB8AC3E}">
        <p14:creationId xmlns:p14="http://schemas.microsoft.com/office/powerpoint/2010/main" val="126944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B5CFBE22-4491-4470-9450-EFDD6EE3B65D}" type="slidenum">
              <a:rPr lang="fr-FR" smtClean="0"/>
              <a:t>52</a:t>
            </a:fld>
            <a:endParaRPr lang="fr-FR"/>
          </a:p>
        </p:txBody>
      </p:sp>
    </p:spTree>
    <p:extLst>
      <p:ext uri="{BB962C8B-B14F-4D97-AF65-F5344CB8AC3E}">
        <p14:creationId xmlns:p14="http://schemas.microsoft.com/office/powerpoint/2010/main" val="260656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0FD3D-7A97-40EB-BEBA-A72973CBDF7E}" type="slidenum">
              <a:rPr lang="fr-FR"/>
              <a:pPr/>
              <a:t>5</a:t>
            </a:fld>
            <a:endParaRPr lang="fr-FR"/>
          </a:p>
        </p:txBody>
      </p:sp>
      <p:sp>
        <p:nvSpPr>
          <p:cNvPr id="196610" name="Rectangle 2"/>
          <p:cNvSpPr>
            <a:spLocks noGrp="1" noRot="1" noChangeAspect="1" noChangeArrowheads="1" noTextEdit="1"/>
          </p:cNvSpPr>
          <p:nvPr>
            <p:ph type="sldImg"/>
          </p:nvPr>
        </p:nvSpPr>
        <p:spPr>
          <a:xfrm>
            <a:off x="1885950" y="762000"/>
            <a:ext cx="3013075" cy="1695450"/>
          </a:xfrm>
          <a:ln/>
        </p:spPr>
      </p:sp>
      <p:sp>
        <p:nvSpPr>
          <p:cNvPr id="196611" name="Rectangle 3"/>
          <p:cNvSpPr>
            <a:spLocks noGrp="1" noChangeArrowheads="1"/>
          </p:cNvSpPr>
          <p:nvPr>
            <p:ph type="body" idx="1"/>
          </p:nvPr>
        </p:nvSpPr>
        <p:spPr>
          <a:xfrm>
            <a:off x="304800" y="2667000"/>
            <a:ext cx="6096000" cy="6492875"/>
          </a:xfrm>
        </p:spPr>
        <p:txBody>
          <a:bodyPr/>
          <a:lstStyle/>
          <a:p>
            <a:pPr>
              <a:spcBef>
                <a:spcPct val="0"/>
              </a:spcBef>
              <a:spcAft>
                <a:spcPct val="20000"/>
              </a:spcAft>
            </a:pPr>
            <a:endParaRPr lang="fr-FR" sz="1600" dirty="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4F451-D75E-4274-B8AE-FE5233FBB7E5}" type="slidenum">
              <a:rPr lang="fr-FR"/>
              <a:pPr/>
              <a:t>10</a:t>
            </a:fld>
            <a:endParaRPr lang="fr-FR"/>
          </a:p>
        </p:txBody>
      </p:sp>
      <p:sp>
        <p:nvSpPr>
          <p:cNvPr id="201730" name="Rectangle 2"/>
          <p:cNvSpPr>
            <a:spLocks noGrp="1" noRot="1" noChangeAspect="1" noChangeArrowheads="1" noTextEdit="1"/>
          </p:cNvSpPr>
          <p:nvPr>
            <p:ph type="sldImg"/>
          </p:nvPr>
        </p:nvSpPr>
        <p:spPr>
          <a:xfrm>
            <a:off x="1885950" y="762000"/>
            <a:ext cx="3013075" cy="1695450"/>
          </a:xfrm>
          <a:ln/>
        </p:spPr>
      </p:sp>
      <p:sp>
        <p:nvSpPr>
          <p:cNvPr id="201731" name="Rectangle 3"/>
          <p:cNvSpPr>
            <a:spLocks noGrp="1" noChangeArrowheads="1"/>
          </p:cNvSpPr>
          <p:nvPr>
            <p:ph type="body" idx="1"/>
          </p:nvPr>
        </p:nvSpPr>
        <p:spPr>
          <a:xfrm>
            <a:off x="304800" y="2667000"/>
            <a:ext cx="6096000" cy="6492875"/>
          </a:xfrm>
        </p:spPr>
        <p:txBody>
          <a:bodyPr/>
          <a:lstStyle/>
          <a:p>
            <a:pPr algn="just"/>
            <a:endParaRPr lang="fr-FR" sz="1600" dirty="0">
              <a:cs typeface="Times New Roman" pitchFamily="18" charset="0"/>
            </a:endParaRPr>
          </a:p>
          <a:p>
            <a:endParaRPr lang="fr-FR" sz="1600" dirty="0">
              <a:cs typeface="Times New Roman" pitchFamily="18" charset="0"/>
            </a:endParaRPr>
          </a:p>
          <a:p>
            <a:pPr algn="ct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4BBC7-11F6-4370-9C32-91A8509220CF}" type="slidenum">
              <a:rPr lang="fr-FR"/>
              <a:pPr/>
              <a:t>12</a:t>
            </a:fld>
            <a:endParaRPr lang="fr-FR"/>
          </a:p>
        </p:txBody>
      </p:sp>
      <p:sp>
        <p:nvSpPr>
          <p:cNvPr id="203778" name="Rectangle 2"/>
          <p:cNvSpPr>
            <a:spLocks noGrp="1" noRot="1" noChangeAspect="1" noChangeArrowheads="1" noTextEdit="1"/>
          </p:cNvSpPr>
          <p:nvPr>
            <p:ph type="sldImg"/>
          </p:nvPr>
        </p:nvSpPr>
        <p:spPr>
          <a:xfrm>
            <a:off x="1885950" y="762000"/>
            <a:ext cx="3013075" cy="1695450"/>
          </a:xfrm>
          <a:ln/>
        </p:spPr>
      </p:sp>
      <p:sp>
        <p:nvSpPr>
          <p:cNvPr id="203779" name="Rectangle 3"/>
          <p:cNvSpPr>
            <a:spLocks noGrp="1" noChangeArrowheads="1"/>
          </p:cNvSpPr>
          <p:nvPr>
            <p:ph type="body" idx="1"/>
          </p:nvPr>
        </p:nvSpPr>
        <p:spPr>
          <a:xfrm>
            <a:off x="304800" y="2667000"/>
            <a:ext cx="6096000" cy="6492875"/>
          </a:xfrm>
        </p:spPr>
        <p:txBody>
          <a:bodyPr/>
          <a:lstStyle/>
          <a:p>
            <a:pPr algn="just"/>
            <a:endParaRPr lang="fr-FR" sz="1600" dirty="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42EE5-B0B2-47A3-A974-AF641A2BFEDA}" type="slidenum">
              <a:rPr lang="fr-FR"/>
              <a:pPr/>
              <a:t>13</a:t>
            </a:fld>
            <a:endParaRPr lang="fr-FR"/>
          </a:p>
        </p:txBody>
      </p:sp>
      <p:sp>
        <p:nvSpPr>
          <p:cNvPr id="183298" name="Rectangle 2"/>
          <p:cNvSpPr>
            <a:spLocks noGrp="1" noRot="1" noChangeAspect="1" noChangeArrowheads="1" noTextEdit="1"/>
          </p:cNvSpPr>
          <p:nvPr>
            <p:ph type="sldImg"/>
          </p:nvPr>
        </p:nvSpPr>
        <p:spPr>
          <a:xfrm>
            <a:off x="1885950" y="762000"/>
            <a:ext cx="3013075" cy="1695450"/>
          </a:xfrm>
          <a:ln/>
        </p:spPr>
      </p:sp>
      <p:sp>
        <p:nvSpPr>
          <p:cNvPr id="183299" name="Rectangle 3"/>
          <p:cNvSpPr>
            <a:spLocks noGrp="1" noChangeArrowheads="1"/>
          </p:cNvSpPr>
          <p:nvPr>
            <p:ph type="body" idx="1"/>
          </p:nvPr>
        </p:nvSpPr>
        <p:spPr>
          <a:xfrm>
            <a:off x="304800" y="2667000"/>
            <a:ext cx="6096000" cy="6492875"/>
          </a:xfrm>
        </p:spPr>
        <p:txBody>
          <a:bodyPr/>
          <a:lstStyle/>
          <a:p>
            <a:endParaRPr lang="fr-FR" dirty="0"/>
          </a:p>
        </p:txBody>
      </p:sp>
    </p:spTree>
    <p:extLst>
      <p:ext uri="{BB962C8B-B14F-4D97-AF65-F5344CB8AC3E}">
        <p14:creationId xmlns:p14="http://schemas.microsoft.com/office/powerpoint/2010/main" val="270243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D67D2-7EE3-4AE4-A778-EFF2CB6FCFB5}" type="slidenum">
              <a:rPr lang="fr-FR"/>
              <a:pPr/>
              <a:t>15</a:t>
            </a:fld>
            <a:endParaRPr lang="fr-FR"/>
          </a:p>
        </p:txBody>
      </p:sp>
      <p:sp>
        <p:nvSpPr>
          <p:cNvPr id="207874" name="Rectangle 2"/>
          <p:cNvSpPr>
            <a:spLocks noGrp="1" noRot="1" noChangeAspect="1" noChangeArrowheads="1" noTextEdit="1"/>
          </p:cNvSpPr>
          <p:nvPr>
            <p:ph type="sldImg"/>
          </p:nvPr>
        </p:nvSpPr>
        <p:spPr>
          <a:xfrm>
            <a:off x="1885950" y="762000"/>
            <a:ext cx="3013075" cy="1695450"/>
          </a:xfrm>
          <a:ln/>
        </p:spPr>
      </p:sp>
      <p:sp>
        <p:nvSpPr>
          <p:cNvPr id="207875"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C11BC-1B83-4B9D-ABA3-2470B207C4DD}" type="slidenum">
              <a:rPr lang="fr-FR"/>
              <a:pPr/>
              <a:t>16</a:t>
            </a:fld>
            <a:endParaRPr lang="fr-FR"/>
          </a:p>
        </p:txBody>
      </p:sp>
      <p:sp>
        <p:nvSpPr>
          <p:cNvPr id="171010" name="Rectangle 2"/>
          <p:cNvSpPr>
            <a:spLocks noGrp="1" noRot="1" noChangeAspect="1" noChangeArrowheads="1" noTextEdit="1"/>
          </p:cNvSpPr>
          <p:nvPr>
            <p:ph type="sldImg"/>
          </p:nvPr>
        </p:nvSpPr>
        <p:spPr>
          <a:xfrm>
            <a:off x="1885950" y="762000"/>
            <a:ext cx="3013075" cy="1695450"/>
          </a:xfrm>
          <a:ln/>
        </p:spPr>
      </p:sp>
      <p:sp>
        <p:nvSpPr>
          <p:cNvPr id="171011" name="Rectangle 3"/>
          <p:cNvSpPr>
            <a:spLocks noGrp="1" noChangeArrowheads="1"/>
          </p:cNvSpPr>
          <p:nvPr>
            <p:ph type="body" idx="1"/>
          </p:nvPr>
        </p:nvSpPr>
        <p:spPr>
          <a:xfrm>
            <a:off x="304800" y="2667000"/>
            <a:ext cx="6096000" cy="6492875"/>
          </a:xfrm>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A1C783-ED13-4F25-BF53-89CA463E0805}" type="slidenum">
              <a:rPr lang="fr-FR" smtClean="0"/>
              <a:pPr/>
              <a:t>‹N°›</a:t>
            </a:fld>
            <a:endParaRPr lang="fr-FR"/>
          </a:p>
        </p:txBody>
      </p:sp>
    </p:spTree>
    <p:extLst>
      <p:ext uri="{BB962C8B-B14F-4D97-AF65-F5344CB8AC3E}">
        <p14:creationId xmlns:p14="http://schemas.microsoft.com/office/powerpoint/2010/main" val="123697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2E7CEF-FDC0-45FF-9783-08F7133023BE}" type="slidenum">
              <a:rPr lang="fr-FR" smtClean="0"/>
              <a:pPr/>
              <a:t>‹N°›</a:t>
            </a:fld>
            <a:endParaRPr lang="fr-FR"/>
          </a:p>
        </p:txBody>
      </p:sp>
    </p:spTree>
    <p:extLst>
      <p:ext uri="{BB962C8B-B14F-4D97-AF65-F5344CB8AC3E}">
        <p14:creationId xmlns:p14="http://schemas.microsoft.com/office/powerpoint/2010/main" val="165916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8AF10C-3C8B-45D4-8A6B-D0262F948D2D}" type="slidenum">
              <a:rPr lang="fr-FR" smtClean="0"/>
              <a:pPr/>
              <a:t>‹N°›</a:t>
            </a:fld>
            <a:endParaRPr lang="fr-FR"/>
          </a:p>
        </p:txBody>
      </p:sp>
    </p:spTree>
    <p:extLst>
      <p:ext uri="{BB962C8B-B14F-4D97-AF65-F5344CB8AC3E}">
        <p14:creationId xmlns:p14="http://schemas.microsoft.com/office/powerpoint/2010/main" val="269132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41867" y="304800"/>
            <a:ext cx="11345333" cy="762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0"/>
            <a:ext cx="10905067" cy="4457700"/>
          </a:xfrm>
        </p:spPr>
        <p:txBody>
          <a:bodyPr/>
          <a:lstStyle/>
          <a:p>
            <a:endParaRPr lang="fr-FR"/>
          </a:p>
        </p:txBody>
      </p:sp>
      <p:sp>
        <p:nvSpPr>
          <p:cNvPr id="4" name="Espace réservé de la date 3"/>
          <p:cNvSpPr>
            <a:spLocks noGrp="1"/>
          </p:cNvSpPr>
          <p:nvPr>
            <p:ph type="dt" sz="half" idx="10"/>
          </p:nvPr>
        </p:nvSpPr>
        <p:spPr>
          <a:xfrm>
            <a:off x="575733" y="6229350"/>
            <a:ext cx="2540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4165600" y="6229350"/>
            <a:ext cx="38608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974667" y="6229350"/>
            <a:ext cx="2540000" cy="457200"/>
          </a:xfrm>
        </p:spPr>
        <p:txBody>
          <a:bodyPr/>
          <a:lstStyle>
            <a:lvl1pPr>
              <a:defRPr/>
            </a:lvl1pPr>
          </a:lstStyle>
          <a:p>
            <a:fld id="{49C6C71D-746A-4527-AF47-51B5EE22D55E}" type="slidenum">
              <a:rPr lang="fr-FR"/>
              <a:pPr/>
              <a:t>‹N°›</a:t>
            </a:fld>
            <a:endParaRPr lang="fr-FR"/>
          </a:p>
        </p:txBody>
      </p:sp>
    </p:spTree>
    <p:extLst>
      <p:ext uri="{BB962C8B-B14F-4D97-AF65-F5344CB8AC3E}">
        <p14:creationId xmlns:p14="http://schemas.microsoft.com/office/powerpoint/2010/main" val="149494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A1C783-ED13-4F25-BF53-89CA463E0805}" type="slidenum">
              <a:rPr lang="fr-FR" smtClean="0"/>
              <a:pPr/>
              <a:t>‹N°›</a:t>
            </a:fld>
            <a:endParaRPr lang="fr-FR"/>
          </a:p>
        </p:txBody>
      </p:sp>
    </p:spTree>
    <p:extLst>
      <p:ext uri="{BB962C8B-B14F-4D97-AF65-F5344CB8AC3E}">
        <p14:creationId xmlns:p14="http://schemas.microsoft.com/office/powerpoint/2010/main" val="35121713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44B685-0643-4BB8-BDF1-4776F83DD46B}" type="slidenum">
              <a:rPr lang="fr-FR" smtClean="0"/>
              <a:pPr/>
              <a:t>‹N°›</a:t>
            </a:fld>
            <a:endParaRPr lang="fr-FR"/>
          </a:p>
        </p:txBody>
      </p:sp>
    </p:spTree>
    <p:extLst>
      <p:ext uri="{BB962C8B-B14F-4D97-AF65-F5344CB8AC3E}">
        <p14:creationId xmlns:p14="http://schemas.microsoft.com/office/powerpoint/2010/main" val="174866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29DA51D-8939-4A1D-A998-1CD9FAD2BF9F}" type="slidenum">
              <a:rPr lang="fr-FR" smtClean="0"/>
              <a:pPr/>
              <a:t>‹N°›</a:t>
            </a:fld>
            <a:endParaRPr lang="fr-FR"/>
          </a:p>
        </p:txBody>
      </p:sp>
    </p:spTree>
    <p:extLst>
      <p:ext uri="{BB962C8B-B14F-4D97-AF65-F5344CB8AC3E}">
        <p14:creationId xmlns:p14="http://schemas.microsoft.com/office/powerpoint/2010/main" val="23591200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254D0D-C802-41AC-8989-81DCD4FEF663}" type="slidenum">
              <a:rPr lang="fr-FR" smtClean="0"/>
              <a:pPr/>
              <a:t>‹N°›</a:t>
            </a:fld>
            <a:endParaRPr lang="fr-FR"/>
          </a:p>
        </p:txBody>
      </p:sp>
    </p:spTree>
    <p:extLst>
      <p:ext uri="{BB962C8B-B14F-4D97-AF65-F5344CB8AC3E}">
        <p14:creationId xmlns:p14="http://schemas.microsoft.com/office/powerpoint/2010/main" val="418668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C790F67-3C26-4F32-BB91-7B1BFB53F5DD}" type="slidenum">
              <a:rPr lang="fr-FR" smtClean="0"/>
              <a:pPr/>
              <a:t>‹N°›</a:t>
            </a:fld>
            <a:endParaRPr lang="fr-FR"/>
          </a:p>
        </p:txBody>
      </p:sp>
    </p:spTree>
    <p:extLst>
      <p:ext uri="{BB962C8B-B14F-4D97-AF65-F5344CB8AC3E}">
        <p14:creationId xmlns:p14="http://schemas.microsoft.com/office/powerpoint/2010/main" val="224279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49E20F-39BA-476E-8E80-A32E62D8BEE2}" type="slidenum">
              <a:rPr lang="fr-FR" smtClean="0"/>
              <a:pPr/>
              <a:t>‹N°›</a:t>
            </a:fld>
            <a:endParaRPr lang="fr-FR"/>
          </a:p>
        </p:txBody>
      </p:sp>
    </p:spTree>
    <p:extLst>
      <p:ext uri="{BB962C8B-B14F-4D97-AF65-F5344CB8AC3E}">
        <p14:creationId xmlns:p14="http://schemas.microsoft.com/office/powerpoint/2010/main" val="1242614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777A97-B4A5-46E9-91C0-91DDBF34D90D}" type="slidenum">
              <a:rPr lang="fr-FR" smtClean="0"/>
              <a:pPr/>
              <a:t>‹N°›</a:t>
            </a:fld>
            <a:endParaRPr lang="fr-FR"/>
          </a:p>
        </p:txBody>
      </p:sp>
    </p:spTree>
    <p:extLst>
      <p:ext uri="{BB962C8B-B14F-4D97-AF65-F5344CB8AC3E}">
        <p14:creationId xmlns:p14="http://schemas.microsoft.com/office/powerpoint/2010/main" val="136523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44B685-0643-4BB8-BDF1-4776F83DD46B}" type="slidenum">
              <a:rPr lang="fr-FR" smtClean="0"/>
              <a:pPr/>
              <a:t>‹N°›</a:t>
            </a:fld>
            <a:endParaRPr lang="fr-FR"/>
          </a:p>
        </p:txBody>
      </p:sp>
    </p:spTree>
    <p:extLst>
      <p:ext uri="{BB962C8B-B14F-4D97-AF65-F5344CB8AC3E}">
        <p14:creationId xmlns:p14="http://schemas.microsoft.com/office/powerpoint/2010/main" val="2545770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96F758-0B80-438B-AA14-CFDD32037397}" type="slidenum">
              <a:rPr lang="fr-FR" smtClean="0"/>
              <a:pPr/>
              <a:t>‹N°›</a:t>
            </a:fld>
            <a:endParaRPr lang="fr-FR"/>
          </a:p>
        </p:txBody>
      </p:sp>
    </p:spTree>
    <p:extLst>
      <p:ext uri="{BB962C8B-B14F-4D97-AF65-F5344CB8AC3E}">
        <p14:creationId xmlns:p14="http://schemas.microsoft.com/office/powerpoint/2010/main" val="338644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51F524-84EF-45F8-8C82-210DB321F141}" type="slidenum">
              <a:rPr lang="fr-FR" smtClean="0"/>
              <a:pPr/>
              <a:t>‹N°›</a:t>
            </a:fld>
            <a:endParaRPr lang="fr-FR"/>
          </a:p>
        </p:txBody>
      </p:sp>
    </p:spTree>
    <p:extLst>
      <p:ext uri="{BB962C8B-B14F-4D97-AF65-F5344CB8AC3E}">
        <p14:creationId xmlns:p14="http://schemas.microsoft.com/office/powerpoint/2010/main" val="16975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2E7CEF-FDC0-45FF-9783-08F7133023BE}" type="slidenum">
              <a:rPr lang="fr-FR" smtClean="0"/>
              <a:pPr/>
              <a:t>‹N°›</a:t>
            </a:fld>
            <a:endParaRPr lang="fr-FR"/>
          </a:p>
        </p:txBody>
      </p:sp>
    </p:spTree>
    <p:extLst>
      <p:ext uri="{BB962C8B-B14F-4D97-AF65-F5344CB8AC3E}">
        <p14:creationId xmlns:p14="http://schemas.microsoft.com/office/powerpoint/2010/main" val="12229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F28AF10C-3C8B-45D4-8A6B-D0262F948D2D}" type="slidenum">
              <a:rPr lang="fr-FR" smtClean="0"/>
              <a:pPr/>
              <a:t>‹N°›</a:t>
            </a:fld>
            <a:endParaRPr lang="fr-FR"/>
          </a:p>
        </p:txBody>
      </p:sp>
    </p:spTree>
    <p:extLst>
      <p:ext uri="{BB962C8B-B14F-4D97-AF65-F5344CB8AC3E}">
        <p14:creationId xmlns:p14="http://schemas.microsoft.com/office/powerpoint/2010/main" val="2099086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41867" y="304800"/>
            <a:ext cx="11345333" cy="762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0"/>
            <a:ext cx="10905067" cy="4457700"/>
          </a:xfrm>
        </p:spPr>
        <p:txBody>
          <a:bodyPr/>
          <a:lstStyle/>
          <a:p>
            <a:endParaRPr lang="fr-FR"/>
          </a:p>
        </p:txBody>
      </p:sp>
      <p:sp>
        <p:nvSpPr>
          <p:cNvPr id="4" name="Espace réservé de la date 3"/>
          <p:cNvSpPr>
            <a:spLocks noGrp="1"/>
          </p:cNvSpPr>
          <p:nvPr>
            <p:ph type="dt" sz="half" idx="10"/>
          </p:nvPr>
        </p:nvSpPr>
        <p:spPr>
          <a:xfrm>
            <a:off x="575733" y="6229350"/>
            <a:ext cx="2540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4165600" y="6229350"/>
            <a:ext cx="38608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8974667" y="6229350"/>
            <a:ext cx="2540000" cy="457200"/>
          </a:xfrm>
        </p:spPr>
        <p:txBody>
          <a:bodyPr/>
          <a:lstStyle>
            <a:lvl1pPr>
              <a:defRPr/>
            </a:lvl1pPr>
          </a:lstStyle>
          <a:p>
            <a:fld id="{49C6C71D-746A-4527-AF47-51B5EE22D55E}" type="slidenum">
              <a:rPr lang="fr-FR"/>
              <a:pPr/>
              <a:t>‹N°›</a:t>
            </a:fld>
            <a:endParaRPr lang="fr-FR"/>
          </a:p>
        </p:txBody>
      </p:sp>
    </p:spTree>
    <p:extLst>
      <p:ext uri="{BB962C8B-B14F-4D97-AF65-F5344CB8AC3E}">
        <p14:creationId xmlns:p14="http://schemas.microsoft.com/office/powerpoint/2010/main" val="302718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fr-FR" smtClean="0"/>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9DA51D-8939-4A1D-A998-1CD9FAD2BF9F}" type="slidenum">
              <a:rPr lang="fr-FR" smtClean="0"/>
              <a:pPr/>
              <a:t>‹N°›</a:t>
            </a:fld>
            <a:endParaRPr lang="fr-FR"/>
          </a:p>
        </p:txBody>
      </p:sp>
    </p:spTree>
    <p:extLst>
      <p:ext uri="{BB962C8B-B14F-4D97-AF65-F5344CB8AC3E}">
        <p14:creationId xmlns:p14="http://schemas.microsoft.com/office/powerpoint/2010/main" val="262626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A254D0D-C802-41AC-8989-81DCD4FEF663}" type="slidenum">
              <a:rPr lang="fr-FR" smtClean="0"/>
              <a:pPr/>
              <a:t>‹N°›</a:t>
            </a:fld>
            <a:endParaRPr lang="fr-FR"/>
          </a:p>
        </p:txBody>
      </p:sp>
    </p:spTree>
    <p:extLst>
      <p:ext uri="{BB962C8B-B14F-4D97-AF65-F5344CB8AC3E}">
        <p14:creationId xmlns:p14="http://schemas.microsoft.com/office/powerpoint/2010/main" val="145966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C790F67-3C26-4F32-BB91-7B1BFB53F5DD}" type="slidenum">
              <a:rPr lang="fr-FR" smtClean="0"/>
              <a:pPr/>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60238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49E20F-39BA-476E-8E80-A32E62D8BEE2}" type="slidenum">
              <a:rPr lang="fr-FR" smtClean="0"/>
              <a:pPr/>
              <a:t>‹N°›</a:t>
            </a:fld>
            <a:endParaRPr lang="fr-FR"/>
          </a:p>
        </p:txBody>
      </p:sp>
      <p:sp>
        <p:nvSpPr>
          <p:cNvPr id="6" name="Title 5"/>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293532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777A97-B4A5-46E9-91C0-91DDBF34D90D}" type="slidenum">
              <a:rPr lang="fr-FR" smtClean="0"/>
              <a:pPr/>
              <a:t>‹N°›</a:t>
            </a:fld>
            <a:endParaRPr lang="fr-FR"/>
          </a:p>
        </p:txBody>
      </p:sp>
    </p:spTree>
    <p:extLst>
      <p:ext uri="{BB962C8B-B14F-4D97-AF65-F5344CB8AC3E}">
        <p14:creationId xmlns:p14="http://schemas.microsoft.com/office/powerpoint/2010/main" val="249000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fr-FR" smtClean="0"/>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96F758-0B80-438B-AA14-CFDD32037397}" type="slidenum">
              <a:rPr lang="fr-FR" smtClean="0"/>
              <a:pPr/>
              <a:t>‹N°›</a:t>
            </a:fld>
            <a:endParaRPr lang="fr-FR"/>
          </a:p>
        </p:txBody>
      </p:sp>
    </p:spTree>
    <p:extLst>
      <p:ext uri="{BB962C8B-B14F-4D97-AF65-F5344CB8AC3E}">
        <p14:creationId xmlns:p14="http://schemas.microsoft.com/office/powerpoint/2010/main" val="191517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51F524-84EF-45F8-8C82-210DB321F141}" type="slidenum">
              <a:rPr lang="fr-FR" smtClean="0"/>
              <a:pPr/>
              <a:t>‹N°›</a:t>
            </a:fld>
            <a:endParaRPr lang="fr-FR"/>
          </a:p>
        </p:txBody>
      </p:sp>
    </p:spTree>
    <p:extLst>
      <p:ext uri="{BB962C8B-B14F-4D97-AF65-F5344CB8AC3E}">
        <p14:creationId xmlns:p14="http://schemas.microsoft.com/office/powerpoint/2010/main" val="423560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AD4DDD2-0B89-433C-8326-8BCB3481A902}" type="slidenum">
              <a:rPr lang="fr-FR" smtClean="0"/>
              <a:pPr/>
              <a:t>‹N°›</a:t>
            </a:fld>
            <a:endParaRPr lang="fr-FR"/>
          </a:p>
        </p:txBody>
      </p:sp>
    </p:spTree>
    <p:extLst>
      <p:ext uri="{BB962C8B-B14F-4D97-AF65-F5344CB8AC3E}">
        <p14:creationId xmlns:p14="http://schemas.microsoft.com/office/powerpoint/2010/main" val="6100213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AD4DDD2-0B89-433C-8326-8BCB3481A902}" type="slidenum">
              <a:rPr lang="fr-FR" smtClean="0"/>
              <a:pPr/>
              <a:t>‹N°›</a:t>
            </a:fld>
            <a:endParaRPr lang="fr-FR"/>
          </a:p>
        </p:txBody>
      </p:sp>
    </p:spTree>
    <p:extLst>
      <p:ext uri="{BB962C8B-B14F-4D97-AF65-F5344CB8AC3E}">
        <p14:creationId xmlns:p14="http://schemas.microsoft.com/office/powerpoint/2010/main" val="124629519"/>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8.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9.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3.xml"/><Relationship Id="rId4"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0.png"/><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1.png"/><Relationship Id="rId5" Type="http://schemas.openxmlformats.org/officeDocument/2006/relationships/notesSlide" Target="../notesSlides/notesSlide17.xml"/><Relationship Id="rId4"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3.wmf"/><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1.xml"/><Relationship Id="rId4"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83.xml"/><Relationship Id="rId7" Type="http://schemas.openxmlformats.org/officeDocument/2006/relationships/oleObject" Target="../embeddings/oleObject1.bin"/><Relationship Id="rId2" Type="http://schemas.openxmlformats.org/officeDocument/2006/relationships/tags" Target="../tags/tag82.xml"/><Relationship Id="rId1" Type="http://schemas.openxmlformats.org/officeDocument/2006/relationships/vmlDrawing" Target="../drawings/vmlDrawing1.vml"/><Relationship Id="rId6" Type="http://schemas.openxmlformats.org/officeDocument/2006/relationships/notesSlide" Target="../notesSlides/notesSlide22.xml"/><Relationship Id="rId5" Type="http://schemas.openxmlformats.org/officeDocument/2006/relationships/slideLayout" Target="../slideLayouts/slideLayout18.xml"/><Relationship Id="rId4" Type="http://schemas.openxmlformats.org/officeDocument/2006/relationships/tags" Target="../tags/tag84.xml"/></Relationships>
</file>

<file path=ppt/slides/_rels/slide3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6.png"/><Relationship Id="rId5" Type="http://schemas.openxmlformats.org/officeDocument/2006/relationships/notesSlide" Target="../notesSlides/notesSlide23.xml"/><Relationship Id="rId4"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4.xml"/><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5.xml"/><Relationship Id="rId4"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9.png"/><Relationship Id="rId5" Type="http://schemas.openxmlformats.org/officeDocument/2006/relationships/notesSlide" Target="../notesSlides/notesSlide26.xml"/><Relationship Id="rId4"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27.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107.xml"/><Relationship Id="rId7" Type="http://schemas.openxmlformats.org/officeDocument/2006/relationships/oleObject" Target="../embeddings/oleObject2.bin"/><Relationship Id="rId2" Type="http://schemas.openxmlformats.org/officeDocument/2006/relationships/tags" Target="../tags/tag106.xml"/><Relationship Id="rId1" Type="http://schemas.openxmlformats.org/officeDocument/2006/relationships/vmlDrawing" Target="../drawings/vmlDrawing2.vml"/><Relationship Id="rId6" Type="http://schemas.openxmlformats.org/officeDocument/2006/relationships/notesSlide" Target="../notesSlides/notesSlide28.xml"/><Relationship Id="rId5" Type="http://schemas.openxmlformats.org/officeDocument/2006/relationships/slideLayout" Target="../slideLayouts/slideLayout18.xml"/><Relationship Id="rId4" Type="http://schemas.openxmlformats.org/officeDocument/2006/relationships/tags" Target="../tags/tag108.xml"/></Relationships>
</file>

<file path=ppt/slides/_rels/slide4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tags" Target="../tags/tag110.xml"/><Relationship Id="rId7" Type="http://schemas.openxmlformats.org/officeDocument/2006/relationships/oleObject" Target="../embeddings/oleObject3.bin"/><Relationship Id="rId2" Type="http://schemas.openxmlformats.org/officeDocument/2006/relationships/tags" Target="../tags/tag109.xml"/><Relationship Id="rId1" Type="http://schemas.openxmlformats.org/officeDocument/2006/relationships/vmlDrawing" Target="../drawings/vmlDrawing3.vml"/><Relationship Id="rId6" Type="http://schemas.openxmlformats.org/officeDocument/2006/relationships/notesSlide" Target="../notesSlides/notesSlide29.xml"/><Relationship Id="rId5" Type="http://schemas.openxmlformats.org/officeDocument/2006/relationships/slideLayout" Target="../slideLayouts/slideLayout14.xml"/><Relationship Id="rId4" Type="http://schemas.openxmlformats.org/officeDocument/2006/relationships/tags" Target="../tags/tag111.xml"/></Relationships>
</file>

<file path=ppt/slides/_rels/slide4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0.xml"/><Relationship Id="rId4"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1.xml"/><Relationship Id="rId4"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32.xml"/><Relationship Id="rId4"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268732" y="1798371"/>
            <a:ext cx="11659916" cy="2016224"/>
          </a:xfrm>
        </p:spPr>
        <p:txBody>
          <a:bodyPr>
            <a:normAutofit fontScale="90000"/>
          </a:bodyPr>
          <a:lstStyle/>
          <a:p>
            <a:pPr algn="l"/>
            <a:r>
              <a:rPr lang="fr-FR" sz="2800" dirty="0"/>
              <a:t/>
            </a:r>
            <a:br>
              <a:rPr lang="fr-FR" sz="2800" dirty="0"/>
            </a:br>
            <a:r>
              <a:rPr lang="fr-FR" sz="3400" dirty="0"/>
              <a:t/>
            </a:r>
            <a:br>
              <a:rPr lang="fr-FR" sz="3400" dirty="0"/>
            </a:br>
            <a:r>
              <a:rPr lang="fr-FR" sz="3400" dirty="0">
                <a:solidFill>
                  <a:schemeClr val="accent1"/>
                </a:solidFill>
              </a:rPr>
              <a:t>La mesure des </a:t>
            </a:r>
            <a:r>
              <a:rPr lang="fr-FR" sz="3400" dirty="0" smtClean="0">
                <a:solidFill>
                  <a:schemeClr val="accent1"/>
                </a:solidFill>
              </a:rPr>
              <a:t>bénéfices en santé: </a:t>
            </a:r>
            <a:br>
              <a:rPr lang="fr-FR" sz="3400" dirty="0" smtClean="0">
                <a:solidFill>
                  <a:schemeClr val="accent1"/>
                </a:solidFill>
              </a:rPr>
            </a:br>
            <a:r>
              <a:rPr lang="fr-FR" sz="3400" dirty="0">
                <a:solidFill>
                  <a:schemeClr val="accent1"/>
                </a:solidFill>
              </a:rPr>
              <a:t/>
            </a:r>
            <a:br>
              <a:rPr lang="fr-FR" sz="3400" dirty="0">
                <a:solidFill>
                  <a:schemeClr val="accent1"/>
                </a:solidFill>
              </a:rPr>
            </a:br>
            <a:r>
              <a:rPr lang="fr-FR" sz="3400" b="1" dirty="0">
                <a:solidFill>
                  <a:schemeClr val="accent1"/>
                </a:solidFill>
              </a:rPr>
              <a:t>Introduction à l’évaluation </a:t>
            </a:r>
            <a:r>
              <a:rPr lang="fr-FR" sz="3400" b="1" dirty="0" smtClean="0">
                <a:solidFill>
                  <a:schemeClr val="accent1"/>
                </a:solidFill>
              </a:rPr>
              <a:t>contingente</a:t>
            </a:r>
            <a:endParaRPr lang="fr-FR" b="1" dirty="0">
              <a:solidFill>
                <a:schemeClr val="accent1"/>
              </a:solidFill>
            </a:endParaRPr>
          </a:p>
        </p:txBody>
      </p:sp>
      <p:sp>
        <p:nvSpPr>
          <p:cNvPr id="187395" name="Text Box 3"/>
          <p:cNvSpPr txBox="1">
            <a:spLocks noChangeArrowheads="1"/>
          </p:cNvSpPr>
          <p:nvPr/>
        </p:nvSpPr>
        <p:spPr bwMode="auto">
          <a:xfrm>
            <a:off x="5591944" y="316011"/>
            <a:ext cx="6248400" cy="461665"/>
          </a:xfrm>
          <a:prstGeom prst="rect">
            <a:avLst/>
          </a:prstGeom>
          <a:noFill/>
          <a:ln w="9525">
            <a:noFill/>
            <a:miter lim="800000"/>
            <a:headEnd/>
            <a:tailEnd/>
          </a:ln>
          <a:effectLst/>
        </p:spPr>
        <p:txBody>
          <a:bodyPr>
            <a:spAutoFit/>
          </a:bodyPr>
          <a:lstStyle/>
          <a:p>
            <a:pPr algn="r">
              <a:spcBef>
                <a:spcPct val="50000"/>
              </a:spcBef>
            </a:pPr>
            <a:r>
              <a:rPr lang="fr-FR" sz="2400" b="1" dirty="0">
                <a:solidFill>
                  <a:schemeClr val="tx2"/>
                </a:solidFill>
                <a:effectLst>
                  <a:outerShdw blurRad="38100" dist="38100" dir="2700000" algn="tl">
                    <a:srgbClr val="C0C0C0"/>
                  </a:outerShdw>
                </a:effectLst>
              </a:rPr>
              <a:t>Christel Protière</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8448" y="5633965"/>
            <a:ext cx="1903514" cy="956198"/>
          </a:xfrm>
          <a:prstGeom prst="rect">
            <a:avLst/>
          </a:prstGeom>
        </p:spPr>
      </p:pic>
      <p:pic>
        <p:nvPicPr>
          <p:cNvPr id="207874" name="Picture 2" descr="Aix Marseille Universit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112" y="6126834"/>
            <a:ext cx="1250610" cy="432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hidden="1"/>
          <p:cNvSpPr/>
          <p:nvPr>
            <p:custDataLst>
              <p:tags r:id="rId1"/>
            </p:custDataLst>
          </p:nvPr>
        </p:nvSpPr>
        <p:spPr>
          <a:xfrm>
            <a:off x="191344" y="0"/>
            <a:ext cx="186612"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endParaRPr>
          </a:p>
        </p:txBody>
      </p:sp>
      <p:sp>
        <p:nvSpPr>
          <p:cNvPr id="6" name="Rectangle 5"/>
          <p:cNvSpPr/>
          <p:nvPr/>
        </p:nvSpPr>
        <p:spPr>
          <a:xfrm>
            <a:off x="248816" y="263588"/>
            <a:ext cx="6423248" cy="830997"/>
          </a:xfrm>
          <a:prstGeom prst="rect">
            <a:avLst/>
          </a:prstGeom>
        </p:spPr>
        <p:txBody>
          <a:bodyPr wrap="square">
            <a:spAutoFit/>
          </a:bodyPr>
          <a:lstStyle/>
          <a:p>
            <a:r>
              <a:rPr lang="fr-FR" sz="2400" b="1" dirty="0" smtClean="0">
                <a:solidFill>
                  <a:schemeClr val="tx2"/>
                </a:solidFill>
              </a:rPr>
              <a:t>M2 MQERS, SPSD, DESU MQES </a:t>
            </a:r>
            <a:r>
              <a:rPr lang="fr-FR" sz="2400" b="1" dirty="0">
                <a:solidFill>
                  <a:schemeClr val="tx2"/>
                </a:solidFill>
              </a:rPr>
              <a:t>-  ECO-EVAL </a:t>
            </a:r>
            <a:br>
              <a:rPr lang="fr-FR" sz="2400" b="1" dirty="0">
                <a:solidFill>
                  <a:schemeClr val="tx2"/>
                </a:solidFill>
              </a:rPr>
            </a:br>
            <a:endParaRPr lang="fr-FR" sz="2400" b="1" dirty="0">
              <a:solidFill>
                <a:schemeClr val="tx2"/>
              </a:solidFill>
            </a:endParaRPr>
          </a:p>
        </p:txBody>
      </p:sp>
      <p:sp>
        <p:nvSpPr>
          <p:cNvPr id="4" name="Rectangle 3"/>
          <p:cNvSpPr/>
          <p:nvPr>
            <p:custDataLst>
              <p:tags r:id="rId2"/>
            </p:custDataLst>
          </p:nvPr>
        </p:nvSpPr>
        <p:spPr>
          <a:xfrm>
            <a:off x="0" y="0"/>
            <a:ext cx="277091"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a:solidFill>
                <a:srgbClr val="FFFFFF"/>
              </a:solidFill>
            </a:endParaRPr>
          </a:p>
        </p:txBody>
      </p:sp>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032" y="6268698"/>
            <a:ext cx="1435874" cy="381028"/>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0703" y="6268698"/>
            <a:ext cx="1250611" cy="2901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95400" y="543359"/>
            <a:ext cx="8911687" cy="860674"/>
          </a:xfrm>
        </p:spPr>
        <p:txBody>
          <a:bodyPr/>
          <a:lstStyle/>
          <a:p>
            <a:r>
              <a:rPr lang="fr-FR" dirty="0"/>
              <a:t>Qu’est ce que l’EC ?</a:t>
            </a:r>
          </a:p>
        </p:txBody>
      </p:sp>
      <p:sp>
        <p:nvSpPr>
          <p:cNvPr id="200707" name="Rectangle 3"/>
          <p:cNvSpPr>
            <a:spLocks noGrp="1" noChangeArrowheads="1"/>
          </p:cNvSpPr>
          <p:nvPr>
            <p:ph idx="1"/>
          </p:nvPr>
        </p:nvSpPr>
        <p:spPr>
          <a:xfrm>
            <a:off x="0" y="2060848"/>
            <a:ext cx="12288688" cy="4647702"/>
          </a:xfrm>
        </p:spPr>
        <p:txBody>
          <a:bodyPr>
            <a:noAutofit/>
          </a:bodyPr>
          <a:lstStyle/>
          <a:p>
            <a:pPr marL="381000" indent="-381000">
              <a:lnSpc>
                <a:spcPct val="120000"/>
              </a:lnSpc>
              <a:spcBef>
                <a:spcPts val="0"/>
              </a:spcBef>
              <a:spcAft>
                <a:spcPts val="1200"/>
              </a:spcAft>
              <a:buFont typeface="Wingdings" pitchFamily="2" charset="2"/>
              <a:buChar char="ü"/>
            </a:pPr>
            <a:r>
              <a:rPr lang="fr-FR" sz="2600" dirty="0" smtClean="0">
                <a:latin typeface="Garamond" pitchFamily="18" charset="0"/>
              </a:rPr>
              <a:t>Permet, lorsqu’on n’est pas en mesure d’observer des comportements effectifs sur des marchés, de </a:t>
            </a:r>
            <a:r>
              <a:rPr lang="fr-FR" sz="2600" dirty="0" smtClean="0">
                <a:solidFill>
                  <a:schemeClr val="accent1"/>
                </a:solidFill>
                <a:latin typeface="Garamond" pitchFamily="18" charset="0"/>
              </a:rPr>
              <a:t>mesurer </a:t>
            </a:r>
            <a:r>
              <a:rPr lang="fr-FR" sz="2600" i="1" dirty="0" smtClean="0">
                <a:solidFill>
                  <a:schemeClr val="accent1"/>
                </a:solidFill>
                <a:latin typeface="Garamond" pitchFamily="18" charset="0"/>
              </a:rPr>
              <a:t>ex-ante</a:t>
            </a:r>
            <a:r>
              <a:rPr lang="fr-FR" sz="2600" dirty="0" smtClean="0">
                <a:solidFill>
                  <a:schemeClr val="accent1"/>
                </a:solidFill>
                <a:latin typeface="Garamond" pitchFamily="18" charset="0"/>
              </a:rPr>
              <a:t> des variations d’utilités </a:t>
            </a:r>
            <a:r>
              <a:rPr lang="fr-FR" sz="2600" dirty="0" smtClean="0">
                <a:latin typeface="Garamond" pitchFamily="18" charset="0"/>
              </a:rPr>
              <a:t>liées à un changement dans l’offre de soin. </a:t>
            </a:r>
          </a:p>
          <a:p>
            <a:pPr marL="714375" lvl="1" indent="-352425">
              <a:lnSpc>
                <a:spcPct val="120000"/>
              </a:lnSpc>
              <a:spcBef>
                <a:spcPts val="0"/>
              </a:spcBef>
              <a:spcAft>
                <a:spcPts val="1200"/>
              </a:spcAft>
              <a:buFont typeface="Monotype Sorts" pitchFamily="2" charset="2"/>
              <a:buChar char="û"/>
            </a:pPr>
            <a:r>
              <a:rPr lang="fr-FR" sz="2200" dirty="0" smtClean="0">
                <a:latin typeface="Garamond" pitchFamily="18" charset="0"/>
              </a:rPr>
              <a:t>Interrogation directe d'un échantillon d'agents, par l’intermédiaire d’un questionnaire contingent pour obtenir des préférences </a:t>
            </a:r>
            <a:r>
              <a:rPr lang="fr-FR" sz="2200" b="1" i="1" dirty="0" smtClean="0">
                <a:latin typeface="Garamond" pitchFamily="18" charset="0"/>
              </a:rPr>
              <a:t>déclarées (</a:t>
            </a:r>
            <a:r>
              <a:rPr lang="fr-FR" sz="2200" b="1" i="1" dirty="0" err="1" smtClean="0">
                <a:latin typeface="Garamond" pitchFamily="18" charset="0"/>
              </a:rPr>
              <a:t>stated</a:t>
            </a:r>
            <a:r>
              <a:rPr lang="fr-FR" sz="2200" b="1" i="1" dirty="0" smtClean="0">
                <a:latin typeface="Garamond" pitchFamily="18" charset="0"/>
              </a:rPr>
              <a:t> </a:t>
            </a:r>
            <a:r>
              <a:rPr lang="fr-FR" sz="2200" b="1" i="1" dirty="0" err="1" smtClean="0">
                <a:latin typeface="Garamond" pitchFamily="18" charset="0"/>
              </a:rPr>
              <a:t>preferences</a:t>
            </a:r>
            <a:r>
              <a:rPr lang="fr-FR" sz="2200" b="1" i="1" dirty="0" smtClean="0">
                <a:latin typeface="Garamond" pitchFamily="18" charset="0"/>
              </a:rPr>
              <a:t>)</a:t>
            </a:r>
            <a:r>
              <a:rPr lang="fr-FR" sz="2200" dirty="0" smtClean="0">
                <a:latin typeface="Garamond" pitchFamily="18" charset="0"/>
              </a:rPr>
              <a:t>. </a:t>
            </a:r>
          </a:p>
          <a:p>
            <a:pPr marL="714375" lvl="1" indent="-352425">
              <a:lnSpc>
                <a:spcPct val="120000"/>
              </a:lnSpc>
              <a:spcBef>
                <a:spcPts val="0"/>
              </a:spcBef>
              <a:spcAft>
                <a:spcPts val="1200"/>
              </a:spcAft>
              <a:buFont typeface="Monotype Sorts" pitchFamily="2" charset="2"/>
              <a:buChar char="û"/>
            </a:pPr>
            <a:r>
              <a:rPr lang="fr-FR" sz="2200" dirty="0" smtClean="0">
                <a:latin typeface="Garamond" pitchFamily="18" charset="0"/>
              </a:rPr>
              <a:t>Présentation d’un marché fictif, sous la forme de scénarios hypothétiques, à partir duquel on pourrait observer la demande des agents.</a:t>
            </a:r>
          </a:p>
          <a:p>
            <a:pPr marL="381000" indent="-381000">
              <a:lnSpc>
                <a:spcPct val="120000"/>
              </a:lnSpc>
              <a:spcBef>
                <a:spcPts val="0"/>
              </a:spcBef>
              <a:spcAft>
                <a:spcPts val="1200"/>
              </a:spcAft>
              <a:buFont typeface="Wingdings" pitchFamily="2" charset="2"/>
              <a:buChar char="ü"/>
            </a:pPr>
            <a:r>
              <a:rPr lang="fr-FR" sz="2600" dirty="0" smtClean="0">
                <a:latin typeface="Garamond" pitchFamily="18" charset="0"/>
              </a:rPr>
              <a:t>Alternative à la méthode du capital humain et des méthodes indirectes (coûts de transport, prix hédonistiques, …) qui permettent d’observer les préférences </a:t>
            </a:r>
            <a:r>
              <a:rPr lang="fr-FR" sz="2600" b="1" i="1" dirty="0" smtClean="0">
                <a:latin typeface="Garamond" pitchFamily="18" charset="0"/>
              </a:rPr>
              <a:t>(</a:t>
            </a:r>
            <a:r>
              <a:rPr lang="fr-FR" sz="2600" b="1" i="1" dirty="0" err="1" smtClean="0">
                <a:latin typeface="Garamond" pitchFamily="18" charset="0"/>
              </a:rPr>
              <a:t>elicited</a:t>
            </a:r>
            <a:r>
              <a:rPr lang="fr-FR" sz="2600" b="1" i="1" dirty="0" smtClean="0">
                <a:latin typeface="Garamond" pitchFamily="18" charset="0"/>
              </a:rPr>
              <a:t> </a:t>
            </a:r>
            <a:r>
              <a:rPr lang="fr-FR" sz="2600" b="1" i="1" dirty="0" err="1" smtClean="0">
                <a:latin typeface="Garamond" pitchFamily="18" charset="0"/>
              </a:rPr>
              <a:t>preferences</a:t>
            </a:r>
            <a:r>
              <a:rPr lang="fr-FR" sz="2600" b="1" i="1" dirty="0" smtClean="0">
                <a:latin typeface="Garamond" pitchFamily="18" charset="0"/>
              </a:rPr>
              <a:t>)</a:t>
            </a:r>
            <a:endParaRPr lang="fr-FR" sz="2600" b="1" i="1" dirty="0">
              <a:latin typeface="Garamond" pitchFamily="18" charset="0"/>
            </a:endParaRPr>
          </a:p>
        </p:txBody>
      </p:sp>
      <p:sp>
        <p:nvSpPr>
          <p:cNvPr id="2" name="Rectangle 1" hidden="1"/>
          <p:cNvSpPr/>
          <p:nvPr>
            <p:custDataLst>
              <p:tags r:id="rId1"/>
            </p:custDataLst>
          </p:nvPr>
        </p:nvSpPr>
        <p:spPr>
          <a:xfrm>
            <a:off x="1524000" y="6705600"/>
            <a:ext cx="1679510"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2239347"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18%</a:t>
            </a:r>
            <a:endParaRPr lang="fr-FR" sz="1200">
              <a:solidFill>
                <a:srgbClr val="000000"/>
              </a:solidFill>
            </a:endParaRPr>
          </a:p>
        </p:txBody>
      </p:sp>
      <p:sp>
        <p:nvSpPr>
          <p:cNvPr id="3" name="Rectangle 2"/>
          <p:cNvSpPr/>
          <p:nvPr>
            <p:custDataLst>
              <p:tags r:id="rId3"/>
            </p:custDataLst>
          </p:nvPr>
        </p:nvSpPr>
        <p:spPr>
          <a:xfrm>
            <a:off x="0" y="0"/>
            <a:ext cx="2493818"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20%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188640"/>
            <a:ext cx="8911687" cy="1280890"/>
          </a:xfrm>
        </p:spPr>
        <p:txBody>
          <a:bodyPr/>
          <a:lstStyle/>
          <a:p>
            <a:r>
              <a:rPr lang="fr-FR" dirty="0" smtClean="0"/>
              <a:t>Qu’est ce que l’EC ?</a:t>
            </a:r>
            <a:endParaRPr lang="fr-FR" dirty="0"/>
          </a:p>
        </p:txBody>
      </p:sp>
      <p:sp>
        <p:nvSpPr>
          <p:cNvPr id="3" name="Espace réservé du contenu 2"/>
          <p:cNvSpPr>
            <a:spLocks noGrp="1"/>
          </p:cNvSpPr>
          <p:nvPr>
            <p:ph idx="1"/>
          </p:nvPr>
        </p:nvSpPr>
        <p:spPr>
          <a:xfrm>
            <a:off x="911424" y="1916832"/>
            <a:ext cx="11161240" cy="4680520"/>
          </a:xfrm>
        </p:spPr>
        <p:txBody>
          <a:bodyPr>
            <a:noAutofit/>
          </a:bodyPr>
          <a:lstStyle/>
          <a:p>
            <a:pPr marL="444500" indent="-444500">
              <a:lnSpc>
                <a:spcPct val="120000"/>
              </a:lnSpc>
              <a:spcBef>
                <a:spcPts val="0"/>
              </a:spcBef>
              <a:spcAft>
                <a:spcPts val="1200"/>
              </a:spcAft>
            </a:pPr>
            <a:r>
              <a:rPr lang="fr-FR" sz="2800" dirty="0" smtClean="0"/>
              <a:t>Outil pour l’ACB</a:t>
            </a:r>
          </a:p>
          <a:p>
            <a:pPr marL="444500" indent="-444500">
              <a:lnSpc>
                <a:spcPct val="120000"/>
              </a:lnSpc>
              <a:spcBef>
                <a:spcPts val="0"/>
              </a:spcBef>
              <a:spcAft>
                <a:spcPts val="1200"/>
              </a:spcAft>
            </a:pPr>
            <a:r>
              <a:rPr lang="fr-FR" sz="2800" dirty="0"/>
              <a:t>D</a:t>
            </a:r>
            <a:r>
              <a:rPr lang="fr-FR" sz="2800" dirty="0" smtClean="0"/>
              <a:t>éterminer </a:t>
            </a:r>
            <a:r>
              <a:rPr lang="fr-FR" sz="2800" dirty="0"/>
              <a:t>si un </a:t>
            </a:r>
            <a:r>
              <a:rPr lang="fr-FR" sz="2800" b="1" dirty="0"/>
              <a:t>investissement</a:t>
            </a:r>
            <a:r>
              <a:rPr lang="fr-FR" sz="2800" dirty="0"/>
              <a:t> collectif peut être compensé </a:t>
            </a:r>
            <a:r>
              <a:rPr lang="fr-FR" sz="2400" dirty="0"/>
              <a:t>par</a:t>
            </a:r>
            <a:r>
              <a:rPr lang="fr-FR" sz="2800" dirty="0"/>
              <a:t> les </a:t>
            </a:r>
            <a:r>
              <a:rPr lang="fr-FR" sz="2800" b="1" dirty="0"/>
              <a:t>bénéfices</a:t>
            </a:r>
            <a:r>
              <a:rPr lang="fr-FR" sz="2800" dirty="0"/>
              <a:t> que l’ensemble de la population peut </a:t>
            </a:r>
            <a:r>
              <a:rPr lang="fr-FR" sz="2800" b="1" dirty="0"/>
              <a:t>espérer</a:t>
            </a:r>
            <a:r>
              <a:rPr lang="fr-FR" sz="2800" dirty="0"/>
              <a:t> retirer </a:t>
            </a:r>
            <a:r>
              <a:rPr lang="fr-FR" sz="2800" dirty="0" smtClean="0"/>
              <a:t>de l’introduction d’un nouveau programme</a:t>
            </a:r>
          </a:p>
          <a:p>
            <a:pPr marL="444500" indent="-444500">
              <a:lnSpc>
                <a:spcPct val="120000"/>
              </a:lnSpc>
              <a:spcBef>
                <a:spcPts val="0"/>
              </a:spcBef>
              <a:spcAft>
                <a:spcPts val="1200"/>
              </a:spcAft>
            </a:pPr>
            <a:r>
              <a:rPr lang="fr-FR" sz="2800" dirty="0" smtClean="0"/>
              <a:t>Notion de consentement à payer (CAP) introduite par </a:t>
            </a:r>
            <a:r>
              <a:rPr lang="fr-FR" sz="2800" dirty="0" err="1" smtClean="0"/>
              <a:t>Dupuit</a:t>
            </a:r>
            <a:r>
              <a:rPr lang="fr-FR" sz="2800" dirty="0" smtClean="0"/>
              <a:t> en 1844 </a:t>
            </a:r>
          </a:p>
          <a:p>
            <a:pPr marL="673100" lvl="2" indent="-444500">
              <a:lnSpc>
                <a:spcPct val="120000"/>
              </a:lnSpc>
              <a:spcBef>
                <a:spcPts val="0"/>
              </a:spcBef>
              <a:spcAft>
                <a:spcPts val="1200"/>
              </a:spcAft>
            </a:pPr>
            <a:r>
              <a:rPr lang="fr-FR" sz="2200" dirty="0" smtClean="0"/>
              <a:t>Surplus du consommateur (SC) = </a:t>
            </a:r>
            <a:r>
              <a:rPr lang="fr-FR" sz="2200" dirty="0"/>
              <a:t>mesure de l’intérêt que retirerait la population de la construction d’un pont</a:t>
            </a:r>
          </a:p>
        </p:txBody>
      </p:sp>
    </p:spTree>
    <p:extLst>
      <p:ext uri="{BB962C8B-B14F-4D97-AF65-F5344CB8AC3E}">
        <p14:creationId xmlns:p14="http://schemas.microsoft.com/office/powerpoint/2010/main" val="183285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fr-FR" dirty="0"/>
              <a:t>Avantages</a:t>
            </a:r>
          </a:p>
        </p:txBody>
      </p:sp>
      <p:sp>
        <p:nvSpPr>
          <p:cNvPr id="202755" name="Rectangle 3"/>
          <p:cNvSpPr>
            <a:spLocks noGrp="1" noChangeArrowheads="1"/>
          </p:cNvSpPr>
          <p:nvPr>
            <p:ph idx="1"/>
          </p:nvPr>
        </p:nvSpPr>
        <p:spPr>
          <a:xfrm>
            <a:off x="911424" y="2276872"/>
            <a:ext cx="11128175" cy="4133056"/>
          </a:xfrm>
        </p:spPr>
        <p:txBody>
          <a:bodyPr>
            <a:normAutofit/>
          </a:bodyPr>
          <a:lstStyle/>
          <a:p>
            <a:pPr marL="381000" indent="-381000">
              <a:lnSpc>
                <a:spcPct val="130000"/>
              </a:lnSpc>
              <a:buFont typeface="Wingdings" pitchFamily="2" charset="2"/>
              <a:buChar char="ü"/>
            </a:pPr>
            <a:r>
              <a:rPr lang="fr-FR" sz="2400" dirty="0"/>
              <a:t>Adéquation avec </a:t>
            </a:r>
            <a:r>
              <a:rPr lang="fr-FR" sz="2400" b="1" i="1" dirty="0" smtClean="0"/>
              <a:t>théorie </a:t>
            </a:r>
            <a:r>
              <a:rPr lang="fr-FR" sz="2400" b="1" i="1" dirty="0"/>
              <a:t>du </a:t>
            </a:r>
            <a:r>
              <a:rPr lang="fr-FR" sz="2400" b="1" i="1" dirty="0" smtClean="0"/>
              <a:t>bien-être </a:t>
            </a:r>
            <a:endParaRPr lang="fr-FR" sz="2400" b="1" i="1" dirty="0"/>
          </a:p>
          <a:p>
            <a:pPr marL="381000" indent="-381000">
              <a:lnSpc>
                <a:spcPct val="130000"/>
              </a:lnSpc>
              <a:buFont typeface="Wingdings" pitchFamily="2" charset="2"/>
              <a:buChar char="ü"/>
            </a:pPr>
            <a:r>
              <a:rPr lang="fr-FR" sz="2400" dirty="0"/>
              <a:t>Bénéfices mesurés en termes </a:t>
            </a:r>
            <a:r>
              <a:rPr lang="fr-FR" sz="2400" dirty="0" smtClean="0"/>
              <a:t>monétaires → comparables </a:t>
            </a:r>
            <a:r>
              <a:rPr lang="fr-FR" sz="2400" dirty="0"/>
              <a:t>aux </a:t>
            </a:r>
            <a:r>
              <a:rPr lang="fr-FR" sz="2400" dirty="0" smtClean="0"/>
              <a:t>coûts</a:t>
            </a:r>
            <a:endParaRPr lang="fr-FR" sz="2400" dirty="0"/>
          </a:p>
          <a:p>
            <a:pPr marL="381000" indent="-381000">
              <a:lnSpc>
                <a:spcPct val="130000"/>
              </a:lnSpc>
              <a:buFont typeface="Wingdings" pitchFamily="2" charset="2"/>
              <a:buChar char="ü"/>
            </a:pPr>
            <a:r>
              <a:rPr lang="fr-FR" sz="2400" dirty="0"/>
              <a:t>Englobe l’ensemble des sources potentielles de bénéfice</a:t>
            </a:r>
          </a:p>
          <a:p>
            <a:pPr marL="381000" indent="-381000">
              <a:lnSpc>
                <a:spcPct val="130000"/>
              </a:lnSpc>
            </a:pPr>
            <a:endParaRPr lang="fr-FR" sz="2400" dirty="0"/>
          </a:p>
          <a:p>
            <a:pPr marL="381000" indent="-381000"/>
            <a:endParaRPr lang="fr-FR" sz="2400" dirty="0"/>
          </a:p>
          <a:p>
            <a:pPr marL="0" indent="0" algn="r">
              <a:buNone/>
            </a:pPr>
            <a:r>
              <a:rPr lang="fr-FR" sz="2400" dirty="0" smtClean="0"/>
              <a:t>Caractère </a:t>
            </a:r>
            <a:r>
              <a:rPr lang="fr-FR" sz="2400" dirty="0"/>
              <a:t>hypothétique</a:t>
            </a:r>
          </a:p>
        </p:txBody>
      </p:sp>
      <p:sp>
        <p:nvSpPr>
          <p:cNvPr id="202756" name="Text Box 4"/>
          <p:cNvSpPr txBox="1">
            <a:spLocks noChangeArrowheads="1"/>
          </p:cNvSpPr>
          <p:nvPr/>
        </p:nvSpPr>
        <p:spPr bwMode="auto">
          <a:xfrm>
            <a:off x="7176120" y="4653136"/>
            <a:ext cx="1394934" cy="523220"/>
          </a:xfrm>
          <a:prstGeom prst="rect">
            <a:avLst/>
          </a:prstGeom>
          <a:noFill/>
          <a:ln w="9525">
            <a:noFill/>
            <a:miter lim="800000"/>
            <a:headEnd/>
            <a:tailEnd/>
          </a:ln>
          <a:effectLst/>
        </p:spPr>
        <p:txBody>
          <a:bodyPr wrap="none">
            <a:spAutoFit/>
          </a:bodyPr>
          <a:lstStyle/>
          <a:p>
            <a:r>
              <a:rPr lang="fr-FR" sz="2800" b="1" i="1" dirty="0">
                <a:solidFill>
                  <a:schemeClr val="folHlink"/>
                </a:solidFill>
              </a:rPr>
              <a:t>Mais ...</a:t>
            </a:r>
          </a:p>
        </p:txBody>
      </p:sp>
      <p:sp>
        <p:nvSpPr>
          <p:cNvPr id="2" name="Rectangle 1" hidden="1"/>
          <p:cNvSpPr/>
          <p:nvPr>
            <p:custDataLst>
              <p:tags r:id="rId1"/>
            </p:custDataLst>
          </p:nvPr>
        </p:nvSpPr>
        <p:spPr>
          <a:xfrm>
            <a:off x="1524001" y="6705600"/>
            <a:ext cx="1866123"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2488163"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20%</a:t>
            </a:r>
            <a:endParaRPr lang="fr-FR" sz="1200">
              <a:solidFill>
                <a:srgbClr val="000000"/>
              </a:solidFill>
            </a:endParaRPr>
          </a:p>
        </p:txBody>
      </p:sp>
      <p:sp>
        <p:nvSpPr>
          <p:cNvPr id="5" name="Rectangle 4"/>
          <p:cNvSpPr/>
          <p:nvPr>
            <p:custDataLst>
              <p:tags r:id="rId3"/>
            </p:custDataLst>
          </p:nvPr>
        </p:nvSpPr>
        <p:spPr>
          <a:xfrm>
            <a:off x="0" y="0"/>
            <a:ext cx="277090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23%</a:t>
            </a:r>
            <a:endParaRPr lang="fr-FR"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500" fill="hold"/>
                                        <p:tgtEl>
                                          <p:spTgt spid="202756"/>
                                        </p:tgtEl>
                                        <p:attrNameLst>
                                          <p:attrName>ppt_x</p:attrName>
                                        </p:attrNameLst>
                                      </p:cBhvr>
                                      <p:tavLst>
                                        <p:tav tm="0">
                                          <p:val>
                                            <p:strVal val="0-#ppt_w/2"/>
                                          </p:val>
                                        </p:tav>
                                        <p:tav tm="100000">
                                          <p:val>
                                            <p:strVal val="#ppt_x"/>
                                          </p:val>
                                        </p:tav>
                                      </p:tavLst>
                                    </p:anim>
                                    <p:anim calcmode="lin" valueType="num">
                                      <p:cBhvr additive="base">
                                        <p:cTn id="8" dur="500" fill="hold"/>
                                        <p:tgtEl>
                                          <p:spTgt spid="202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fr-FR" dirty="0"/>
              <a:t>Mesure et direction de la mesure</a:t>
            </a:r>
          </a:p>
        </p:txBody>
      </p:sp>
      <p:graphicFrame>
        <p:nvGraphicFramePr>
          <p:cNvPr id="182275" name="Group 3"/>
          <p:cNvGraphicFramePr>
            <a:graphicFrameLocks noGrp="1"/>
          </p:cNvGraphicFramePr>
          <p:nvPr>
            <p:ph type="tbl" idx="1"/>
            <p:extLst>
              <p:ext uri="{D42A27DB-BD31-4B8C-83A1-F6EECF244321}">
                <p14:modId xmlns:p14="http://schemas.microsoft.com/office/powerpoint/2010/main" val="270720566"/>
              </p:ext>
            </p:extLst>
          </p:nvPr>
        </p:nvGraphicFramePr>
        <p:xfrm>
          <a:off x="541867" y="1988840"/>
          <a:ext cx="10810717" cy="4536504"/>
        </p:xfrm>
        <a:graphic>
          <a:graphicData uri="http://schemas.openxmlformats.org/drawingml/2006/table">
            <a:tbl>
              <a:tblPr/>
              <a:tblGrid>
                <a:gridCol w="824230">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5233959">
                  <a:extLst>
                    <a:ext uri="{9D8B030D-6E8A-4147-A177-3AD203B41FA5}">
                      <a16:colId xmlns:a16="http://schemas.microsoft.com/office/drawing/2014/main" val="20002"/>
                    </a:ext>
                  </a:extLst>
                </a:gridCol>
              </a:tblGrid>
              <a:tr h="54750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fr-FR"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SC</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 </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 nécessaire </a:t>
                      </a:r>
                      <a:r>
                        <a:rPr kumimoji="1" lang="fr-FR" sz="2000" b="1" i="1" u="none" strike="noStrike" cap="none" normalizeH="0" baseline="0" dirty="0" smtClean="0">
                          <a:ln>
                            <a:noFill/>
                          </a:ln>
                          <a:solidFill>
                            <a:schemeClr val="tx1"/>
                          </a:solidFill>
                          <a:effectLst/>
                          <a:latin typeface="Times New Roman" pitchFamily="18" charset="0"/>
                          <a:cs typeface="Times New Roman" pitchFamily="18" charset="0"/>
                        </a:rPr>
                        <a:t>après changement</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 pour  maintenir le niveau d’</a:t>
                      </a:r>
                      <a:r>
                        <a:rPr kumimoji="1" lang="fr-FR" sz="2000" b="1" i="1" u="none" strike="noStrike" cap="none" normalizeH="0" baseline="0" dirty="0" smtClean="0">
                          <a:ln>
                            <a:noFill/>
                          </a:ln>
                          <a:solidFill>
                            <a:schemeClr val="tx1"/>
                          </a:solidFill>
                          <a:effectLst/>
                          <a:latin typeface="Times New Roman" pitchFamily="18" charset="0"/>
                          <a:cs typeface="Times New Roman" pitchFamily="18" charset="0"/>
                        </a:rPr>
                        <a:t>U initial</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1" lang="fr-FR" sz="2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SE </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 </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 nécessaire </a:t>
                      </a:r>
                      <a:r>
                        <a:rPr kumimoji="1" lang="fr-FR" sz="2000" b="0" i="1" u="none" strike="noStrike" cap="none" normalizeH="0" baseline="0" dirty="0" smtClean="0">
                          <a:ln>
                            <a:noFill/>
                          </a:ln>
                          <a:solidFill>
                            <a:schemeClr val="tx1"/>
                          </a:solidFill>
                          <a:effectLst/>
                          <a:latin typeface="Times New Roman" pitchFamily="18" charset="0"/>
                          <a:cs typeface="Times New Roman" pitchFamily="18" charset="0"/>
                        </a:rPr>
                        <a:t>avant </a:t>
                      </a:r>
                      <a:r>
                        <a:rPr kumimoji="1" lang="fr-FR" sz="2000" b="1" i="1" u="none" strike="noStrike" cap="none" normalizeH="0" baseline="0" dirty="0" smtClean="0">
                          <a:ln>
                            <a:noFill/>
                          </a:ln>
                          <a:solidFill>
                            <a:schemeClr val="tx1"/>
                          </a:solidFill>
                          <a:effectLst/>
                          <a:latin typeface="Times New Roman" pitchFamily="18" charset="0"/>
                          <a:cs typeface="Times New Roman" pitchFamily="18" charset="0"/>
                        </a:rPr>
                        <a:t>changement</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 pour obtenir le niveau d’</a:t>
                      </a:r>
                      <a:r>
                        <a:rPr kumimoji="1" lang="fr-FR" sz="2000" b="1" i="1" u="none" strike="noStrike" cap="none" normalizeH="0" baseline="0" dirty="0" smtClean="0">
                          <a:ln>
                            <a:noFill/>
                          </a:ln>
                          <a:solidFill>
                            <a:schemeClr val="tx1"/>
                          </a:solidFill>
                          <a:effectLst/>
                          <a:latin typeface="Times New Roman" pitchFamily="18" charset="0"/>
                          <a:cs typeface="Times New Roman" pitchFamily="18" charset="0"/>
                        </a:rPr>
                        <a:t>U final</a:t>
                      </a:r>
                      <a:r>
                        <a:rPr kumimoji="1" lang="fr-FR"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50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endParaRPr kumimoji="1" lang="fr-FR"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1"/>
                  </a:ext>
                </a:extLst>
              </a:tr>
              <a:tr h="172074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Gain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CAP</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Montant qui doit être pris au gagnant pour maintenir son U au niveau actuel (avant le projet)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CAR</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Montant qui doit être payé au gagnant potentiel pour qu’il renonce au gain et que son niveau d’U soit = à ce qu’il aurait été après changement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2074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Perte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CAR</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Montant qui doit être payé au perdant pour maintenir son U au niveau actuel (avant le projet)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1" i="0" u="none" strike="noStrike" cap="none" normalizeH="0" baseline="0" dirty="0" smtClean="0">
                          <a:ln>
                            <a:noFill/>
                          </a:ln>
                          <a:solidFill>
                            <a:schemeClr val="tx1"/>
                          </a:solidFill>
                          <a:effectLst/>
                          <a:latin typeface="Times New Roman" pitchFamily="18" charset="0"/>
                        </a:rPr>
                        <a:t>CAP</a:t>
                      </a:r>
                    </a:p>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Montant qui doit être pris au perdant potentiel pour qu’il refuse la perte et que son niveau d’U soit = à ce qu’il aurait été après changement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hidden="1"/>
          <p:cNvSpPr/>
          <p:nvPr>
            <p:custDataLst>
              <p:tags r:id="rId1"/>
            </p:custDataLst>
          </p:nvPr>
        </p:nvSpPr>
        <p:spPr>
          <a:xfrm>
            <a:off x="1524000" y="6705600"/>
            <a:ext cx="4292082"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3048000"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25%</a:t>
            </a:r>
            <a:endParaRPr lang="fr-FR" sz="1200">
              <a:solidFill>
                <a:srgbClr val="FFFFFF"/>
              </a:solidFill>
            </a:endParaRPr>
          </a:p>
        </p:txBody>
      </p:sp>
    </p:spTree>
    <p:extLst>
      <p:ext uri="{BB962C8B-B14F-4D97-AF65-F5344CB8AC3E}">
        <p14:creationId xmlns:p14="http://schemas.microsoft.com/office/powerpoint/2010/main" val="2952816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624110"/>
            <a:ext cx="10593189" cy="671290"/>
          </a:xfrm>
        </p:spPr>
        <p:txBody>
          <a:bodyPr>
            <a:normAutofit fontScale="90000"/>
          </a:bodyPr>
          <a:lstStyle/>
          <a:p>
            <a:r>
              <a:rPr lang="fr-FR" dirty="0" smtClean="0"/>
              <a:t>L’EC dans la littérature, quelques chiffres</a:t>
            </a:r>
            <a:endParaRPr lang="fr-FR" dirty="0"/>
          </a:p>
        </p:txBody>
      </p:sp>
      <p:sp>
        <p:nvSpPr>
          <p:cNvPr id="270340" name="AutoShape 4" descr="http://charts.webofknowledge.com.gate2.inist.fr/ChartServer/draw?SessionID=Y27EfaPXF77BX6DIxnr&amp;Product=UA&amp;GraphID=PI_BarChart_13_ful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0342" name="AutoShape 6" descr="http://charts.webofknowledge.com.gate2.inist.fr/ChartServer/draw?SessionID=Y27EfaPXF77BX6DIxnr&amp;Product=UA&amp;GraphID=PI_BarChart_17"/>
          <p:cNvSpPr>
            <a:spLocks noChangeAspect="1" noChangeArrowheads="1"/>
          </p:cNvSpPr>
          <p:nvPr/>
        </p:nvSpPr>
        <p:spPr bwMode="auto">
          <a:xfrm>
            <a:off x="1679575" y="-1143000"/>
            <a:ext cx="2857500" cy="23812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6960095" y="5331022"/>
            <a:ext cx="4173271" cy="369332"/>
          </a:xfrm>
          <a:prstGeom prst="rect">
            <a:avLst/>
          </a:prstGeom>
          <a:noFill/>
        </p:spPr>
        <p:txBody>
          <a:bodyPr wrap="square" rtlCol="0">
            <a:spAutoFit/>
          </a:bodyPr>
          <a:lstStyle/>
          <a:p>
            <a:r>
              <a:rPr lang="fr-FR" dirty="0"/>
              <a:t>Contingent </a:t>
            </a:r>
            <a:r>
              <a:rPr lang="fr-FR" dirty="0" err="1"/>
              <a:t>valuation</a:t>
            </a:r>
            <a:r>
              <a:rPr lang="fr-FR" dirty="0"/>
              <a:t> </a:t>
            </a:r>
            <a:r>
              <a:rPr lang="fr-FR" b="1" i="1" dirty="0"/>
              <a:t>and</a:t>
            </a:r>
            <a:r>
              <a:rPr lang="fr-FR" dirty="0"/>
              <a:t> </a:t>
            </a:r>
            <a:r>
              <a:rPr lang="fr-FR" dirty="0" err="1"/>
              <a:t>health</a:t>
            </a:r>
            <a:r>
              <a:rPr lang="fr-FR" dirty="0"/>
              <a:t> : </a:t>
            </a:r>
            <a:r>
              <a:rPr lang="fr-FR" dirty="0" smtClean="0"/>
              <a:t>n=1052</a:t>
            </a:r>
            <a:endParaRPr lang="fr-FR" dirty="0"/>
          </a:p>
        </p:txBody>
      </p:sp>
      <p:sp>
        <p:nvSpPr>
          <p:cNvPr id="10" name="ZoneTexte 9"/>
          <p:cNvSpPr txBox="1"/>
          <p:nvPr/>
        </p:nvSpPr>
        <p:spPr>
          <a:xfrm>
            <a:off x="1027951" y="5331022"/>
            <a:ext cx="4275961" cy="369332"/>
          </a:xfrm>
          <a:prstGeom prst="rect">
            <a:avLst/>
          </a:prstGeom>
          <a:noFill/>
        </p:spPr>
        <p:txBody>
          <a:bodyPr wrap="square" rtlCol="0">
            <a:spAutoFit/>
          </a:bodyPr>
          <a:lstStyle/>
          <a:p>
            <a:r>
              <a:rPr lang="fr-FR" dirty="0"/>
              <a:t>Contingent </a:t>
            </a:r>
            <a:r>
              <a:rPr lang="fr-FR" dirty="0" err="1" smtClean="0"/>
              <a:t>valuation</a:t>
            </a:r>
            <a:r>
              <a:rPr lang="fr-FR" dirty="0" smtClean="0"/>
              <a:t> [1997 – 2017], n=5869</a:t>
            </a:r>
            <a:endParaRPr lang="fr-FR" dirty="0"/>
          </a:p>
        </p:txBody>
      </p:sp>
      <p:sp>
        <p:nvSpPr>
          <p:cNvPr id="3" name="Rectangle 2" hidden="1"/>
          <p:cNvSpPr/>
          <p:nvPr>
            <p:custDataLst>
              <p:tags r:id="rId1"/>
            </p:custDataLst>
          </p:nvPr>
        </p:nvSpPr>
        <p:spPr>
          <a:xfrm>
            <a:off x="1524001" y="6705600"/>
            <a:ext cx="2239347"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2985796"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24%</a:t>
            </a:r>
            <a:endParaRPr lang="fr-FR" sz="1200">
              <a:solidFill>
                <a:srgbClr val="000000"/>
              </a:solidFill>
            </a:endParaRPr>
          </a:p>
        </p:txBody>
      </p:sp>
      <p:pic>
        <p:nvPicPr>
          <p:cNvPr id="1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951" y="2076219"/>
            <a:ext cx="3915689" cy="3120315"/>
          </a:xfrm>
          <a:prstGeom prst="rect">
            <a:avLst/>
          </a:prstGeom>
          <a:ln>
            <a:noFill/>
          </a:ln>
          <a:extLst/>
        </p:spPr>
      </p:pic>
      <p:pic>
        <p:nvPicPr>
          <p:cNvPr id="1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095" y="2102884"/>
            <a:ext cx="3915689" cy="312031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
        <p:nvSpPr>
          <p:cNvPr id="4" name="Rectangle 3"/>
          <p:cNvSpPr/>
          <p:nvPr>
            <p:custDataLst>
              <p:tags r:id="rId3"/>
            </p:custDataLst>
          </p:nvPr>
        </p:nvSpPr>
        <p:spPr>
          <a:xfrm>
            <a:off x="0" y="0"/>
            <a:ext cx="3325091"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27%</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991544" y="625773"/>
            <a:ext cx="8509000" cy="609600"/>
          </a:xfrm>
        </p:spPr>
        <p:txBody>
          <a:bodyPr>
            <a:normAutofit/>
          </a:bodyPr>
          <a:lstStyle/>
          <a:p>
            <a:r>
              <a:rPr lang="fr-FR" dirty="0"/>
              <a:t>Mise en œuvre pratique …</a:t>
            </a:r>
          </a:p>
        </p:txBody>
      </p:sp>
      <p:sp>
        <p:nvSpPr>
          <p:cNvPr id="206851" name="Rectangle 3"/>
          <p:cNvSpPr>
            <a:spLocks noGrp="1" noChangeArrowheads="1"/>
          </p:cNvSpPr>
          <p:nvPr>
            <p:ph idx="1"/>
          </p:nvPr>
        </p:nvSpPr>
        <p:spPr>
          <a:xfrm>
            <a:off x="839416" y="2348880"/>
            <a:ext cx="11352584" cy="4069060"/>
          </a:xfrm>
        </p:spPr>
        <p:txBody>
          <a:bodyPr/>
          <a:lstStyle/>
          <a:p>
            <a:pPr marL="0" indent="0" algn="just">
              <a:buNone/>
            </a:pPr>
            <a:r>
              <a:rPr lang="fr-FR" sz="3200" dirty="0">
                <a:cs typeface="Times New Roman" pitchFamily="18" charset="0"/>
              </a:rPr>
              <a:t>Pour atteindre son objectif, l’EC doit simultanément être en adéquation </a:t>
            </a:r>
            <a:r>
              <a:rPr lang="fr-FR" sz="3200" dirty="0" smtClean="0">
                <a:cs typeface="Times New Roman" pitchFamily="18" charset="0"/>
              </a:rPr>
              <a:t>avec :</a:t>
            </a:r>
          </a:p>
          <a:p>
            <a:pPr marL="933450" lvl="2" indent="-476250" algn="just">
              <a:buFont typeface="Wingdings" pitchFamily="2" charset="2"/>
              <a:buChar char="ü"/>
            </a:pPr>
            <a:endParaRPr lang="fr-FR" sz="2800" dirty="0">
              <a:cs typeface="Times New Roman" pitchFamily="18" charset="0"/>
            </a:endParaRPr>
          </a:p>
          <a:p>
            <a:pPr marL="1076325" lvl="1" indent="-306388" algn="just">
              <a:buFont typeface="Monotype Sorts" pitchFamily="2" charset="2"/>
              <a:buChar char="û"/>
            </a:pPr>
            <a:r>
              <a:rPr lang="fr-FR" sz="2800" dirty="0" smtClean="0">
                <a:cs typeface="Times New Roman" pitchFamily="18" charset="0"/>
              </a:rPr>
              <a:t>les </a:t>
            </a:r>
            <a:r>
              <a:rPr lang="fr-FR" sz="2800" dirty="0">
                <a:cs typeface="Times New Roman" pitchFamily="18" charset="0"/>
              </a:rPr>
              <a:t>impératifs méthodologiques des techniques basées sur l’enquête </a:t>
            </a:r>
            <a:endParaRPr lang="fr-FR" sz="2800" dirty="0" smtClean="0">
              <a:cs typeface="Times New Roman" pitchFamily="18" charset="0"/>
            </a:endParaRPr>
          </a:p>
          <a:p>
            <a:pPr marL="769620" lvl="1" indent="0" algn="just">
              <a:buNone/>
            </a:pPr>
            <a:endParaRPr lang="fr-FR" sz="2800" dirty="0">
              <a:cs typeface="Times New Roman" pitchFamily="18" charset="0"/>
            </a:endParaRPr>
          </a:p>
          <a:p>
            <a:pPr marL="1076325" lvl="1" indent="-306388" algn="just">
              <a:buFont typeface="Monotype Sorts" pitchFamily="2" charset="2"/>
              <a:buChar char="û"/>
            </a:pPr>
            <a:r>
              <a:rPr lang="fr-FR" sz="2800" dirty="0">
                <a:cs typeface="Times New Roman" pitchFamily="18" charset="0"/>
              </a:rPr>
              <a:t>les exigences de </a:t>
            </a:r>
            <a:r>
              <a:rPr lang="fr-FR" sz="2800" dirty="0" smtClean="0">
                <a:cs typeface="Times New Roman" pitchFamily="18" charset="0"/>
              </a:rPr>
              <a:t>la théorie </a:t>
            </a:r>
            <a:r>
              <a:rPr lang="fr-FR" sz="2800" dirty="0">
                <a:cs typeface="Times New Roman" pitchFamily="18" charset="0"/>
              </a:rPr>
              <a:t>économique</a:t>
            </a:r>
          </a:p>
          <a:p>
            <a:pPr marL="476250" indent="-476250"/>
            <a:endParaRPr lang="fr-FR" sz="2400" dirty="0"/>
          </a:p>
        </p:txBody>
      </p:sp>
      <p:sp>
        <p:nvSpPr>
          <p:cNvPr id="206852" name="Rectangle 4"/>
          <p:cNvSpPr>
            <a:spLocks noChangeArrowheads="1"/>
          </p:cNvSpPr>
          <p:nvPr/>
        </p:nvSpPr>
        <p:spPr bwMode="auto">
          <a:xfrm>
            <a:off x="3948113" y="2462213"/>
            <a:ext cx="9144000" cy="369332"/>
          </a:xfrm>
          <a:prstGeom prst="rect">
            <a:avLst/>
          </a:prstGeom>
          <a:noFill/>
          <a:ln w="9525">
            <a:noFill/>
            <a:miter lim="800000"/>
            <a:headEnd/>
            <a:tailEnd/>
          </a:ln>
          <a:effectLst/>
        </p:spPr>
        <p:txBody>
          <a:bodyPr>
            <a:spAutoFit/>
          </a:bodyPr>
          <a:lstStyle/>
          <a:p>
            <a:endParaRPr lang="fr-FR"/>
          </a:p>
        </p:txBody>
      </p:sp>
      <p:sp>
        <p:nvSpPr>
          <p:cNvPr id="2" name="Rectangle 1" hidden="1"/>
          <p:cNvSpPr/>
          <p:nvPr>
            <p:custDataLst>
              <p:tags r:id="rId1"/>
            </p:custDataLst>
          </p:nvPr>
        </p:nvSpPr>
        <p:spPr>
          <a:xfrm>
            <a:off x="1524001" y="6705600"/>
            <a:ext cx="2425959"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3234612"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27%</a:t>
            </a:r>
            <a:endParaRPr lang="fr-FR" sz="1200">
              <a:solidFill>
                <a:srgbClr val="000000"/>
              </a:solidFill>
            </a:endParaRPr>
          </a:p>
        </p:txBody>
      </p:sp>
      <p:sp>
        <p:nvSpPr>
          <p:cNvPr id="5" name="Rectangle 4"/>
          <p:cNvSpPr/>
          <p:nvPr>
            <p:custDataLst>
              <p:tags r:id="rId3"/>
            </p:custDataLst>
          </p:nvPr>
        </p:nvSpPr>
        <p:spPr>
          <a:xfrm>
            <a:off x="0" y="0"/>
            <a:ext cx="3602182"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30%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a:xfrm>
            <a:off x="839416" y="260648"/>
            <a:ext cx="9784080" cy="1508760"/>
          </a:xfrm>
        </p:spPr>
        <p:txBody>
          <a:bodyPr/>
          <a:lstStyle/>
          <a:p>
            <a:r>
              <a:rPr lang="fr-FR" dirty="0" smtClean="0"/>
              <a:t>L’échantillon : qui enquêter ?</a:t>
            </a:r>
            <a:endParaRPr lang="fr-FR" dirty="0"/>
          </a:p>
        </p:txBody>
      </p:sp>
      <p:sp>
        <p:nvSpPr>
          <p:cNvPr id="169987" name="Rectangle 1027"/>
          <p:cNvSpPr>
            <a:spLocks noGrp="1" noChangeArrowheads="1"/>
          </p:cNvSpPr>
          <p:nvPr>
            <p:ph idx="1"/>
          </p:nvPr>
        </p:nvSpPr>
        <p:spPr>
          <a:xfrm>
            <a:off x="839416" y="2204864"/>
            <a:ext cx="10873208" cy="4344144"/>
          </a:xfrm>
        </p:spPr>
        <p:txBody>
          <a:bodyPr>
            <a:noAutofit/>
          </a:bodyPr>
          <a:lstStyle/>
          <a:p>
            <a:pPr marL="361950" indent="-361950">
              <a:lnSpc>
                <a:spcPct val="130000"/>
              </a:lnSpc>
              <a:buFont typeface="Wingdings" pitchFamily="2" charset="2"/>
              <a:buChar char="ü"/>
            </a:pPr>
            <a:r>
              <a:rPr lang="fr-FR" sz="2400" dirty="0" smtClean="0"/>
              <a:t>Population </a:t>
            </a:r>
            <a:r>
              <a:rPr lang="fr-FR" sz="2400" dirty="0"/>
              <a:t>générale, population ciblée, patients </a:t>
            </a:r>
            <a:r>
              <a:rPr lang="fr-FR" sz="2400" dirty="0" smtClean="0"/>
              <a:t>?</a:t>
            </a:r>
          </a:p>
          <a:p>
            <a:pPr marL="361950" indent="-361950">
              <a:lnSpc>
                <a:spcPct val="130000"/>
              </a:lnSpc>
              <a:buFont typeface="Wingdings" pitchFamily="2" charset="2"/>
              <a:buChar char="ü"/>
            </a:pPr>
            <a:r>
              <a:rPr lang="fr-FR" sz="2400" dirty="0"/>
              <a:t>P</a:t>
            </a:r>
            <a:r>
              <a:rPr lang="fr-FR" sz="2400" dirty="0" smtClean="0"/>
              <a:t>référable </a:t>
            </a:r>
            <a:r>
              <a:rPr lang="fr-FR" sz="2400" dirty="0"/>
              <a:t>de s’adresser à un échantillon représentatif de la population générale </a:t>
            </a:r>
            <a:endParaRPr lang="fr-FR" sz="2400" dirty="0" smtClean="0"/>
          </a:p>
          <a:p>
            <a:pPr marL="714375" lvl="1" indent="-352425">
              <a:lnSpc>
                <a:spcPct val="130000"/>
              </a:lnSpc>
              <a:buFont typeface="Wingdings" pitchFamily="2" charset="2"/>
              <a:buChar char="ü"/>
            </a:pPr>
            <a:r>
              <a:rPr lang="fr-FR" sz="2000" dirty="0" smtClean="0"/>
              <a:t>Permet </a:t>
            </a:r>
            <a:r>
              <a:rPr lang="fr-FR" sz="2000" dirty="0"/>
              <a:t>la prise en compte de toutes les sources de </a:t>
            </a:r>
            <a:r>
              <a:rPr lang="fr-FR" sz="2000" dirty="0" smtClean="0"/>
              <a:t>bénéfices</a:t>
            </a:r>
          </a:p>
          <a:p>
            <a:pPr marL="714375" lvl="1" indent="-352425">
              <a:lnSpc>
                <a:spcPct val="130000"/>
              </a:lnSpc>
              <a:buFont typeface="Wingdings" pitchFamily="2" charset="2"/>
              <a:buChar char="ü"/>
            </a:pPr>
            <a:r>
              <a:rPr lang="fr-FR" sz="2000" dirty="0" smtClean="0"/>
              <a:t>Ex. un </a:t>
            </a:r>
            <a:r>
              <a:rPr lang="fr-FR" sz="2000" dirty="0"/>
              <a:t>nouveau traitement contre le VIH peut contribuer à une amélioration du bien-être de l’ensemble de la </a:t>
            </a:r>
            <a:r>
              <a:rPr lang="fr-FR" sz="2000" dirty="0" smtClean="0"/>
              <a:t>population</a:t>
            </a:r>
          </a:p>
          <a:p>
            <a:pPr marL="361950" indent="-361950">
              <a:lnSpc>
                <a:spcPct val="130000"/>
              </a:lnSpc>
              <a:buFont typeface="Wingdings" pitchFamily="2" charset="2"/>
              <a:buChar char="ü"/>
            </a:pPr>
            <a:r>
              <a:rPr lang="fr-FR" sz="2400" dirty="0"/>
              <a:t>L</a:t>
            </a:r>
            <a:r>
              <a:rPr lang="fr-FR" sz="2400" dirty="0" smtClean="0"/>
              <a:t>a </a:t>
            </a:r>
            <a:r>
              <a:rPr lang="fr-FR" sz="2400" dirty="0"/>
              <a:t>plupart des études porte sur l’évaluation de bénéfices liés aux traitements de maladies précises ou de tests </a:t>
            </a:r>
            <a:r>
              <a:rPr lang="fr-FR" sz="2400" dirty="0" smtClean="0"/>
              <a:t>diagnostiques =&gt;  </a:t>
            </a:r>
            <a:r>
              <a:rPr lang="fr-FR" sz="2400" dirty="0"/>
              <a:t>patients qui sont le plus souvent interrogés.</a:t>
            </a:r>
          </a:p>
          <a:p>
            <a:pPr lvl="1">
              <a:lnSpc>
                <a:spcPct val="130000"/>
              </a:lnSpc>
              <a:buFont typeface="Wingdings" pitchFamily="2" charset="2"/>
              <a:buChar char="ü"/>
            </a:pPr>
            <a:endParaRPr lang="fr-FR" sz="2000" dirty="0" smtClean="0"/>
          </a:p>
          <a:p>
            <a:pPr>
              <a:lnSpc>
                <a:spcPct val="130000"/>
              </a:lnSpc>
            </a:pPr>
            <a:endParaRPr lang="fr-FR" sz="2400" dirty="0"/>
          </a:p>
        </p:txBody>
      </p:sp>
      <p:sp>
        <p:nvSpPr>
          <p:cNvPr id="2" name="Rectangle 1" hidden="1"/>
          <p:cNvSpPr/>
          <p:nvPr>
            <p:custDataLst>
              <p:tags r:id="rId1"/>
            </p:custDataLst>
          </p:nvPr>
        </p:nvSpPr>
        <p:spPr>
          <a:xfrm>
            <a:off x="1524001" y="6705600"/>
            <a:ext cx="2612571"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3483428"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29%</a:t>
            </a:r>
            <a:endParaRPr lang="fr-FR" sz="1200">
              <a:solidFill>
                <a:srgbClr val="000000"/>
              </a:solidFill>
            </a:endParaRPr>
          </a:p>
        </p:txBody>
      </p:sp>
      <p:sp>
        <p:nvSpPr>
          <p:cNvPr id="3" name="Rectangle 2"/>
          <p:cNvSpPr/>
          <p:nvPr>
            <p:custDataLst>
              <p:tags r:id="rId3"/>
            </p:custDataLst>
          </p:nvPr>
        </p:nvSpPr>
        <p:spPr>
          <a:xfrm>
            <a:off x="0" y="0"/>
            <a:ext cx="387927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32%</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11424" y="404664"/>
            <a:ext cx="11017224" cy="1296144"/>
          </a:xfrm>
        </p:spPr>
        <p:txBody>
          <a:bodyPr>
            <a:normAutofit fontScale="90000"/>
          </a:bodyPr>
          <a:lstStyle/>
          <a:p>
            <a:pPr>
              <a:lnSpc>
                <a:spcPct val="90000"/>
              </a:lnSpc>
            </a:pPr>
            <a:r>
              <a:rPr lang="fr-FR" sz="3000" dirty="0"/>
              <a:t>L’élaboration des </a:t>
            </a:r>
            <a:r>
              <a:rPr lang="fr-FR" sz="3000" dirty="0" smtClean="0"/>
              <a:t>scénarios : une </a:t>
            </a:r>
            <a:r>
              <a:rPr lang="fr-FR" sz="3000" dirty="0"/>
              <a:t>étape </a:t>
            </a:r>
            <a:r>
              <a:rPr lang="fr-FR" sz="3000" dirty="0" smtClean="0"/>
              <a:t>fondamentale</a:t>
            </a:r>
            <a:br>
              <a:rPr lang="fr-FR" sz="3000" dirty="0" smtClean="0"/>
            </a:br>
            <a:r>
              <a:rPr lang="fr-FR" sz="2700" dirty="0" smtClean="0"/>
              <a:t/>
            </a:r>
            <a:br>
              <a:rPr lang="fr-FR" sz="2700" dirty="0" smtClean="0"/>
            </a:br>
            <a:r>
              <a:rPr lang="fr-FR" sz="2700" cap="none" dirty="0" smtClean="0">
                <a:solidFill>
                  <a:schemeClr val="accent1"/>
                </a:solidFill>
              </a:rPr>
              <a:t>Les individus ne peuvent évaluer les programmes que sur la base de leur connaissance propre et de l’information proposée dans les scénarios</a:t>
            </a:r>
            <a:endParaRPr lang="fr-FR" sz="2700" cap="none" dirty="0"/>
          </a:p>
        </p:txBody>
      </p:sp>
      <p:sp>
        <p:nvSpPr>
          <p:cNvPr id="172035" name="Rectangle 3"/>
          <p:cNvSpPr>
            <a:spLocks noGrp="1" noChangeArrowheads="1"/>
          </p:cNvSpPr>
          <p:nvPr>
            <p:ph idx="1"/>
          </p:nvPr>
        </p:nvSpPr>
        <p:spPr>
          <a:xfrm>
            <a:off x="767408" y="1809056"/>
            <a:ext cx="11737304" cy="5208240"/>
          </a:xfrm>
        </p:spPr>
        <p:txBody>
          <a:bodyPr>
            <a:normAutofit fontScale="85000" lnSpcReduction="10000"/>
          </a:bodyPr>
          <a:lstStyle/>
          <a:p>
            <a:pPr marL="361950" indent="-361950">
              <a:lnSpc>
                <a:spcPct val="130000"/>
              </a:lnSpc>
              <a:buFont typeface="Wingdings" pitchFamily="2" charset="2"/>
              <a:buChar char="ü"/>
            </a:pPr>
            <a:r>
              <a:rPr lang="fr-FR" sz="2800" dirty="0" smtClean="0"/>
              <a:t>Description </a:t>
            </a:r>
            <a:r>
              <a:rPr lang="fr-FR" sz="2800" dirty="0"/>
              <a:t>claire de l’objet à mesurer</a:t>
            </a:r>
          </a:p>
          <a:p>
            <a:pPr marL="714375" lvl="1" indent="-352425">
              <a:lnSpc>
                <a:spcPct val="130000"/>
              </a:lnSpc>
              <a:buClr>
                <a:schemeClr val="accent1"/>
              </a:buClr>
              <a:buFont typeface="Monotype Sorts" pitchFamily="2" charset="2"/>
              <a:buChar char="û"/>
            </a:pPr>
            <a:r>
              <a:rPr lang="fr-FR" sz="2600" dirty="0"/>
              <a:t>Population concernée</a:t>
            </a:r>
          </a:p>
          <a:p>
            <a:pPr marL="714375" lvl="1" indent="-352425">
              <a:lnSpc>
                <a:spcPct val="130000"/>
              </a:lnSpc>
              <a:buClr>
                <a:schemeClr val="accent1"/>
              </a:buClr>
              <a:buFont typeface="Monotype Sorts" pitchFamily="2" charset="2"/>
              <a:buChar char="û"/>
            </a:pPr>
            <a:r>
              <a:rPr lang="fr-FR" sz="2600" dirty="0"/>
              <a:t>Conséquences de la mise en œuvre</a:t>
            </a:r>
          </a:p>
          <a:p>
            <a:pPr marL="714375" lvl="1" indent="-352425">
              <a:lnSpc>
                <a:spcPct val="130000"/>
              </a:lnSpc>
              <a:buClr>
                <a:schemeClr val="accent1"/>
              </a:buClr>
              <a:buFont typeface="Monotype Sorts" pitchFamily="2" charset="2"/>
              <a:buChar char="û"/>
            </a:pPr>
            <a:r>
              <a:rPr lang="fr-FR" sz="2600" dirty="0"/>
              <a:t>Risques</a:t>
            </a:r>
          </a:p>
          <a:p>
            <a:pPr marL="714375" lvl="1" indent="-352425">
              <a:lnSpc>
                <a:spcPct val="130000"/>
              </a:lnSpc>
              <a:buClr>
                <a:schemeClr val="accent1"/>
              </a:buClr>
              <a:buFont typeface="Monotype Sorts" pitchFamily="2" charset="2"/>
              <a:buChar char="û"/>
            </a:pPr>
            <a:r>
              <a:rPr lang="fr-FR" sz="2600" dirty="0"/>
              <a:t>Coût </a:t>
            </a:r>
            <a:r>
              <a:rPr lang="fr-FR" sz="2600" dirty="0" smtClean="0"/>
              <a:t>??? (Il ne s’agit pas de deviner quel est le « prix » du programme)</a:t>
            </a:r>
          </a:p>
          <a:p>
            <a:pPr marL="361950" indent="-361950">
              <a:lnSpc>
                <a:spcPct val="130000"/>
              </a:lnSpc>
              <a:buFont typeface="Wingdings" pitchFamily="2" charset="2"/>
              <a:buChar char="ü"/>
            </a:pPr>
            <a:r>
              <a:rPr lang="fr-FR" sz="2900" dirty="0"/>
              <a:t>Inclure toutes les </a:t>
            </a:r>
            <a:r>
              <a:rPr lang="fr-FR" sz="2900" dirty="0" smtClean="0"/>
              <a:t>attributs (caractéristiques) </a:t>
            </a:r>
            <a:r>
              <a:rPr lang="fr-FR" sz="2900" dirty="0"/>
              <a:t>potentiellement </a:t>
            </a:r>
            <a:r>
              <a:rPr lang="fr-FR" sz="2900" dirty="0" smtClean="0"/>
              <a:t>générateurs d’utilité</a:t>
            </a:r>
          </a:p>
          <a:p>
            <a:pPr marL="714375" lvl="1" indent="-352425">
              <a:lnSpc>
                <a:spcPct val="130000"/>
              </a:lnSpc>
              <a:buClr>
                <a:schemeClr val="accent1"/>
              </a:buClr>
              <a:buFont typeface="Monotype Sorts" pitchFamily="2" charset="2"/>
              <a:buChar char="û"/>
            </a:pPr>
            <a:r>
              <a:rPr lang="fr-FR" sz="2600" dirty="0" smtClean="0"/>
              <a:t>attributs ‘santé’ (état de santé, SSR, </a:t>
            </a:r>
            <a:r>
              <a:rPr lang="fr-FR" sz="2600" dirty="0" err="1" smtClean="0"/>
              <a:t>QdV</a:t>
            </a:r>
            <a:r>
              <a:rPr lang="fr-FR" sz="2600" dirty="0" smtClean="0"/>
              <a:t>, …)</a:t>
            </a:r>
          </a:p>
          <a:p>
            <a:pPr marL="714375" lvl="1" indent="-352425">
              <a:lnSpc>
                <a:spcPct val="130000"/>
              </a:lnSpc>
              <a:buClr>
                <a:schemeClr val="accent1"/>
              </a:buClr>
              <a:buFont typeface="Monotype Sorts" pitchFamily="2" charset="2"/>
              <a:buChar char="û"/>
            </a:pPr>
            <a:r>
              <a:rPr lang="fr-FR" sz="2600" dirty="0" smtClean="0"/>
              <a:t>attributs </a:t>
            </a:r>
            <a:r>
              <a:rPr lang="fr-FR" sz="2600" dirty="0"/>
              <a:t>‘hors santé’ (déroulement des soins, conseil, information, …)</a:t>
            </a:r>
          </a:p>
          <a:p>
            <a:pPr marL="714375" lvl="1" indent="-352425">
              <a:lnSpc>
                <a:spcPct val="130000"/>
              </a:lnSpc>
              <a:buClr>
                <a:schemeClr val="accent1"/>
              </a:buClr>
              <a:buFont typeface="Monotype Sorts" pitchFamily="2" charset="2"/>
              <a:buChar char="û"/>
            </a:pPr>
            <a:r>
              <a:rPr lang="fr-FR" sz="2600" dirty="0"/>
              <a:t>altruisme et externalités (vaccins, …)</a:t>
            </a:r>
          </a:p>
          <a:p>
            <a:pPr marL="361950" indent="-361950">
              <a:lnSpc>
                <a:spcPct val="130000"/>
              </a:lnSpc>
              <a:buFont typeface="Wingdings" pitchFamily="2" charset="2"/>
              <a:buChar char="ü"/>
            </a:pPr>
            <a:r>
              <a:rPr lang="fr-FR" sz="2800" dirty="0" smtClean="0"/>
              <a:t>Aide </a:t>
            </a:r>
            <a:r>
              <a:rPr lang="fr-FR" sz="2800" dirty="0"/>
              <a:t>à la compréhension </a:t>
            </a:r>
          </a:p>
        </p:txBody>
      </p:sp>
      <p:sp>
        <p:nvSpPr>
          <p:cNvPr id="2" name="Rectangle 1" hidden="1"/>
          <p:cNvSpPr/>
          <p:nvPr>
            <p:custDataLst>
              <p:tags r:id="rId1"/>
            </p:custDataLst>
          </p:nvPr>
        </p:nvSpPr>
        <p:spPr>
          <a:xfrm>
            <a:off x="1524000" y="6705600"/>
            <a:ext cx="279918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3732245"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31%</a:t>
            </a:r>
            <a:endParaRPr lang="fr-FR" sz="1200">
              <a:solidFill>
                <a:srgbClr val="000000"/>
              </a:solidFill>
            </a:endParaRPr>
          </a:p>
        </p:txBody>
      </p:sp>
      <p:sp>
        <p:nvSpPr>
          <p:cNvPr id="3" name="Rectangle 2"/>
          <p:cNvSpPr/>
          <p:nvPr>
            <p:custDataLst>
              <p:tags r:id="rId3"/>
            </p:custDataLst>
          </p:nvPr>
        </p:nvSpPr>
        <p:spPr>
          <a:xfrm>
            <a:off x="0" y="0"/>
            <a:ext cx="4156364"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34%</a:t>
            </a:r>
            <a:endParaRPr lang="fr-FR"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fade">
                                      <p:cBhvr>
                                        <p:cTn id="7" dur="1000"/>
                                        <p:tgtEl>
                                          <p:spTgt spid="172035">
                                            <p:txEl>
                                              <p:pRg st="1" end="1"/>
                                            </p:txEl>
                                          </p:spTgt>
                                        </p:tgtEl>
                                      </p:cBhvr>
                                    </p:animEffect>
                                    <p:anim calcmode="lin" valueType="num">
                                      <p:cBhvr>
                                        <p:cTn id="8"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203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2035">
                                            <p:txEl>
                                              <p:pRg st="2" end="2"/>
                                            </p:txEl>
                                          </p:spTgt>
                                        </p:tgtEl>
                                        <p:attrNameLst>
                                          <p:attrName>style.visibility</p:attrName>
                                        </p:attrNameLst>
                                      </p:cBhvr>
                                      <p:to>
                                        <p:strVal val="visible"/>
                                      </p:to>
                                    </p:set>
                                    <p:animEffect transition="in" filter="fade">
                                      <p:cBhvr>
                                        <p:cTn id="12" dur="1000"/>
                                        <p:tgtEl>
                                          <p:spTgt spid="172035">
                                            <p:txEl>
                                              <p:pRg st="2" end="2"/>
                                            </p:txEl>
                                          </p:spTgt>
                                        </p:tgtEl>
                                      </p:cBhvr>
                                    </p:animEffect>
                                    <p:anim calcmode="lin" valueType="num">
                                      <p:cBhvr>
                                        <p:cTn id="13" dur="10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203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2035">
                                            <p:txEl>
                                              <p:pRg st="3" end="3"/>
                                            </p:txEl>
                                          </p:spTgt>
                                        </p:tgtEl>
                                        <p:attrNameLst>
                                          <p:attrName>style.visibility</p:attrName>
                                        </p:attrNameLst>
                                      </p:cBhvr>
                                      <p:to>
                                        <p:strVal val="visible"/>
                                      </p:to>
                                    </p:set>
                                    <p:animEffect transition="in" filter="fade">
                                      <p:cBhvr>
                                        <p:cTn id="17" dur="1000"/>
                                        <p:tgtEl>
                                          <p:spTgt spid="172035">
                                            <p:txEl>
                                              <p:pRg st="3" end="3"/>
                                            </p:txEl>
                                          </p:spTgt>
                                        </p:tgtEl>
                                      </p:cBhvr>
                                    </p:animEffect>
                                    <p:anim calcmode="lin" valueType="num">
                                      <p:cBhvr>
                                        <p:cTn id="18" dur="10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7203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2035">
                                            <p:txEl>
                                              <p:pRg st="4" end="4"/>
                                            </p:txEl>
                                          </p:spTgt>
                                        </p:tgtEl>
                                        <p:attrNameLst>
                                          <p:attrName>style.visibility</p:attrName>
                                        </p:attrNameLst>
                                      </p:cBhvr>
                                      <p:to>
                                        <p:strVal val="visible"/>
                                      </p:to>
                                    </p:set>
                                    <p:animEffect transition="in" filter="fade">
                                      <p:cBhvr>
                                        <p:cTn id="22" dur="1000"/>
                                        <p:tgtEl>
                                          <p:spTgt spid="172035">
                                            <p:txEl>
                                              <p:pRg st="4" end="4"/>
                                            </p:txEl>
                                          </p:spTgt>
                                        </p:tgtEl>
                                      </p:cBhvr>
                                    </p:animEffect>
                                    <p:anim calcmode="lin" valueType="num">
                                      <p:cBhvr>
                                        <p:cTn id="23" dur="10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7203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2035">
                                            <p:txEl>
                                              <p:pRg st="5" end="5"/>
                                            </p:txEl>
                                          </p:spTgt>
                                        </p:tgtEl>
                                        <p:attrNameLst>
                                          <p:attrName>style.visibility</p:attrName>
                                        </p:attrNameLst>
                                      </p:cBhvr>
                                      <p:to>
                                        <p:strVal val="visible"/>
                                      </p:to>
                                    </p:set>
                                    <p:animEffect transition="in" filter="fade">
                                      <p:cBhvr>
                                        <p:cTn id="27" dur="1000"/>
                                        <p:tgtEl>
                                          <p:spTgt spid="172035">
                                            <p:txEl>
                                              <p:pRg st="5" end="5"/>
                                            </p:txEl>
                                          </p:spTgt>
                                        </p:tgtEl>
                                      </p:cBhvr>
                                    </p:animEffect>
                                    <p:anim calcmode="lin" valueType="num">
                                      <p:cBhvr>
                                        <p:cTn id="28" dur="1000" fill="hold"/>
                                        <p:tgtEl>
                                          <p:spTgt spid="17203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7203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035">
                                            <p:txEl>
                                              <p:pRg st="6" end="6"/>
                                            </p:txEl>
                                          </p:spTgt>
                                        </p:tgtEl>
                                        <p:attrNameLst>
                                          <p:attrName>style.visibility</p:attrName>
                                        </p:attrNameLst>
                                      </p:cBhvr>
                                      <p:to>
                                        <p:strVal val="visible"/>
                                      </p:to>
                                    </p:set>
                                    <p:animEffect transition="in" filter="fade">
                                      <p:cBhvr>
                                        <p:cTn id="32" dur="1000"/>
                                        <p:tgtEl>
                                          <p:spTgt spid="172035">
                                            <p:txEl>
                                              <p:pRg st="6" end="6"/>
                                            </p:txEl>
                                          </p:spTgt>
                                        </p:tgtEl>
                                      </p:cBhvr>
                                    </p:animEffect>
                                    <p:anim calcmode="lin" valueType="num">
                                      <p:cBhvr>
                                        <p:cTn id="33" dur="1000" fill="hold"/>
                                        <p:tgtEl>
                                          <p:spTgt spid="17203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7203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035">
                                            <p:txEl>
                                              <p:pRg st="7" end="7"/>
                                            </p:txEl>
                                          </p:spTgt>
                                        </p:tgtEl>
                                        <p:attrNameLst>
                                          <p:attrName>style.visibility</p:attrName>
                                        </p:attrNameLst>
                                      </p:cBhvr>
                                      <p:to>
                                        <p:strVal val="visible"/>
                                      </p:to>
                                    </p:set>
                                    <p:animEffect transition="in" filter="fade">
                                      <p:cBhvr>
                                        <p:cTn id="37" dur="1000"/>
                                        <p:tgtEl>
                                          <p:spTgt spid="172035">
                                            <p:txEl>
                                              <p:pRg st="7" end="7"/>
                                            </p:txEl>
                                          </p:spTgt>
                                        </p:tgtEl>
                                      </p:cBhvr>
                                    </p:animEffect>
                                    <p:anim calcmode="lin" valueType="num">
                                      <p:cBhvr>
                                        <p:cTn id="38" dur="1000" fill="hold"/>
                                        <p:tgtEl>
                                          <p:spTgt spid="17203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7203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2035">
                                            <p:txEl>
                                              <p:pRg st="8" end="8"/>
                                            </p:txEl>
                                          </p:spTgt>
                                        </p:tgtEl>
                                        <p:attrNameLst>
                                          <p:attrName>style.visibility</p:attrName>
                                        </p:attrNameLst>
                                      </p:cBhvr>
                                      <p:to>
                                        <p:strVal val="visible"/>
                                      </p:to>
                                    </p:set>
                                    <p:animEffect transition="in" filter="fade">
                                      <p:cBhvr>
                                        <p:cTn id="42" dur="1000"/>
                                        <p:tgtEl>
                                          <p:spTgt spid="172035">
                                            <p:txEl>
                                              <p:pRg st="8" end="8"/>
                                            </p:txEl>
                                          </p:spTgt>
                                        </p:tgtEl>
                                      </p:cBhvr>
                                    </p:animEffect>
                                    <p:anim calcmode="lin" valueType="num">
                                      <p:cBhvr>
                                        <p:cTn id="43" dur="1000" fill="hold"/>
                                        <p:tgtEl>
                                          <p:spTgt spid="17203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720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911425" y="624110"/>
            <a:ext cx="10593188" cy="716658"/>
          </a:xfrm>
        </p:spPr>
        <p:txBody>
          <a:bodyPr/>
          <a:lstStyle/>
          <a:p>
            <a:r>
              <a:rPr lang="fr-FR" dirty="0" smtClean="0"/>
              <a:t>Quel niveau d’incertitude ?</a:t>
            </a:r>
            <a:endParaRPr lang="fr-FR" dirty="0"/>
          </a:p>
        </p:txBody>
      </p:sp>
      <p:sp>
        <p:nvSpPr>
          <p:cNvPr id="4" name="Espace réservé du contenu 3"/>
          <p:cNvSpPr>
            <a:spLocks noGrp="1"/>
          </p:cNvSpPr>
          <p:nvPr>
            <p:ph idx="1"/>
          </p:nvPr>
        </p:nvSpPr>
        <p:spPr>
          <a:xfrm>
            <a:off x="911426" y="2060848"/>
            <a:ext cx="10801200" cy="4712866"/>
          </a:xfrm>
        </p:spPr>
        <p:txBody>
          <a:bodyPr>
            <a:noAutofit/>
          </a:bodyPr>
          <a:lstStyle/>
          <a:p>
            <a:pPr marL="82550" indent="0" algn="just">
              <a:lnSpc>
                <a:spcPct val="150000"/>
              </a:lnSpc>
              <a:buNone/>
            </a:pPr>
            <a:r>
              <a:rPr lang="fr-FR" sz="2600" dirty="0" smtClean="0">
                <a:cs typeface="Times New Roman" pitchFamily="18" charset="0"/>
              </a:rPr>
              <a:t>Le scénario peut introduire trois niveaux d’incertitude : </a:t>
            </a:r>
          </a:p>
          <a:p>
            <a:pPr marL="0" indent="0" algn="just">
              <a:lnSpc>
                <a:spcPct val="150000"/>
              </a:lnSpc>
              <a:buNone/>
            </a:pPr>
            <a:r>
              <a:rPr lang="fr-FR" sz="2600" dirty="0" smtClean="0">
                <a:solidFill>
                  <a:schemeClr val="accent1"/>
                </a:solidFill>
                <a:cs typeface="Times New Roman" pitchFamily="18" charset="0"/>
              </a:rPr>
              <a:t>ex-post (ou certaine) : </a:t>
            </a:r>
            <a:r>
              <a:rPr lang="fr-FR" sz="2600" dirty="0" smtClean="0">
                <a:cs typeface="Times New Roman" pitchFamily="18" charset="0"/>
              </a:rPr>
              <a:t>accéder à un état de santé défini / résultat de santé </a:t>
            </a:r>
            <a:r>
              <a:rPr lang="fr-FR" sz="2600" dirty="0">
                <a:cs typeface="Times New Roman" pitchFamily="18" charset="0"/>
              </a:rPr>
              <a:t>certain (l’</a:t>
            </a:r>
            <a:r>
              <a:rPr lang="fr-FR" sz="2600" dirty="0" err="1">
                <a:cs typeface="Times New Roman" pitchFamily="18" charset="0"/>
              </a:rPr>
              <a:t>ind</a:t>
            </a:r>
            <a:r>
              <a:rPr lang="fr-FR" sz="2600" dirty="0">
                <a:cs typeface="Times New Roman" pitchFamily="18" charset="0"/>
              </a:rPr>
              <a:t> est au point de </a:t>
            </a:r>
            <a:r>
              <a:rPr lang="fr-FR" sz="2600" dirty="0" smtClean="0">
                <a:cs typeface="Times New Roman" pitchFamily="18" charset="0"/>
              </a:rPr>
              <a:t>consommation)</a:t>
            </a:r>
          </a:p>
          <a:p>
            <a:pPr marL="0" indent="0" algn="just">
              <a:lnSpc>
                <a:spcPct val="150000"/>
              </a:lnSpc>
              <a:buNone/>
            </a:pPr>
            <a:r>
              <a:rPr lang="fr-FR" sz="2600" dirty="0" smtClean="0">
                <a:solidFill>
                  <a:schemeClr val="accent1"/>
                </a:solidFill>
                <a:cs typeface="Times New Roman" pitchFamily="18" charset="0"/>
              </a:rPr>
              <a:t>incertitude partielle : </a:t>
            </a:r>
            <a:r>
              <a:rPr lang="fr-FR" sz="2600" dirty="0" smtClean="0">
                <a:solidFill>
                  <a:schemeClr val="tx1"/>
                </a:solidFill>
                <a:cs typeface="Times New Roman" pitchFamily="18" charset="0"/>
              </a:rPr>
              <a:t>accéder à un traitement </a:t>
            </a:r>
            <a:r>
              <a:rPr lang="fr-FR" sz="2600" dirty="0" smtClean="0">
                <a:cs typeface="Times New Roman" pitchFamily="18" charset="0"/>
              </a:rPr>
              <a:t>dont les résultats sont incertains</a:t>
            </a:r>
            <a:endParaRPr lang="fr-FR" sz="2600" b="1" dirty="0" smtClean="0">
              <a:cs typeface="Times New Roman" pitchFamily="18" charset="0"/>
            </a:endParaRPr>
          </a:p>
          <a:p>
            <a:pPr marL="0" indent="0" algn="just">
              <a:lnSpc>
                <a:spcPct val="150000"/>
              </a:lnSpc>
              <a:buNone/>
            </a:pPr>
            <a:r>
              <a:rPr lang="fr-FR" sz="2600" dirty="0" smtClean="0">
                <a:solidFill>
                  <a:schemeClr val="accent1"/>
                </a:solidFill>
                <a:cs typeface="Times New Roman" pitchFamily="18" charset="0"/>
              </a:rPr>
              <a:t>ex-ante ou assurantielle : </a:t>
            </a:r>
            <a:r>
              <a:rPr lang="fr-FR" sz="2600" dirty="0" smtClean="0">
                <a:cs typeface="Times New Roman" pitchFamily="18" charset="0"/>
              </a:rPr>
              <a:t>accéder à un traitement dont la nécessité future et les résultats sont incertains</a:t>
            </a:r>
            <a:endParaRPr lang="fr-FR" sz="2600" dirty="0"/>
          </a:p>
        </p:txBody>
      </p:sp>
      <p:sp>
        <p:nvSpPr>
          <p:cNvPr id="2" name="Rectangle 1" hidden="1"/>
          <p:cNvSpPr/>
          <p:nvPr>
            <p:custDataLst>
              <p:tags r:id="rId1"/>
            </p:custDataLst>
          </p:nvPr>
        </p:nvSpPr>
        <p:spPr>
          <a:xfrm>
            <a:off x="1524000" y="6705600"/>
            <a:ext cx="3172408"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4229877"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35%</a:t>
            </a:r>
            <a:endParaRPr lang="fr-FR" sz="1200">
              <a:solidFill>
                <a:srgbClr val="000000"/>
              </a:solidFill>
            </a:endParaRPr>
          </a:p>
        </p:txBody>
      </p:sp>
      <p:sp>
        <p:nvSpPr>
          <p:cNvPr id="3" name="Rectangle 2"/>
          <p:cNvSpPr/>
          <p:nvPr>
            <p:custDataLst>
              <p:tags r:id="rId3"/>
            </p:custDataLst>
          </p:nvPr>
        </p:nvSpPr>
        <p:spPr>
          <a:xfrm>
            <a:off x="0" y="0"/>
            <a:ext cx="4433455"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36%</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624110"/>
            <a:ext cx="10593189" cy="860674"/>
          </a:xfrm>
        </p:spPr>
        <p:txBody>
          <a:bodyPr>
            <a:normAutofit/>
          </a:bodyPr>
          <a:lstStyle/>
          <a:p>
            <a:r>
              <a:rPr lang="fr-FR" sz="2800" dirty="0"/>
              <a:t>Impact </a:t>
            </a:r>
            <a:r>
              <a:rPr lang="fr-FR" sz="2800" dirty="0" smtClean="0"/>
              <a:t>d’une </a:t>
            </a:r>
            <a:r>
              <a:rPr lang="fr-FR" sz="2800" dirty="0"/>
              <a:t>variation du niveau </a:t>
            </a:r>
            <a:r>
              <a:rPr lang="fr-FR" sz="2800" dirty="0" smtClean="0"/>
              <a:t>d’incertitude</a:t>
            </a:r>
            <a:endParaRPr lang="fr-FR" sz="2800" dirty="0"/>
          </a:p>
        </p:txBody>
      </p:sp>
      <p:sp>
        <p:nvSpPr>
          <p:cNvPr id="3" name="Espace réservé du contenu 2"/>
          <p:cNvSpPr>
            <a:spLocks noGrp="1"/>
          </p:cNvSpPr>
          <p:nvPr>
            <p:ph idx="1"/>
          </p:nvPr>
        </p:nvSpPr>
        <p:spPr>
          <a:xfrm>
            <a:off x="911424" y="1916832"/>
            <a:ext cx="10412772" cy="4608512"/>
          </a:xfrm>
        </p:spPr>
        <p:txBody>
          <a:bodyPr>
            <a:normAutofit/>
          </a:bodyPr>
          <a:lstStyle/>
          <a:p>
            <a:pPr marL="0" indent="0">
              <a:buNone/>
            </a:pPr>
            <a:r>
              <a:rPr lang="en-US" dirty="0"/>
              <a:t>10% chance at having a child through IVF </a:t>
            </a:r>
          </a:p>
          <a:p>
            <a:pPr marL="0" indent="0">
              <a:buNone/>
            </a:pPr>
            <a:r>
              <a:rPr lang="en-US" dirty="0" smtClean="0">
                <a:solidFill>
                  <a:schemeClr val="accent1"/>
                </a:solidFill>
              </a:rPr>
              <a:t>ex </a:t>
            </a:r>
            <a:r>
              <a:rPr lang="en-US" dirty="0">
                <a:solidFill>
                  <a:schemeClr val="accent1"/>
                </a:solidFill>
              </a:rPr>
              <a:t>post </a:t>
            </a:r>
            <a:r>
              <a:rPr lang="en-US" dirty="0"/>
              <a:t>perspective : WTP for IVF in the event that they are </a:t>
            </a:r>
            <a:r>
              <a:rPr lang="en-US" dirty="0" smtClean="0"/>
              <a:t>infertile =&gt; </a:t>
            </a:r>
            <a:r>
              <a:rPr lang="en-US" dirty="0" smtClean="0">
                <a:solidFill>
                  <a:schemeClr val="accent1"/>
                </a:solidFill>
              </a:rPr>
              <a:t>WTP </a:t>
            </a:r>
            <a:r>
              <a:rPr lang="en-US" dirty="0">
                <a:solidFill>
                  <a:schemeClr val="accent1"/>
                </a:solidFill>
              </a:rPr>
              <a:t>= $ 17.730</a:t>
            </a:r>
          </a:p>
          <a:p>
            <a:pPr marL="0" indent="0">
              <a:buNone/>
            </a:pPr>
            <a:r>
              <a:rPr lang="en-US" dirty="0">
                <a:solidFill>
                  <a:schemeClr val="accent1"/>
                </a:solidFill>
              </a:rPr>
              <a:t>ex ante </a:t>
            </a:r>
            <a:r>
              <a:rPr lang="en-US" dirty="0"/>
              <a:t>perspective: WTP for IVF insurance, assuming respondents do not know their infertility </a:t>
            </a:r>
            <a:r>
              <a:rPr lang="en-US" dirty="0" smtClean="0"/>
              <a:t>status =&gt; </a:t>
            </a:r>
            <a:r>
              <a:rPr lang="en-US" dirty="0" smtClean="0">
                <a:solidFill>
                  <a:schemeClr val="accent1"/>
                </a:solidFill>
              </a:rPr>
              <a:t>WTP  </a:t>
            </a:r>
            <a:r>
              <a:rPr lang="en-US" dirty="0">
                <a:solidFill>
                  <a:schemeClr val="accent1"/>
                </a:solidFill>
              </a:rPr>
              <a:t>= $ </a:t>
            </a:r>
            <a:r>
              <a:rPr lang="en-US" dirty="0" smtClean="0">
                <a:solidFill>
                  <a:schemeClr val="accent1"/>
                </a:solidFill>
              </a:rPr>
              <a:t>865</a:t>
            </a:r>
          </a:p>
          <a:p>
            <a:pPr marL="0" indent="0">
              <a:buNone/>
            </a:pPr>
            <a:endParaRPr lang="en-US" dirty="0"/>
          </a:p>
          <a:p>
            <a:pPr marL="0" indent="0">
              <a:buNone/>
            </a:pPr>
            <a:r>
              <a:rPr lang="en-US" dirty="0" smtClean="0"/>
              <a:t>Estimation </a:t>
            </a:r>
            <a:r>
              <a:rPr lang="en-US" dirty="0" err="1" smtClean="0"/>
              <a:t>statistique</a:t>
            </a:r>
            <a:r>
              <a:rPr lang="en-US" dirty="0" smtClean="0"/>
              <a:t> de la </a:t>
            </a:r>
            <a:r>
              <a:rPr lang="en-US" dirty="0" err="1" smtClean="0"/>
              <a:t>valeur</a:t>
            </a:r>
            <a:r>
              <a:rPr lang="en-US" dirty="0" smtClean="0"/>
              <a:t> </a:t>
            </a:r>
            <a:r>
              <a:rPr lang="en-US" dirty="0" err="1" smtClean="0"/>
              <a:t>d’une</a:t>
            </a:r>
            <a:r>
              <a:rPr lang="en-US" dirty="0" smtClean="0"/>
              <a:t> naissance</a:t>
            </a:r>
          </a:p>
          <a:p>
            <a:pPr marL="0" indent="0">
              <a:buNone/>
            </a:pPr>
            <a:r>
              <a:rPr lang="en-US" dirty="0" smtClean="0"/>
              <a:t>Ex ante : 1,8 million de $</a:t>
            </a:r>
          </a:p>
          <a:p>
            <a:pPr marL="0" indent="0">
              <a:buNone/>
            </a:pPr>
            <a:r>
              <a:rPr lang="en-US" dirty="0" smtClean="0"/>
              <a:t>Ex post : 0,17 million de $</a:t>
            </a:r>
          </a:p>
          <a:p>
            <a:pPr marL="0" indent="0">
              <a:buNone/>
            </a:pPr>
            <a:endParaRPr lang="en-US" dirty="0"/>
          </a:p>
          <a:p>
            <a:pPr marL="0" indent="0">
              <a:buNone/>
            </a:pPr>
            <a:r>
              <a:rPr lang="en-US" dirty="0" smtClean="0"/>
              <a:t>Impact de </a:t>
            </a:r>
            <a:r>
              <a:rPr lang="en-US" dirty="0" err="1" smtClean="0"/>
              <a:t>l’attitude</a:t>
            </a:r>
            <a:r>
              <a:rPr lang="en-US" dirty="0" smtClean="0"/>
              <a:t> vis à vis du </a:t>
            </a:r>
            <a:r>
              <a:rPr lang="en-US" dirty="0" err="1" smtClean="0"/>
              <a:t>risque</a:t>
            </a:r>
            <a:endParaRPr lang="en-US" dirty="0"/>
          </a:p>
          <a:p>
            <a:pPr marL="0" indent="0">
              <a:buNone/>
            </a:pPr>
            <a:endParaRPr lang="en-US" dirty="0"/>
          </a:p>
        </p:txBody>
      </p:sp>
      <p:sp>
        <p:nvSpPr>
          <p:cNvPr id="4" name="Rectangle 3" hidden="1"/>
          <p:cNvSpPr/>
          <p:nvPr>
            <p:custDataLst>
              <p:tags r:id="rId1"/>
            </p:custDataLst>
          </p:nvPr>
        </p:nvSpPr>
        <p:spPr>
          <a:xfrm>
            <a:off x="1524001" y="6705600"/>
            <a:ext cx="3359021"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6" name="Rectangle 5"/>
          <p:cNvSpPr/>
          <p:nvPr>
            <p:custDataLst>
              <p:tags r:id="rId2"/>
            </p:custDataLst>
          </p:nvPr>
        </p:nvSpPr>
        <p:spPr>
          <a:xfrm>
            <a:off x="0" y="0"/>
            <a:ext cx="4478694"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37%</a:t>
            </a:r>
            <a:endParaRPr lang="fr-FR" sz="1200">
              <a:solidFill>
                <a:srgbClr val="000000"/>
              </a:solidFill>
            </a:endParaRPr>
          </a:p>
        </p:txBody>
      </p:sp>
      <p:sp>
        <p:nvSpPr>
          <p:cNvPr id="7" name="Rectangle 6"/>
          <p:cNvSpPr/>
          <p:nvPr>
            <p:custDataLst>
              <p:tags r:id="rId3"/>
            </p:custDataLst>
          </p:nvPr>
        </p:nvSpPr>
        <p:spPr>
          <a:xfrm>
            <a:off x="0" y="0"/>
            <a:ext cx="4710545"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39%</a:t>
            </a:r>
            <a:endParaRPr lang="fr-FR" sz="1200">
              <a:solidFill>
                <a:srgbClr val="FFFFFF"/>
              </a:solidFill>
            </a:endParaRPr>
          </a:p>
        </p:txBody>
      </p:sp>
      <p:pic>
        <p:nvPicPr>
          <p:cNvPr id="8" name="Image 7"/>
          <p:cNvPicPr>
            <a:picLocks noChangeAspect="1"/>
          </p:cNvPicPr>
          <p:nvPr/>
        </p:nvPicPr>
        <p:blipFill>
          <a:blip r:embed="rId6"/>
          <a:stretch>
            <a:fillRect/>
          </a:stretch>
        </p:blipFill>
        <p:spPr>
          <a:xfrm rot="404941">
            <a:off x="8832325" y="5276613"/>
            <a:ext cx="3359683" cy="14239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fr-FR"/>
              <a:t>Plan</a:t>
            </a:r>
          </a:p>
        </p:txBody>
      </p:sp>
      <p:sp>
        <p:nvSpPr>
          <p:cNvPr id="189443" name="Rectangle 3"/>
          <p:cNvSpPr>
            <a:spLocks noGrp="1" noChangeArrowheads="1"/>
          </p:cNvSpPr>
          <p:nvPr>
            <p:ph idx="1"/>
          </p:nvPr>
        </p:nvSpPr>
        <p:spPr>
          <a:xfrm>
            <a:off x="839416" y="1804697"/>
            <a:ext cx="9695806" cy="4941264"/>
          </a:xfrm>
        </p:spPr>
        <p:txBody>
          <a:bodyPr>
            <a:normAutofit/>
          </a:bodyPr>
          <a:lstStyle/>
          <a:p>
            <a:pPr marL="857250" indent="-476250">
              <a:lnSpc>
                <a:spcPct val="110000"/>
              </a:lnSpc>
              <a:buNone/>
            </a:pPr>
            <a:r>
              <a:rPr lang="fr-FR" dirty="0" smtClean="0">
                <a:solidFill>
                  <a:schemeClr val="accent1"/>
                </a:solidFill>
              </a:rPr>
              <a:t>Contexte</a:t>
            </a:r>
            <a:endParaRPr lang="fr-FR" dirty="0">
              <a:solidFill>
                <a:schemeClr val="accent1"/>
              </a:solidFill>
            </a:endParaRPr>
          </a:p>
          <a:p>
            <a:pPr marL="857250" indent="-476250">
              <a:lnSpc>
                <a:spcPct val="110000"/>
              </a:lnSpc>
              <a:buNone/>
            </a:pPr>
            <a:r>
              <a:rPr lang="fr-FR" dirty="0">
                <a:solidFill>
                  <a:schemeClr val="accent1"/>
                </a:solidFill>
              </a:rPr>
              <a:t>Partie I </a:t>
            </a:r>
          </a:p>
          <a:p>
            <a:pPr marL="857250" indent="-476250">
              <a:lnSpc>
                <a:spcPct val="110000"/>
              </a:lnSpc>
              <a:buFont typeface="Wingdings" pitchFamily="2" charset="2"/>
              <a:buChar char="ü"/>
            </a:pPr>
            <a:r>
              <a:rPr lang="fr-FR" dirty="0"/>
              <a:t>Fondements théoriques</a:t>
            </a:r>
          </a:p>
          <a:p>
            <a:pPr marL="857250" indent="-476250">
              <a:lnSpc>
                <a:spcPct val="110000"/>
              </a:lnSpc>
              <a:buFont typeface="Wingdings" pitchFamily="2" charset="2"/>
              <a:buChar char="ü"/>
            </a:pPr>
            <a:r>
              <a:rPr lang="fr-FR" dirty="0"/>
              <a:t>Mise en œuvre </a:t>
            </a:r>
            <a:r>
              <a:rPr lang="fr-FR" dirty="0" smtClean="0"/>
              <a:t>pratique dans la littérature</a:t>
            </a:r>
            <a:endParaRPr lang="fr-FR" dirty="0"/>
          </a:p>
          <a:p>
            <a:pPr marL="857250" indent="-476250">
              <a:lnSpc>
                <a:spcPct val="110000"/>
              </a:lnSpc>
              <a:buNone/>
            </a:pPr>
            <a:r>
              <a:rPr lang="fr-FR" dirty="0">
                <a:solidFill>
                  <a:schemeClr val="accent1"/>
                </a:solidFill>
              </a:rPr>
              <a:t>Partie II</a:t>
            </a:r>
          </a:p>
          <a:p>
            <a:pPr marL="857250" indent="-476250" algn="just">
              <a:lnSpc>
                <a:spcPct val="110000"/>
              </a:lnSpc>
              <a:spcAft>
                <a:spcPts val="600"/>
              </a:spcAft>
              <a:buFont typeface="Wingdings" pitchFamily="2" charset="2"/>
              <a:buChar char="ü"/>
            </a:pPr>
            <a:r>
              <a:rPr lang="fr-FR" dirty="0" smtClean="0"/>
              <a:t>Exemples d’applications </a:t>
            </a:r>
          </a:p>
          <a:p>
            <a:pPr marL="857250" indent="-476250" algn="just">
              <a:lnSpc>
                <a:spcPct val="110000"/>
              </a:lnSpc>
              <a:spcAft>
                <a:spcPts val="600"/>
              </a:spcAft>
              <a:buFont typeface="Wingdings" pitchFamily="2" charset="2"/>
              <a:buChar char="ü"/>
            </a:pPr>
            <a:r>
              <a:rPr lang="fr-FR" dirty="0" smtClean="0"/>
              <a:t>Recommandations</a:t>
            </a:r>
          </a:p>
          <a:p>
            <a:pPr marL="857250" indent="-476250">
              <a:lnSpc>
                <a:spcPct val="110000"/>
              </a:lnSpc>
              <a:buNone/>
            </a:pPr>
            <a:r>
              <a:rPr lang="fr-FR" dirty="0">
                <a:solidFill>
                  <a:schemeClr val="accent1"/>
                </a:solidFill>
              </a:rPr>
              <a:t>Partie </a:t>
            </a:r>
            <a:r>
              <a:rPr lang="fr-FR" dirty="0" smtClean="0">
                <a:solidFill>
                  <a:schemeClr val="accent1"/>
                </a:solidFill>
              </a:rPr>
              <a:t>III</a:t>
            </a:r>
          </a:p>
          <a:p>
            <a:pPr marL="857250" indent="-476250" algn="just">
              <a:lnSpc>
                <a:spcPct val="110000"/>
              </a:lnSpc>
              <a:spcAft>
                <a:spcPts val="600"/>
              </a:spcAft>
              <a:buFont typeface="Wingdings" pitchFamily="2" charset="2"/>
              <a:buChar char="ü"/>
            </a:pPr>
            <a:r>
              <a:rPr lang="fr-FR" dirty="0" smtClean="0"/>
              <a:t>Les choix discrets (</a:t>
            </a:r>
            <a:r>
              <a:rPr lang="fr-FR" dirty="0" err="1" smtClean="0"/>
              <a:t>discrete</a:t>
            </a:r>
            <a:r>
              <a:rPr lang="fr-FR" dirty="0" smtClean="0"/>
              <a:t> </a:t>
            </a:r>
            <a:r>
              <a:rPr lang="fr-FR" dirty="0" err="1" smtClean="0"/>
              <a:t>choice</a:t>
            </a:r>
            <a:r>
              <a:rPr lang="fr-FR" dirty="0" smtClean="0"/>
              <a:t> </a:t>
            </a:r>
            <a:r>
              <a:rPr lang="fr-FR" dirty="0" err="1" smtClean="0"/>
              <a:t>experiment</a:t>
            </a:r>
            <a:r>
              <a:rPr lang="fr-FR" dirty="0" smtClean="0"/>
              <a:t>) : un exemple d’application</a:t>
            </a:r>
            <a:endParaRPr lang="fr-FR" dirty="0"/>
          </a:p>
        </p:txBody>
      </p:sp>
      <p:sp>
        <p:nvSpPr>
          <p:cNvPr id="189444" name="Text Box 4"/>
          <p:cNvSpPr txBox="1">
            <a:spLocks noChangeArrowheads="1"/>
          </p:cNvSpPr>
          <p:nvPr/>
        </p:nvSpPr>
        <p:spPr bwMode="auto">
          <a:xfrm>
            <a:off x="7391400" y="2667000"/>
            <a:ext cx="1905000" cy="369332"/>
          </a:xfrm>
          <a:prstGeom prst="rect">
            <a:avLst/>
          </a:prstGeom>
          <a:noFill/>
          <a:ln w="9525">
            <a:noFill/>
            <a:miter lim="800000"/>
            <a:headEnd/>
            <a:tailEnd/>
          </a:ln>
          <a:effectLst/>
        </p:spPr>
        <p:txBody>
          <a:bodyPr>
            <a:spAutoFit/>
          </a:bodyPr>
          <a:lstStyle/>
          <a:p>
            <a:endParaRPr lang="fr-FR"/>
          </a:p>
        </p:txBody>
      </p:sp>
      <p:sp>
        <p:nvSpPr>
          <p:cNvPr id="2" name="Rectangle 1" hidden="1"/>
          <p:cNvSpPr/>
          <p:nvPr>
            <p:custDataLst>
              <p:tags r:id="rId1"/>
            </p:custDataLst>
          </p:nvPr>
        </p:nvSpPr>
        <p:spPr>
          <a:xfrm>
            <a:off x="191344" y="0"/>
            <a:ext cx="37322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endParaRPr>
          </a:p>
        </p:txBody>
      </p:sp>
      <p:sp>
        <p:nvSpPr>
          <p:cNvPr id="3" name="Rectangle 2"/>
          <p:cNvSpPr/>
          <p:nvPr>
            <p:custDataLst>
              <p:tags r:id="rId2"/>
            </p:custDataLst>
          </p:nvPr>
        </p:nvSpPr>
        <p:spPr>
          <a:xfrm>
            <a:off x="0" y="0"/>
            <a:ext cx="554182"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fr-FR" i="1" dirty="0" smtClean="0"/>
              <a:t>Valeurs mesurées</a:t>
            </a:r>
            <a:endParaRPr lang="fr-FR" b="0" i="1" dirty="0"/>
          </a:p>
        </p:txBody>
      </p:sp>
      <p:sp>
        <p:nvSpPr>
          <p:cNvPr id="5" name="Espace réservé du contenu 4"/>
          <p:cNvSpPr>
            <a:spLocks noGrp="1"/>
          </p:cNvSpPr>
          <p:nvPr>
            <p:ph sz="half" idx="1"/>
          </p:nvPr>
        </p:nvSpPr>
        <p:spPr>
          <a:xfrm>
            <a:off x="1199456" y="2131418"/>
            <a:ext cx="4392488" cy="4457700"/>
          </a:xfrm>
        </p:spPr>
        <p:txBody>
          <a:bodyPr>
            <a:normAutofit/>
          </a:bodyPr>
          <a:lstStyle/>
          <a:p>
            <a:pPr marL="723900" indent="-723900">
              <a:lnSpc>
                <a:spcPct val="150000"/>
              </a:lnSpc>
              <a:buFont typeface="Wingdings" pitchFamily="2" charset="2"/>
              <a:buChar char="Ø"/>
            </a:pPr>
            <a:r>
              <a:rPr lang="fr-FR" dirty="0" smtClean="0"/>
              <a:t>Valeur d’usage</a:t>
            </a:r>
          </a:p>
          <a:p>
            <a:pPr marL="723900" indent="-723900">
              <a:lnSpc>
                <a:spcPct val="150000"/>
              </a:lnSpc>
              <a:buFont typeface="Wingdings" pitchFamily="2" charset="2"/>
              <a:buChar char="Ø"/>
            </a:pPr>
            <a:endParaRPr lang="fr-FR" dirty="0" smtClean="0"/>
          </a:p>
          <a:p>
            <a:pPr marL="723900" indent="-723900">
              <a:lnSpc>
                <a:spcPct val="150000"/>
              </a:lnSpc>
              <a:buFont typeface="Wingdings" pitchFamily="2" charset="2"/>
              <a:buChar char="Ø"/>
            </a:pPr>
            <a:r>
              <a:rPr lang="fr-FR" dirty="0" smtClean="0"/>
              <a:t>Valeur de non usage</a:t>
            </a:r>
          </a:p>
          <a:p>
            <a:pPr marL="1350963" lvl="1" indent="-627063">
              <a:lnSpc>
                <a:spcPct val="150000"/>
              </a:lnSpc>
              <a:buFont typeface="Wingdings" pitchFamily="2" charset="2"/>
              <a:buChar char="Ø"/>
            </a:pPr>
            <a:r>
              <a:rPr lang="fr-FR" dirty="0" smtClean="0"/>
              <a:t>Valeur d’option</a:t>
            </a:r>
          </a:p>
          <a:p>
            <a:pPr marL="1350963" lvl="1" indent="-627063">
              <a:lnSpc>
                <a:spcPct val="150000"/>
              </a:lnSpc>
              <a:buFont typeface="Wingdings" pitchFamily="2" charset="2"/>
              <a:buChar char="Ø"/>
            </a:pPr>
            <a:r>
              <a:rPr lang="fr-FR" dirty="0" smtClean="0"/>
              <a:t>Valeur d’existence</a:t>
            </a:r>
          </a:p>
        </p:txBody>
      </p:sp>
      <p:sp>
        <p:nvSpPr>
          <p:cNvPr id="2" name="Espace réservé du contenu 1"/>
          <p:cNvSpPr>
            <a:spLocks noGrp="1"/>
          </p:cNvSpPr>
          <p:nvPr>
            <p:ph sz="half" idx="2"/>
          </p:nvPr>
        </p:nvSpPr>
        <p:spPr>
          <a:xfrm>
            <a:off x="8356401" y="2471013"/>
            <a:ext cx="3333030" cy="504056"/>
          </a:xfrm>
        </p:spPr>
        <p:txBody>
          <a:bodyPr>
            <a:normAutofit/>
          </a:bodyPr>
          <a:lstStyle/>
          <a:p>
            <a:pPr marL="0" indent="0">
              <a:buNone/>
            </a:pPr>
            <a:r>
              <a:rPr lang="fr-FR" dirty="0" smtClean="0"/>
              <a:t>Certitude (ex-post)</a:t>
            </a:r>
            <a:endParaRPr lang="fr-FR" dirty="0"/>
          </a:p>
        </p:txBody>
      </p:sp>
      <p:cxnSp>
        <p:nvCxnSpPr>
          <p:cNvPr id="4" name="Connecteur droit avec flèche 3"/>
          <p:cNvCxnSpPr/>
          <p:nvPr/>
        </p:nvCxnSpPr>
        <p:spPr bwMode="auto">
          <a:xfrm flipH="1" flipV="1">
            <a:off x="4223792" y="2499088"/>
            <a:ext cx="3888432" cy="212930"/>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10" idx="1"/>
          </p:cNvCxnSpPr>
          <p:nvPr/>
        </p:nvCxnSpPr>
        <p:spPr bwMode="auto">
          <a:xfrm flipH="1" flipV="1">
            <a:off x="4223792" y="2577414"/>
            <a:ext cx="4106662" cy="124545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11" idx="1"/>
          </p:cNvCxnSpPr>
          <p:nvPr/>
        </p:nvCxnSpPr>
        <p:spPr bwMode="auto">
          <a:xfrm flipH="1" flipV="1">
            <a:off x="4195464" y="2712018"/>
            <a:ext cx="4132784" cy="2131639"/>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0" idx="1"/>
          </p:cNvCxnSpPr>
          <p:nvPr/>
        </p:nvCxnSpPr>
        <p:spPr bwMode="auto">
          <a:xfrm flipH="1" flipV="1">
            <a:off x="4511824" y="3822864"/>
            <a:ext cx="3818630" cy="1"/>
          </a:xfrm>
          <a:prstGeom prst="straightConnector1">
            <a:avLst/>
          </a:prstGeom>
          <a:ln w="38100">
            <a:solidFill>
              <a:schemeClr val="accent6">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1" idx="1"/>
          </p:cNvCxnSpPr>
          <p:nvPr/>
        </p:nvCxnSpPr>
        <p:spPr bwMode="auto">
          <a:xfrm flipH="1" flipV="1">
            <a:off x="4511824" y="3930586"/>
            <a:ext cx="3816424" cy="913071"/>
          </a:xfrm>
          <a:prstGeom prst="straightConnector1">
            <a:avLst/>
          </a:prstGeom>
          <a:ln w="38100">
            <a:solidFill>
              <a:schemeClr val="accent6">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Rectangle 2" hidden="1"/>
          <p:cNvSpPr/>
          <p:nvPr>
            <p:custDataLst>
              <p:tags r:id="rId1"/>
            </p:custDataLst>
          </p:nvPr>
        </p:nvSpPr>
        <p:spPr>
          <a:xfrm>
            <a:off x="1524001" y="6705600"/>
            <a:ext cx="3545633"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8" name="Rectangle 7"/>
          <p:cNvSpPr/>
          <p:nvPr>
            <p:custDataLst>
              <p:tags r:id="rId2"/>
            </p:custDataLst>
          </p:nvPr>
        </p:nvSpPr>
        <p:spPr>
          <a:xfrm>
            <a:off x="0" y="0"/>
            <a:ext cx="4727510"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39%</a:t>
            </a:r>
            <a:endParaRPr lang="fr-FR" sz="1200">
              <a:solidFill>
                <a:srgbClr val="000000"/>
              </a:solidFill>
            </a:endParaRPr>
          </a:p>
        </p:txBody>
      </p:sp>
      <p:sp>
        <p:nvSpPr>
          <p:cNvPr id="10" name="Rectangle 9"/>
          <p:cNvSpPr/>
          <p:nvPr/>
        </p:nvSpPr>
        <p:spPr>
          <a:xfrm>
            <a:off x="8330454" y="3607421"/>
            <a:ext cx="2475358" cy="430887"/>
          </a:xfrm>
          <a:prstGeom prst="rect">
            <a:avLst/>
          </a:prstGeom>
        </p:spPr>
        <p:txBody>
          <a:bodyPr wrap="none">
            <a:spAutoFit/>
          </a:bodyPr>
          <a:lstStyle/>
          <a:p>
            <a:pPr algn="r"/>
            <a:r>
              <a:rPr lang="fr-FR" sz="2200" dirty="0"/>
              <a:t>Incertitude partielle</a:t>
            </a:r>
          </a:p>
        </p:txBody>
      </p:sp>
      <p:sp>
        <p:nvSpPr>
          <p:cNvPr id="11" name="Rectangle 10"/>
          <p:cNvSpPr/>
          <p:nvPr/>
        </p:nvSpPr>
        <p:spPr>
          <a:xfrm>
            <a:off x="8328248" y="4628213"/>
            <a:ext cx="3312318" cy="430887"/>
          </a:xfrm>
          <a:prstGeom prst="rect">
            <a:avLst/>
          </a:prstGeom>
        </p:spPr>
        <p:txBody>
          <a:bodyPr wrap="none">
            <a:spAutoFit/>
          </a:bodyPr>
          <a:lstStyle/>
          <a:p>
            <a:pPr algn="r"/>
            <a:r>
              <a:rPr lang="fr-FR" sz="2200" dirty="0"/>
              <a:t>Incertitude totale (ex-ante)</a:t>
            </a:r>
          </a:p>
        </p:txBody>
      </p:sp>
      <p:sp>
        <p:nvSpPr>
          <p:cNvPr id="6" name="Rectangle 5"/>
          <p:cNvSpPr/>
          <p:nvPr>
            <p:custDataLst>
              <p:tags r:id="rId3"/>
            </p:custDataLst>
          </p:nvPr>
        </p:nvSpPr>
        <p:spPr>
          <a:xfrm>
            <a:off x="0" y="0"/>
            <a:ext cx="4987636"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41%</a:t>
            </a:r>
            <a:endParaRPr lang="fr-F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par>
                                <p:cTn id="36" presetID="3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555722"/>
            <a:ext cx="10668048" cy="762000"/>
          </a:xfrm>
        </p:spPr>
        <p:txBody>
          <a:bodyPr>
            <a:normAutofit fontScale="90000"/>
          </a:bodyPr>
          <a:lstStyle/>
          <a:p>
            <a:r>
              <a:rPr lang="fr-FR" dirty="0" smtClean="0"/>
              <a:t>Perspectives               choix méthodologiques</a:t>
            </a:r>
            <a:endParaRPr lang="fr-FR" dirty="0"/>
          </a:p>
        </p:txBody>
      </p:sp>
      <p:sp>
        <p:nvSpPr>
          <p:cNvPr id="3" name="Espace réservé du contenu 2"/>
          <p:cNvSpPr>
            <a:spLocks noGrp="1"/>
          </p:cNvSpPr>
          <p:nvPr>
            <p:ph sz="half" idx="1"/>
          </p:nvPr>
        </p:nvSpPr>
        <p:spPr>
          <a:xfrm>
            <a:off x="5951984" y="2060848"/>
            <a:ext cx="4716760" cy="4457700"/>
          </a:xfrm>
        </p:spPr>
        <p:txBody>
          <a:bodyPr/>
          <a:lstStyle/>
          <a:p>
            <a:pPr marL="0" indent="0">
              <a:lnSpc>
                <a:spcPct val="140000"/>
              </a:lnSpc>
              <a:buNone/>
            </a:pPr>
            <a:r>
              <a:rPr lang="fr-FR" dirty="0" smtClean="0"/>
              <a:t>Dans l’idéal :</a:t>
            </a:r>
          </a:p>
          <a:p>
            <a:pPr>
              <a:lnSpc>
                <a:spcPct val="140000"/>
              </a:lnSpc>
              <a:buFont typeface="Wingdings" pitchFamily="2" charset="2"/>
              <a:buChar char="ü"/>
            </a:pPr>
            <a:endParaRPr lang="fr-FR" dirty="0"/>
          </a:p>
          <a:p>
            <a:pPr marL="628650" indent="-447675">
              <a:lnSpc>
                <a:spcPct val="140000"/>
              </a:lnSpc>
              <a:buFont typeface="Wingdings" pitchFamily="2" charset="2"/>
              <a:buChar char="ü"/>
            </a:pPr>
            <a:r>
              <a:rPr lang="fr-FR" dirty="0" smtClean="0"/>
              <a:t>Population générale</a:t>
            </a:r>
          </a:p>
          <a:p>
            <a:pPr marL="628650" lvl="1" indent="-447675">
              <a:lnSpc>
                <a:spcPct val="140000"/>
              </a:lnSpc>
              <a:buFont typeface="Wingdings" pitchFamily="2" charset="2"/>
              <a:buChar char="ü"/>
            </a:pPr>
            <a:r>
              <a:rPr lang="fr-FR" dirty="0" smtClean="0"/>
              <a:t>Altruisme, externalité, …</a:t>
            </a:r>
          </a:p>
          <a:p>
            <a:pPr marL="628650" lvl="1" indent="-447675">
              <a:lnSpc>
                <a:spcPct val="140000"/>
              </a:lnSpc>
              <a:buFont typeface="Wingdings" pitchFamily="2" charset="2"/>
              <a:buChar char="ü"/>
            </a:pPr>
            <a:r>
              <a:rPr lang="fr-FR" dirty="0" smtClean="0"/>
              <a:t>Valeurs de non usage</a:t>
            </a:r>
            <a:endParaRPr lang="fr-FR" dirty="0"/>
          </a:p>
          <a:p>
            <a:pPr marL="628650" indent="-447675">
              <a:lnSpc>
                <a:spcPct val="140000"/>
              </a:lnSpc>
              <a:buFont typeface="Wingdings" pitchFamily="2" charset="2"/>
              <a:buChar char="ü"/>
            </a:pPr>
            <a:r>
              <a:rPr lang="fr-FR" i="1" dirty="0" smtClean="0"/>
              <a:t>Ex ante</a:t>
            </a:r>
          </a:p>
        </p:txBody>
      </p:sp>
      <p:sp>
        <p:nvSpPr>
          <p:cNvPr id="8" name="Espace réservé du contenu 7"/>
          <p:cNvSpPr>
            <a:spLocks noGrp="1"/>
          </p:cNvSpPr>
          <p:nvPr>
            <p:ph sz="half" idx="2"/>
          </p:nvPr>
        </p:nvSpPr>
        <p:spPr>
          <a:xfrm>
            <a:off x="1055440" y="3284984"/>
            <a:ext cx="4013200" cy="1656184"/>
          </a:xfrm>
        </p:spPr>
        <p:txBody>
          <a:bodyPr/>
          <a:lstStyle/>
          <a:p>
            <a:pPr marL="0" indent="0">
              <a:buNone/>
            </a:pPr>
            <a:r>
              <a:rPr lang="fr-FR" dirty="0" smtClean="0"/>
              <a:t>Attributs santé et hors santé ok</a:t>
            </a:r>
          </a:p>
          <a:p>
            <a:pPr marL="0" indent="0">
              <a:buNone/>
            </a:pPr>
            <a:endParaRPr lang="fr-FR" dirty="0"/>
          </a:p>
          <a:p>
            <a:pPr marL="0" indent="0">
              <a:buNone/>
            </a:pPr>
            <a:r>
              <a:rPr lang="fr-FR" dirty="0" smtClean="0"/>
              <a:t>Valeur d’usage ok</a:t>
            </a:r>
            <a:endParaRPr lang="fr-FR" dirty="0"/>
          </a:p>
        </p:txBody>
      </p:sp>
      <p:cxnSp>
        <p:nvCxnSpPr>
          <p:cNvPr id="5" name="Connecteur droit avec flèche 4"/>
          <p:cNvCxnSpPr/>
          <p:nvPr/>
        </p:nvCxnSpPr>
        <p:spPr bwMode="auto">
          <a:xfrm>
            <a:off x="4184607" y="836712"/>
            <a:ext cx="1080120" cy="0"/>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bwMode="auto">
          <a:xfrm flipH="1">
            <a:off x="4079776" y="980728"/>
            <a:ext cx="1080120" cy="0"/>
          </a:xfrm>
          <a:prstGeom prst="straightConnector1">
            <a:avLst/>
          </a:prstGeom>
          <a:ln w="19050">
            <a:solidFill>
              <a:schemeClr val="accent6">
                <a:lumMod val="75000"/>
              </a:schemeClr>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4" name="Rectangle 3" hidden="1"/>
          <p:cNvSpPr/>
          <p:nvPr>
            <p:custDataLst>
              <p:tags r:id="rId1"/>
            </p:custDataLst>
          </p:nvPr>
        </p:nvSpPr>
        <p:spPr>
          <a:xfrm>
            <a:off x="1524001" y="6705600"/>
            <a:ext cx="3732245"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9" name="Rectangle 8"/>
          <p:cNvSpPr/>
          <p:nvPr>
            <p:custDataLst>
              <p:tags r:id="rId2"/>
            </p:custDataLst>
          </p:nvPr>
        </p:nvSpPr>
        <p:spPr>
          <a:xfrm>
            <a:off x="0" y="0"/>
            <a:ext cx="4976326"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41%</a:t>
            </a:r>
            <a:endParaRPr lang="fr-FR" sz="1200">
              <a:solidFill>
                <a:srgbClr val="000000"/>
              </a:solidFill>
            </a:endParaRPr>
          </a:p>
        </p:txBody>
      </p:sp>
      <p:sp>
        <p:nvSpPr>
          <p:cNvPr id="6" name="Rectangle 5"/>
          <p:cNvSpPr/>
          <p:nvPr>
            <p:custDataLst>
              <p:tags r:id="rId3"/>
            </p:custDataLst>
          </p:nvPr>
        </p:nvSpPr>
        <p:spPr>
          <a:xfrm>
            <a:off x="0" y="0"/>
            <a:ext cx="5264727"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43%</a:t>
            </a:r>
            <a:endParaRPr lang="fr-FR" sz="1200">
              <a:solidFill>
                <a:srgbClr val="FFFFFF"/>
              </a:solidFill>
            </a:endParaRPr>
          </a:p>
        </p:txBody>
      </p:sp>
    </p:spTree>
    <p:extLst>
      <p:ext uri="{BB962C8B-B14F-4D97-AF65-F5344CB8AC3E}">
        <p14:creationId xmlns:p14="http://schemas.microsoft.com/office/powerpoint/2010/main" val="21694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fr-FR" sz="3200" dirty="0"/>
              <a:t>Formulation des questions contingentes</a:t>
            </a:r>
          </a:p>
        </p:txBody>
      </p:sp>
      <p:sp>
        <p:nvSpPr>
          <p:cNvPr id="180227" name="Rectangle 3"/>
          <p:cNvSpPr>
            <a:spLocks noGrp="1" noChangeArrowheads="1"/>
          </p:cNvSpPr>
          <p:nvPr>
            <p:ph idx="1"/>
          </p:nvPr>
        </p:nvSpPr>
        <p:spPr>
          <a:xfrm>
            <a:off x="868478" y="2060848"/>
            <a:ext cx="10556113" cy="4608512"/>
          </a:xfrm>
        </p:spPr>
        <p:txBody>
          <a:bodyPr>
            <a:noAutofit/>
          </a:bodyPr>
          <a:lstStyle/>
          <a:p>
            <a:pPr marL="361950" indent="-361950">
              <a:lnSpc>
                <a:spcPct val="140000"/>
              </a:lnSpc>
              <a:buFont typeface="Wingdings" pitchFamily="2" charset="2"/>
              <a:buChar char="ü"/>
            </a:pPr>
            <a:r>
              <a:rPr lang="fr-FR" sz="2400" dirty="0"/>
              <a:t>CAP </a:t>
            </a:r>
            <a:r>
              <a:rPr lang="fr-FR" sz="2400" b="1" i="1" dirty="0"/>
              <a:t>maximum</a:t>
            </a:r>
            <a:r>
              <a:rPr lang="fr-FR" sz="2400" dirty="0"/>
              <a:t> </a:t>
            </a:r>
            <a:r>
              <a:rPr lang="fr-FR" sz="2400" dirty="0" smtClean="0"/>
              <a:t>pour rappeler la contrainte </a:t>
            </a:r>
            <a:r>
              <a:rPr lang="fr-FR" sz="2400" dirty="0"/>
              <a:t>budgétaire</a:t>
            </a:r>
          </a:p>
          <a:p>
            <a:pPr marL="361950" indent="-361950">
              <a:lnSpc>
                <a:spcPct val="140000"/>
              </a:lnSpc>
              <a:buFont typeface="Wingdings" pitchFamily="2" charset="2"/>
              <a:buChar char="ü"/>
            </a:pPr>
            <a:r>
              <a:rPr lang="fr-FR" sz="2400" dirty="0" smtClean="0"/>
              <a:t>Véhicule (public </a:t>
            </a:r>
            <a:r>
              <a:rPr lang="fr-FR" sz="2400" i="1" dirty="0" smtClean="0"/>
              <a:t>vs</a:t>
            </a:r>
            <a:r>
              <a:rPr lang="fr-FR" sz="2400" dirty="0" smtClean="0"/>
              <a:t>. privé) et mode de paiement </a:t>
            </a:r>
          </a:p>
          <a:p>
            <a:pPr marL="361950" indent="-361950">
              <a:lnSpc>
                <a:spcPct val="140000"/>
              </a:lnSpc>
              <a:buFont typeface="Wingdings" pitchFamily="2" charset="2"/>
              <a:buChar char="ü"/>
            </a:pPr>
            <a:r>
              <a:rPr lang="fr-FR" sz="2400" dirty="0" smtClean="0"/>
              <a:t>Technique </a:t>
            </a:r>
            <a:r>
              <a:rPr lang="fr-FR" sz="2400" dirty="0"/>
              <a:t>de révélation du CAP</a:t>
            </a:r>
          </a:p>
          <a:p>
            <a:pPr marL="714375" lvl="1" indent="-352425">
              <a:lnSpc>
                <a:spcPct val="140000"/>
              </a:lnSpc>
              <a:buFont typeface="Monotype Sorts" pitchFamily="2" charset="2"/>
              <a:buChar char="û"/>
            </a:pPr>
            <a:r>
              <a:rPr lang="fr-FR" sz="2000" dirty="0"/>
              <a:t>Question ouverte</a:t>
            </a:r>
          </a:p>
          <a:p>
            <a:pPr marL="714375" lvl="1" indent="-352425">
              <a:lnSpc>
                <a:spcPct val="140000"/>
              </a:lnSpc>
              <a:buFont typeface="Monotype Sorts" pitchFamily="2" charset="2"/>
              <a:buChar char="û"/>
            </a:pPr>
            <a:r>
              <a:rPr lang="fr-FR" sz="2000" dirty="0"/>
              <a:t>Carte de paiement</a:t>
            </a:r>
          </a:p>
          <a:p>
            <a:pPr marL="714375" lvl="1" indent="-352425">
              <a:lnSpc>
                <a:spcPct val="140000"/>
              </a:lnSpc>
              <a:buFont typeface="Monotype Sorts" pitchFamily="2" charset="2"/>
              <a:buChar char="û"/>
            </a:pPr>
            <a:r>
              <a:rPr lang="fr-FR" sz="2000" dirty="0"/>
              <a:t>Référendum (TIOLI)</a:t>
            </a:r>
          </a:p>
          <a:p>
            <a:pPr marL="714375" lvl="1" indent="-352425">
              <a:lnSpc>
                <a:spcPct val="140000"/>
              </a:lnSpc>
              <a:buFont typeface="Monotype Sorts" pitchFamily="2" charset="2"/>
              <a:buChar char="û"/>
            </a:pPr>
            <a:r>
              <a:rPr lang="fr-FR" sz="2000" dirty="0"/>
              <a:t>Enchères</a:t>
            </a:r>
          </a:p>
          <a:p>
            <a:pPr marL="361950" indent="-361950">
              <a:lnSpc>
                <a:spcPct val="140000"/>
              </a:lnSpc>
              <a:buFont typeface="Wingdings" pitchFamily="2" charset="2"/>
              <a:buChar char="ü"/>
            </a:pPr>
            <a:r>
              <a:rPr lang="fr-FR" sz="2400" dirty="0" smtClean="0"/>
              <a:t>Valeurs </a:t>
            </a:r>
            <a:r>
              <a:rPr lang="fr-FR" sz="2400" dirty="0"/>
              <a:t>manquantes, incohérences et protestataires</a:t>
            </a:r>
          </a:p>
        </p:txBody>
      </p:sp>
      <p:sp>
        <p:nvSpPr>
          <p:cNvPr id="180228" name="Text Box 4"/>
          <p:cNvSpPr txBox="1">
            <a:spLocks noChangeArrowheads="1"/>
          </p:cNvSpPr>
          <p:nvPr/>
        </p:nvSpPr>
        <p:spPr bwMode="auto">
          <a:xfrm>
            <a:off x="6888088" y="4581128"/>
            <a:ext cx="3581400" cy="923330"/>
          </a:xfrm>
          <a:prstGeom prst="rect">
            <a:avLst/>
          </a:prstGeom>
          <a:noFill/>
          <a:ln w="9525">
            <a:noFill/>
            <a:miter lim="800000"/>
            <a:headEnd/>
            <a:tailEnd/>
          </a:ln>
          <a:effectLst/>
        </p:spPr>
        <p:txBody>
          <a:bodyPr>
            <a:spAutoFit/>
          </a:bodyPr>
          <a:lstStyle/>
          <a:p>
            <a:r>
              <a:rPr lang="fr-FR" b="1" i="1" dirty="0">
                <a:solidFill>
                  <a:schemeClr val="folHlink"/>
                </a:solidFill>
              </a:rPr>
              <a:t>Biais</a:t>
            </a:r>
          </a:p>
          <a:p>
            <a:r>
              <a:rPr lang="fr-FR" b="1" i="1" dirty="0">
                <a:solidFill>
                  <a:schemeClr val="folHlink"/>
                </a:solidFill>
              </a:rPr>
              <a:t>Méthode économétrique</a:t>
            </a:r>
          </a:p>
          <a:p>
            <a:r>
              <a:rPr lang="fr-FR" b="1" i="1" dirty="0">
                <a:solidFill>
                  <a:schemeClr val="folHlink"/>
                </a:solidFill>
              </a:rPr>
              <a:t>Coût</a:t>
            </a:r>
          </a:p>
        </p:txBody>
      </p:sp>
      <p:sp>
        <p:nvSpPr>
          <p:cNvPr id="2" name="Rectangle 1" hidden="1"/>
          <p:cNvSpPr/>
          <p:nvPr>
            <p:custDataLst>
              <p:tags r:id="rId1"/>
            </p:custDataLst>
          </p:nvPr>
        </p:nvSpPr>
        <p:spPr>
          <a:xfrm>
            <a:off x="1524001" y="6705600"/>
            <a:ext cx="3918857"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5225143"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43%</a:t>
            </a:r>
            <a:endParaRPr lang="fr-FR" sz="1200">
              <a:solidFill>
                <a:srgbClr val="000000"/>
              </a:solidFill>
            </a:endParaRPr>
          </a:p>
        </p:txBody>
      </p:sp>
      <p:sp>
        <p:nvSpPr>
          <p:cNvPr id="3" name="Rectangle 2"/>
          <p:cNvSpPr/>
          <p:nvPr>
            <p:custDataLst>
              <p:tags r:id="rId3"/>
            </p:custDataLst>
          </p:nvPr>
        </p:nvSpPr>
        <p:spPr>
          <a:xfrm>
            <a:off x="0" y="0"/>
            <a:ext cx="5541818"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45%</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624110"/>
            <a:ext cx="10593189" cy="788666"/>
          </a:xfrm>
        </p:spPr>
        <p:txBody>
          <a:bodyPr/>
          <a:lstStyle/>
          <a:p>
            <a:r>
              <a:rPr lang="fr-FR" dirty="0" smtClean="0"/>
              <a:t>Traitement économétrique des CAP</a:t>
            </a:r>
            <a:endParaRPr lang="fr-FR" dirty="0"/>
          </a:p>
        </p:txBody>
      </p:sp>
      <p:sp>
        <p:nvSpPr>
          <p:cNvPr id="3" name="Espace réservé du contenu 2"/>
          <p:cNvSpPr>
            <a:spLocks noGrp="1"/>
          </p:cNvSpPr>
          <p:nvPr>
            <p:ph idx="1"/>
          </p:nvPr>
        </p:nvSpPr>
        <p:spPr>
          <a:xfrm>
            <a:off x="908026" y="1913086"/>
            <a:ext cx="10729192" cy="4680520"/>
          </a:xfrm>
        </p:spPr>
        <p:txBody>
          <a:bodyPr>
            <a:normAutofit/>
          </a:bodyPr>
          <a:lstStyle/>
          <a:p>
            <a:pPr>
              <a:buNone/>
            </a:pPr>
            <a:r>
              <a:rPr lang="fr-FR" sz="2400" dirty="0"/>
              <a:t>La modélisation économétrique permet :</a:t>
            </a:r>
          </a:p>
          <a:p>
            <a:pPr marL="542925" lvl="1" indent="-314325">
              <a:buFont typeface="Wingdings" pitchFamily="2" charset="2"/>
              <a:buChar char="ü"/>
            </a:pPr>
            <a:r>
              <a:rPr lang="fr-FR" sz="2000" dirty="0"/>
              <a:t>de comprendre la réponse des </a:t>
            </a:r>
            <a:r>
              <a:rPr lang="fr-FR" sz="2000" dirty="0" smtClean="0"/>
              <a:t>individus et d’expliquer les variations de CAP</a:t>
            </a:r>
            <a:endParaRPr lang="fr-FR" sz="2000" dirty="0"/>
          </a:p>
          <a:p>
            <a:pPr marL="542925" lvl="1" indent="-314325">
              <a:buFont typeface="Wingdings" pitchFamily="2" charset="2"/>
              <a:buChar char="ü"/>
            </a:pPr>
            <a:r>
              <a:rPr lang="fr-FR" sz="2000" dirty="0"/>
              <a:t>d’identifier des groupes d'</a:t>
            </a:r>
            <a:r>
              <a:rPr lang="fr-FR" sz="2000" dirty="0" err="1"/>
              <a:t>ind</a:t>
            </a:r>
            <a:r>
              <a:rPr lang="fr-FR" sz="2000" dirty="0"/>
              <a:t>. ayant des comportements communs</a:t>
            </a:r>
          </a:p>
          <a:p>
            <a:pPr marL="542925" lvl="1" indent="-314325">
              <a:buFont typeface="Wingdings" pitchFamily="2" charset="2"/>
              <a:buChar char="ü"/>
            </a:pPr>
            <a:r>
              <a:rPr lang="fr-FR" sz="2000" dirty="0"/>
              <a:t>vérifier </a:t>
            </a:r>
            <a:r>
              <a:rPr lang="fr-FR" sz="2000" dirty="0" smtClean="0"/>
              <a:t>la cohérence du modèle estimé avec </a:t>
            </a:r>
            <a:r>
              <a:rPr lang="fr-FR" sz="2000" dirty="0"/>
              <a:t>le modèle économique </a:t>
            </a:r>
            <a:r>
              <a:rPr lang="fr-FR" sz="2000" dirty="0" smtClean="0"/>
              <a:t>sous jacent </a:t>
            </a:r>
            <a:endParaRPr lang="fr-FR" sz="2000" dirty="0"/>
          </a:p>
          <a:p>
            <a:pPr lvl="1">
              <a:buFont typeface="Wingdings" pitchFamily="2" charset="2"/>
              <a:buChar char="ü"/>
            </a:pPr>
            <a:endParaRPr lang="fr-FR" sz="2000" dirty="0"/>
          </a:p>
          <a:p>
            <a:pPr marL="361950" indent="-361950">
              <a:buFont typeface="Monotype Sorts" pitchFamily="2" charset="2"/>
              <a:buChar char="û"/>
            </a:pPr>
            <a:r>
              <a:rPr lang="fr-FR" sz="2400" dirty="0"/>
              <a:t>Question ouverte / Carte de paiement</a:t>
            </a:r>
          </a:p>
          <a:p>
            <a:pPr marL="457200" lvl="1" indent="0">
              <a:buNone/>
            </a:pPr>
            <a:r>
              <a:rPr lang="fr-FR" sz="2000" dirty="0" smtClean="0"/>
              <a:t>=&gt; modèle </a:t>
            </a:r>
            <a:r>
              <a:rPr lang="fr-FR" sz="2000" dirty="0"/>
              <a:t>linéaire  (+/- transformation log,  Box-Cox, …)</a:t>
            </a:r>
          </a:p>
          <a:p>
            <a:pPr marL="361950" indent="-361950">
              <a:buFont typeface="Monotype Sorts" pitchFamily="2" charset="2"/>
              <a:buChar char="û"/>
            </a:pPr>
            <a:r>
              <a:rPr lang="fr-FR" sz="2400" dirty="0"/>
              <a:t>Référendum (TIOLI) / Enchères</a:t>
            </a:r>
          </a:p>
          <a:p>
            <a:pPr marL="457200" lvl="1" indent="0">
              <a:buNone/>
            </a:pPr>
            <a:r>
              <a:rPr lang="fr-FR" sz="2000" dirty="0" smtClean="0"/>
              <a:t>=&gt; modèle </a:t>
            </a:r>
            <a:r>
              <a:rPr lang="fr-FR" sz="2000" dirty="0"/>
              <a:t>à choix binaire (</a:t>
            </a:r>
            <a:r>
              <a:rPr lang="fr-FR" sz="2000" dirty="0" err="1"/>
              <a:t>logit</a:t>
            </a:r>
            <a:r>
              <a:rPr lang="fr-FR" sz="2000" dirty="0"/>
              <a:t>, </a:t>
            </a:r>
            <a:r>
              <a:rPr lang="fr-FR" sz="2000" dirty="0" err="1"/>
              <a:t>probit</a:t>
            </a:r>
            <a:r>
              <a:rPr lang="fr-FR" sz="2000" dirty="0"/>
              <a:t>, ….) - </a:t>
            </a:r>
            <a:r>
              <a:rPr lang="fr-FR" sz="2000" dirty="0" err="1"/>
              <a:t>Hanneman</a:t>
            </a:r>
            <a:r>
              <a:rPr lang="fr-FR" sz="2000" dirty="0"/>
              <a:t>, 1984 ; McFadden &amp; Leonard, 1993 ; </a:t>
            </a:r>
            <a:r>
              <a:rPr lang="fr-FR" sz="2000" dirty="0" err="1"/>
              <a:t>Hanneman</a:t>
            </a:r>
            <a:r>
              <a:rPr lang="fr-FR" sz="2000" dirty="0"/>
              <a:t> &amp; </a:t>
            </a:r>
            <a:r>
              <a:rPr lang="fr-FR" sz="2000" dirty="0" err="1"/>
              <a:t>Kanninen</a:t>
            </a:r>
            <a:r>
              <a:rPr lang="fr-FR" sz="2000" dirty="0"/>
              <a:t>, 1999</a:t>
            </a:r>
          </a:p>
          <a:p>
            <a:pPr marL="361950" indent="-361950">
              <a:buFont typeface="Monotype Sorts" pitchFamily="2" charset="2"/>
              <a:buChar char="û"/>
            </a:pPr>
            <a:r>
              <a:rPr lang="fr-FR" sz="2400" dirty="0"/>
              <a:t>Traitement des zéro</a:t>
            </a:r>
          </a:p>
          <a:p>
            <a:pPr marL="457200" lvl="1" indent="0">
              <a:buNone/>
            </a:pPr>
            <a:r>
              <a:rPr lang="fr-FR" sz="2100" dirty="0"/>
              <a:t>=&gt; </a:t>
            </a:r>
            <a:r>
              <a:rPr lang="fr-FR" sz="2100" dirty="0" err="1"/>
              <a:t>Heckman</a:t>
            </a:r>
            <a:r>
              <a:rPr lang="fr-FR" sz="2100" dirty="0"/>
              <a:t>, Tobit, ….</a:t>
            </a:r>
          </a:p>
        </p:txBody>
      </p:sp>
      <p:sp>
        <p:nvSpPr>
          <p:cNvPr id="4" name="Rectangle 3" hidden="1"/>
          <p:cNvSpPr/>
          <p:nvPr>
            <p:custDataLst>
              <p:tags r:id="rId1"/>
            </p:custDataLst>
          </p:nvPr>
        </p:nvSpPr>
        <p:spPr>
          <a:xfrm>
            <a:off x="1524000" y="6705600"/>
            <a:ext cx="4105470"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6" name="Rectangle 5"/>
          <p:cNvSpPr/>
          <p:nvPr>
            <p:custDataLst>
              <p:tags r:id="rId2"/>
            </p:custDataLst>
          </p:nvPr>
        </p:nvSpPr>
        <p:spPr>
          <a:xfrm>
            <a:off x="0" y="0"/>
            <a:ext cx="5473959"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45%</a:t>
            </a:r>
            <a:endParaRPr lang="fr-FR" sz="1200">
              <a:solidFill>
                <a:srgbClr val="000000"/>
              </a:solidFill>
            </a:endParaRPr>
          </a:p>
        </p:txBody>
      </p:sp>
      <p:sp>
        <p:nvSpPr>
          <p:cNvPr id="5" name="Rectangle 4"/>
          <p:cNvSpPr/>
          <p:nvPr>
            <p:custDataLst>
              <p:tags r:id="rId3"/>
            </p:custDataLst>
          </p:nvPr>
        </p:nvSpPr>
        <p:spPr>
          <a:xfrm>
            <a:off x="0" y="0"/>
            <a:ext cx="581890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48%</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fr-FR"/>
              <a:t>Administration du questionnaire</a:t>
            </a:r>
          </a:p>
        </p:txBody>
      </p:sp>
      <p:sp>
        <p:nvSpPr>
          <p:cNvPr id="184323" name="Rectangle 3"/>
          <p:cNvSpPr>
            <a:spLocks noGrp="1" noChangeArrowheads="1"/>
          </p:cNvSpPr>
          <p:nvPr>
            <p:ph idx="1"/>
          </p:nvPr>
        </p:nvSpPr>
        <p:spPr/>
        <p:txBody>
          <a:bodyPr>
            <a:normAutofit/>
          </a:bodyPr>
          <a:lstStyle/>
          <a:p>
            <a:pPr marL="361950" indent="-361950">
              <a:buFont typeface="Wingdings" pitchFamily="2" charset="2"/>
              <a:buChar char="ü"/>
            </a:pPr>
            <a:r>
              <a:rPr lang="fr-FR" sz="3200" dirty="0" smtClean="0"/>
              <a:t>Face </a:t>
            </a:r>
            <a:r>
              <a:rPr lang="fr-FR" sz="3200" dirty="0"/>
              <a:t>à face</a:t>
            </a:r>
          </a:p>
          <a:p>
            <a:pPr marL="361950" indent="-361950">
              <a:buFont typeface="Wingdings" pitchFamily="2" charset="2"/>
              <a:buChar char="ü"/>
            </a:pPr>
            <a:r>
              <a:rPr lang="fr-FR" sz="3200" dirty="0"/>
              <a:t> Auto-questionnaire </a:t>
            </a:r>
            <a:endParaRPr lang="fr-FR" sz="3200" dirty="0" smtClean="0"/>
          </a:p>
          <a:p>
            <a:pPr marL="361950" indent="-361950">
              <a:buFont typeface="Wingdings" pitchFamily="2" charset="2"/>
              <a:buChar char="ü"/>
            </a:pPr>
            <a:r>
              <a:rPr lang="fr-FR" sz="3200" dirty="0" smtClean="0"/>
              <a:t>Téléphone</a:t>
            </a:r>
            <a:endParaRPr lang="fr-FR" sz="3200" dirty="0"/>
          </a:p>
          <a:p>
            <a:pPr marL="361950" indent="-361950">
              <a:buFont typeface="Wingdings" pitchFamily="2" charset="2"/>
              <a:buChar char="ü"/>
            </a:pPr>
            <a:r>
              <a:rPr lang="fr-FR" sz="3200" dirty="0"/>
              <a:t> </a:t>
            </a:r>
            <a:r>
              <a:rPr lang="fr-FR" sz="3200" dirty="0">
                <a:solidFill>
                  <a:srgbClr val="B2B2B2"/>
                </a:solidFill>
              </a:rPr>
              <a:t>Interview assistée par ordinateur</a:t>
            </a:r>
          </a:p>
          <a:p>
            <a:endParaRPr lang="fr-FR" sz="3200" dirty="0">
              <a:solidFill>
                <a:srgbClr val="B2B2B2"/>
              </a:solidFill>
            </a:endParaRPr>
          </a:p>
          <a:p>
            <a:pPr lvl="1">
              <a:buFont typeface="Monotype Sorts" pitchFamily="2" charset="2"/>
              <a:buChar char="û"/>
            </a:pPr>
            <a:r>
              <a:rPr lang="fr-FR" sz="2800" dirty="0"/>
              <a:t>Enquêteurs formés</a:t>
            </a:r>
          </a:p>
          <a:p>
            <a:pPr lvl="1">
              <a:buFont typeface="Monotype Sorts" pitchFamily="2" charset="2"/>
              <a:buChar char="û"/>
            </a:pPr>
            <a:r>
              <a:rPr lang="fr-FR" sz="2800" dirty="0"/>
              <a:t>Etude pilote</a:t>
            </a:r>
            <a:r>
              <a:rPr lang="fr-FR" sz="2800" dirty="0">
                <a:latin typeface="Cambria"/>
              </a:rPr>
              <a:t> </a:t>
            </a:r>
            <a:endParaRPr lang="fr-FR" sz="2800" dirty="0"/>
          </a:p>
        </p:txBody>
      </p:sp>
      <p:pic>
        <p:nvPicPr>
          <p:cNvPr id="243715" name="Picture 3" descr="C:\Users\utilisateur\AppData\Local\Microsoft\Windows\Temporary Internet Files\Content.IE5\HLC03JJP\MC900433883[1].png"/>
          <p:cNvPicPr>
            <a:picLocks noChangeAspect="1" noChangeArrowheads="1"/>
          </p:cNvPicPr>
          <p:nvPr/>
        </p:nvPicPr>
        <p:blipFill>
          <a:blip r:embed="rId5" cstate="print"/>
          <a:srcRect/>
          <a:stretch>
            <a:fillRect/>
          </a:stretch>
        </p:blipFill>
        <p:spPr bwMode="auto">
          <a:xfrm>
            <a:off x="7392144" y="5085184"/>
            <a:ext cx="576064" cy="576064"/>
          </a:xfrm>
          <a:prstGeom prst="rect">
            <a:avLst/>
          </a:prstGeom>
          <a:noFill/>
        </p:spPr>
      </p:pic>
      <p:sp>
        <p:nvSpPr>
          <p:cNvPr id="2" name="Rectangle 1" hidden="1"/>
          <p:cNvSpPr/>
          <p:nvPr>
            <p:custDataLst>
              <p:tags r:id="rId1"/>
            </p:custDataLst>
          </p:nvPr>
        </p:nvSpPr>
        <p:spPr>
          <a:xfrm>
            <a:off x="1524000" y="6705600"/>
            <a:ext cx="447869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5971592"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49%</a:t>
            </a:r>
            <a:endParaRPr lang="fr-FR" sz="1200">
              <a:solidFill>
                <a:srgbClr val="000000"/>
              </a:solidFill>
            </a:endParaRPr>
          </a:p>
        </p:txBody>
      </p:sp>
      <p:sp>
        <p:nvSpPr>
          <p:cNvPr id="5" name="Rectangle 4"/>
          <p:cNvSpPr/>
          <p:nvPr>
            <p:custDataLst>
              <p:tags r:id="rId3"/>
            </p:custDataLst>
          </p:nvPr>
        </p:nvSpPr>
        <p:spPr>
          <a:xfrm>
            <a:off x="0" y="0"/>
            <a:ext cx="6096000"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50%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991545" y="830279"/>
            <a:ext cx="8763000" cy="762000"/>
          </a:xfrm>
        </p:spPr>
        <p:txBody>
          <a:bodyPr>
            <a:normAutofit/>
          </a:bodyPr>
          <a:lstStyle/>
          <a:p>
            <a:r>
              <a:rPr lang="fr-FR" sz="3200" dirty="0"/>
              <a:t>Validité et fiabilité</a:t>
            </a:r>
          </a:p>
        </p:txBody>
      </p:sp>
      <p:graphicFrame>
        <p:nvGraphicFramePr>
          <p:cNvPr id="185347" name="Group 3"/>
          <p:cNvGraphicFramePr>
            <a:graphicFrameLocks noGrp="1"/>
          </p:cNvGraphicFramePr>
          <p:nvPr>
            <p:extLst>
              <p:ext uri="{D42A27DB-BD31-4B8C-83A1-F6EECF244321}">
                <p14:modId xmlns:p14="http://schemas.microsoft.com/office/powerpoint/2010/main" val="2209001278"/>
              </p:ext>
            </p:extLst>
          </p:nvPr>
        </p:nvGraphicFramePr>
        <p:xfrm>
          <a:off x="911425" y="1952085"/>
          <a:ext cx="10225135" cy="4429243"/>
        </p:xfrm>
        <a:graphic>
          <a:graphicData uri="http://schemas.openxmlformats.org/drawingml/2006/table">
            <a:tbl>
              <a:tblPr/>
              <a:tblGrid>
                <a:gridCol w="2448271">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757260">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endParaRPr kumimoji="1" lang="fr-FR"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Critère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Conclusions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5015">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Validité interne ou théorique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Influence positive</a:t>
                      </a:r>
                    </a:p>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 revenus, </a:t>
                      </a:r>
                      <a:r>
                        <a:rPr kumimoji="1" lang="fr-FR" sz="2000" b="0" i="1" u="none" strike="noStrike" cap="none" normalizeH="0" baseline="0" dirty="0" smtClean="0">
                          <a:ln>
                            <a:noFill/>
                          </a:ln>
                          <a:solidFill>
                            <a:schemeClr val="tx1"/>
                          </a:solidFill>
                          <a:effectLst/>
                          <a:latin typeface="Times New Roman" pitchFamily="18" charset="0"/>
                        </a:rPr>
                        <a:t>CSP, éducation</a:t>
                      </a:r>
                    </a:p>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 gains de santé (</a:t>
                      </a:r>
                      <a:r>
                        <a:rPr kumimoji="1" lang="fr-FR" sz="2000" b="0" i="1" u="none" strike="noStrike" cap="none" normalizeH="0" baseline="0" dirty="0" smtClean="0">
                          <a:ln>
                            <a:noFill/>
                          </a:ln>
                          <a:solidFill>
                            <a:schemeClr val="tx1"/>
                          </a:solidFill>
                          <a:effectLst/>
                          <a:latin typeface="Times New Roman" pitchFamily="18" charset="0"/>
                        </a:rPr>
                        <a:t>scope</a:t>
                      </a:r>
                      <a:r>
                        <a:rPr kumimoji="1" lang="fr-FR" sz="2000" b="0" i="0" u="none" strike="noStrike" cap="none" normalizeH="0" baseline="0" dirty="0" smtClean="0">
                          <a:ln>
                            <a:noFill/>
                          </a:ln>
                          <a:solidFill>
                            <a:schemeClr val="tx1"/>
                          </a:solidFill>
                          <a:effectLst/>
                          <a:latin typeface="Times New Roman"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endParaRPr kumimoji="1" lang="fr-FR"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 Fortement démontré</a:t>
                      </a:r>
                    </a:p>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 Svt observé, mais peu testé</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861">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Validité de convergence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Corrélation avec d’autres mesures du bénéfice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Pas de conclusion, mais tendance à convergence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861">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Validité de critère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Les CAP déclarés reflètent le comportement sur le marché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Jamais étudié directement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9246">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1" i="0" u="none" strike="noStrike" cap="none" normalizeH="0" baseline="0" smtClean="0">
                          <a:ln>
                            <a:noFill/>
                          </a:ln>
                          <a:solidFill>
                            <a:schemeClr val="tx1"/>
                          </a:solidFill>
                          <a:effectLst/>
                          <a:latin typeface="Times New Roman" pitchFamily="18" charset="0"/>
                        </a:rPr>
                        <a:t>Fiabilité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smtClean="0">
                          <a:ln>
                            <a:noFill/>
                          </a:ln>
                          <a:solidFill>
                            <a:schemeClr val="tx1"/>
                          </a:solidFill>
                          <a:effectLst/>
                          <a:latin typeface="Times New Roman" pitchFamily="18" charset="0"/>
                        </a:rPr>
                        <a:t>Test-retest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000" b="0" i="0" u="none" strike="noStrike" cap="none" normalizeH="0" baseline="0" dirty="0" smtClean="0">
                          <a:ln>
                            <a:noFill/>
                          </a:ln>
                          <a:solidFill>
                            <a:schemeClr val="tx1"/>
                          </a:solidFill>
                          <a:effectLst/>
                          <a:latin typeface="Times New Roman" pitchFamily="18" charset="0"/>
                        </a:rPr>
                        <a:t>Meilleure corrélation au niveau collectif qu’individuel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p:cNvSpPr/>
          <p:nvPr/>
        </p:nvSpPr>
        <p:spPr>
          <a:xfrm>
            <a:off x="10344472" y="6381328"/>
            <a:ext cx="1633781" cy="369332"/>
          </a:xfrm>
          <a:prstGeom prst="rect">
            <a:avLst/>
          </a:prstGeom>
        </p:spPr>
        <p:txBody>
          <a:bodyPr wrap="none">
            <a:spAutoFit/>
          </a:bodyPr>
          <a:lstStyle/>
          <a:p>
            <a:r>
              <a:rPr lang="fr-FR" dirty="0">
                <a:solidFill>
                  <a:srgbClr val="000000"/>
                </a:solidFill>
                <a:ea typeface="Calibri" panose="020F0502020204030204" pitchFamily="34" charset="0"/>
              </a:rPr>
              <a:t>(</a:t>
            </a:r>
            <a:r>
              <a:rPr lang="fr-FR" dirty="0" err="1">
                <a:solidFill>
                  <a:srgbClr val="000000"/>
                </a:solidFill>
                <a:ea typeface="Calibri" panose="020F0502020204030204" pitchFamily="34" charset="0"/>
              </a:rPr>
              <a:t>Klose</a:t>
            </a:r>
            <a:r>
              <a:rPr lang="fr-FR" dirty="0">
                <a:solidFill>
                  <a:srgbClr val="000000"/>
                </a:solidFill>
                <a:ea typeface="Calibri" panose="020F0502020204030204" pitchFamily="34" charset="0"/>
              </a:rPr>
              <a:t>, 1999) </a:t>
            </a:r>
            <a:endParaRPr lang="fr-FR" dirty="0"/>
          </a:p>
        </p:txBody>
      </p:sp>
      <p:sp>
        <p:nvSpPr>
          <p:cNvPr id="3" name="Rectangle 2" hidden="1"/>
          <p:cNvSpPr/>
          <p:nvPr>
            <p:custDataLst>
              <p:tags r:id="rId1"/>
            </p:custDataLst>
          </p:nvPr>
        </p:nvSpPr>
        <p:spPr>
          <a:xfrm>
            <a:off x="1524000" y="6705600"/>
            <a:ext cx="4665306"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6220408"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51%</a:t>
            </a:r>
            <a:endParaRPr lang="fr-FR" sz="1200">
              <a:solidFill>
                <a:srgbClr val="000000"/>
              </a:solidFill>
            </a:endParaRPr>
          </a:p>
        </p:txBody>
      </p:sp>
      <p:sp>
        <p:nvSpPr>
          <p:cNvPr id="4" name="Rectangle 3"/>
          <p:cNvSpPr/>
          <p:nvPr>
            <p:custDataLst>
              <p:tags r:id="rId3"/>
            </p:custDataLst>
          </p:nvPr>
        </p:nvSpPr>
        <p:spPr>
          <a:xfrm>
            <a:off x="0" y="0"/>
            <a:ext cx="6373091"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52%</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fr-FR" dirty="0">
                <a:solidFill>
                  <a:schemeClr val="accent1"/>
                </a:solidFill>
              </a:rPr>
              <a:t>Partie </a:t>
            </a:r>
            <a:r>
              <a:rPr lang="fr-FR" dirty="0" smtClean="0">
                <a:solidFill>
                  <a:schemeClr val="accent1"/>
                </a:solidFill>
              </a:rPr>
              <a:t>II</a:t>
            </a:r>
            <a:endParaRPr lang="fr-FR" dirty="0">
              <a:solidFill>
                <a:schemeClr val="accent1"/>
              </a:solidFill>
            </a:endParaRPr>
          </a:p>
        </p:txBody>
      </p:sp>
      <p:sp>
        <p:nvSpPr>
          <p:cNvPr id="122884" name="Rectangle 4"/>
          <p:cNvSpPr>
            <a:spLocks noGrp="1" noChangeArrowheads="1"/>
          </p:cNvSpPr>
          <p:nvPr>
            <p:ph type="body" idx="1"/>
          </p:nvPr>
        </p:nvSpPr>
        <p:spPr>
          <a:xfrm>
            <a:off x="219456" y="3910549"/>
            <a:ext cx="11503152" cy="457200"/>
          </a:xfrm>
        </p:spPr>
        <p:txBody>
          <a:bodyPr>
            <a:normAutofit fontScale="92500" lnSpcReduction="10000"/>
          </a:bodyPr>
          <a:lstStyle/>
          <a:p>
            <a:r>
              <a:rPr lang="fr-FR" sz="3200" dirty="0" smtClean="0"/>
              <a:t>L’évaluation contingente : Un </a:t>
            </a:r>
            <a:r>
              <a:rPr lang="fr-FR" sz="3200" dirty="0"/>
              <a:t>exemple </a:t>
            </a:r>
            <a:r>
              <a:rPr lang="fr-FR" sz="3200" dirty="0" smtClean="0"/>
              <a:t>d’application -  le </a:t>
            </a:r>
            <a:r>
              <a:rPr lang="fr-FR" sz="3200" dirty="0"/>
              <a:t>projet </a:t>
            </a:r>
            <a:r>
              <a:rPr lang="fr-FR" sz="3200" i="1" dirty="0" err="1" smtClean="0"/>
              <a:t>EuroWill</a:t>
            </a:r>
            <a:endParaRPr lang="fr-FR" sz="3200" i="1" dirty="0"/>
          </a:p>
        </p:txBody>
      </p:sp>
      <p:sp>
        <p:nvSpPr>
          <p:cNvPr id="2" name="Rectangle 1" hidden="1"/>
          <p:cNvSpPr/>
          <p:nvPr>
            <p:custDataLst>
              <p:tags r:id="rId1"/>
            </p:custDataLst>
          </p:nvPr>
        </p:nvSpPr>
        <p:spPr>
          <a:xfrm>
            <a:off x="1524000" y="6705600"/>
            <a:ext cx="4851918"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6469225"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53%</a:t>
            </a:r>
            <a:endParaRPr lang="fr-FR" sz="1200">
              <a:solidFill>
                <a:srgbClr val="000000"/>
              </a:solidFill>
            </a:endParaRPr>
          </a:p>
        </p:txBody>
      </p:sp>
      <p:sp>
        <p:nvSpPr>
          <p:cNvPr id="3" name="Rectangle 2"/>
          <p:cNvSpPr/>
          <p:nvPr>
            <p:custDataLst>
              <p:tags r:id="rId3"/>
            </p:custDataLst>
          </p:nvPr>
        </p:nvSpPr>
        <p:spPr>
          <a:xfrm>
            <a:off x="0" y="0"/>
            <a:ext cx="6650182"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55%</a:t>
            </a:r>
            <a:endParaRPr lang="fr-FR" sz="1200">
              <a:solidFill>
                <a:srgbClr val="FFFFFF"/>
              </a:solidFill>
            </a:endParaRPr>
          </a:p>
        </p:txBody>
      </p:sp>
      <p:pic>
        <p:nvPicPr>
          <p:cNvPr id="5" name="Image 4"/>
          <p:cNvPicPr>
            <a:picLocks noChangeAspect="1"/>
          </p:cNvPicPr>
          <p:nvPr/>
        </p:nvPicPr>
        <p:blipFill>
          <a:blip r:embed="rId6"/>
          <a:stretch>
            <a:fillRect/>
          </a:stretch>
        </p:blipFill>
        <p:spPr>
          <a:xfrm rot="316075">
            <a:off x="9534261" y="207773"/>
            <a:ext cx="2283407" cy="1278845"/>
          </a:xfrm>
          <a:prstGeom prst="rect">
            <a:avLst/>
          </a:prstGeom>
        </p:spPr>
      </p:pic>
      <p:pic>
        <p:nvPicPr>
          <p:cNvPr id="6" name="Image 5"/>
          <p:cNvPicPr>
            <a:picLocks noChangeAspect="1"/>
          </p:cNvPicPr>
          <p:nvPr/>
        </p:nvPicPr>
        <p:blipFill rotWithShape="1">
          <a:blip r:embed="rId7"/>
          <a:srcRect r="12971"/>
          <a:stretch/>
        </p:blipFill>
        <p:spPr>
          <a:xfrm rot="20780790">
            <a:off x="89202" y="390731"/>
            <a:ext cx="2501417" cy="1055252"/>
          </a:xfrm>
          <a:prstGeom prst="rect">
            <a:avLst/>
          </a:prstGeom>
        </p:spPr>
      </p:pic>
      <p:sp>
        <p:nvSpPr>
          <p:cNvPr id="8" name="Rectangle 7"/>
          <p:cNvSpPr/>
          <p:nvPr/>
        </p:nvSpPr>
        <p:spPr>
          <a:xfrm>
            <a:off x="2282624" y="4549676"/>
            <a:ext cx="9909376" cy="2308324"/>
          </a:xfrm>
          <a:prstGeom prst="rect">
            <a:avLst/>
          </a:prstGeom>
        </p:spPr>
        <p:txBody>
          <a:bodyPr wrap="square">
            <a:spAutoFit/>
          </a:bodyPr>
          <a:lstStyle/>
          <a:p>
            <a:pPr marL="1276350" lvl="2" indent="-457200">
              <a:buFont typeface="Arial" panose="020B0604020202020204" pitchFamily="34" charset="0"/>
              <a:buChar char="•"/>
            </a:pPr>
            <a:r>
              <a:rPr lang="fr-FR" sz="2800" dirty="0"/>
              <a:t>Méthode</a:t>
            </a:r>
          </a:p>
          <a:p>
            <a:pPr marL="1276350" lvl="2" indent="-457200">
              <a:buFont typeface="Arial" panose="020B0604020202020204" pitchFamily="34" charset="0"/>
              <a:buChar char="•"/>
            </a:pPr>
            <a:r>
              <a:rPr lang="fr-FR" sz="2800" dirty="0"/>
              <a:t>Impact d’une variation de l’information</a:t>
            </a:r>
          </a:p>
          <a:p>
            <a:pPr marL="1276350" lvl="2" indent="-457200">
              <a:buFont typeface="Arial" panose="020B0604020202020204" pitchFamily="34" charset="0"/>
              <a:buChar char="•"/>
            </a:pPr>
            <a:r>
              <a:rPr lang="fr-FR" sz="2800" dirty="0"/>
              <a:t>Impact de l’évaluation jointe</a:t>
            </a:r>
          </a:p>
          <a:p>
            <a:pPr marL="1276350" lvl="2" indent="-457200">
              <a:buFont typeface="Arial" panose="020B0604020202020204" pitchFamily="34" charset="0"/>
              <a:buChar char="•"/>
            </a:pPr>
            <a:r>
              <a:rPr lang="fr-FR" sz="2800" dirty="0"/>
              <a:t>Prise en compte endogène de </a:t>
            </a:r>
            <a:r>
              <a:rPr lang="fr-FR" sz="2800" dirty="0" smtClean="0"/>
              <a:t>l’ancrage</a:t>
            </a:r>
          </a:p>
          <a:p>
            <a:pPr marL="1276350" lvl="2" indent="-457200">
              <a:buFont typeface="Arial" panose="020B0604020202020204" pitchFamily="34" charset="0"/>
              <a:buChar char="•"/>
            </a:pPr>
            <a:r>
              <a:rPr lang="fr-FR" sz="2800" dirty="0"/>
              <a:t>Recommandations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fr-FR"/>
              <a:t>Projet EuroWill</a:t>
            </a:r>
          </a:p>
        </p:txBody>
      </p:sp>
      <p:pic>
        <p:nvPicPr>
          <p:cNvPr id="164868" name="Picture 4"/>
          <p:cNvPicPr>
            <a:picLocks noChangeAspect="1" noChangeArrowheads="1"/>
          </p:cNvPicPr>
          <p:nvPr/>
        </p:nvPicPr>
        <p:blipFill>
          <a:blip r:embed="rId5" cstate="print"/>
          <a:srcRect/>
          <a:stretch>
            <a:fillRect/>
          </a:stretch>
        </p:blipFill>
        <p:spPr bwMode="auto">
          <a:xfrm>
            <a:off x="911424" y="2060848"/>
            <a:ext cx="9756576" cy="5246440"/>
          </a:xfrm>
          <a:prstGeom prst="rect">
            <a:avLst/>
          </a:prstGeom>
          <a:noFill/>
          <a:ln w="9525">
            <a:noFill/>
            <a:miter lim="800000"/>
            <a:headEnd/>
            <a:tailEnd/>
          </a:ln>
          <a:effectLst/>
        </p:spPr>
      </p:pic>
      <p:sp>
        <p:nvSpPr>
          <p:cNvPr id="2" name="Rectangle à coins arrondis 1"/>
          <p:cNvSpPr/>
          <p:nvPr/>
        </p:nvSpPr>
        <p:spPr bwMode="auto">
          <a:xfrm>
            <a:off x="1541240" y="3861048"/>
            <a:ext cx="8803232" cy="936104"/>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solidFill>
                <a:schemeClr val="tx1"/>
              </a:solidFill>
              <a:latin typeface="Times New Roman" pitchFamily="18" charset="0"/>
            </a:endParaRPr>
          </a:p>
        </p:txBody>
      </p:sp>
      <p:sp>
        <p:nvSpPr>
          <p:cNvPr id="3" name="Rectangle 2" hidden="1"/>
          <p:cNvSpPr/>
          <p:nvPr>
            <p:custDataLst>
              <p:tags r:id="rId1"/>
            </p:custDataLst>
          </p:nvPr>
        </p:nvSpPr>
        <p:spPr>
          <a:xfrm>
            <a:off x="1524000" y="6705600"/>
            <a:ext cx="5038530"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6718041"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55%</a:t>
            </a:r>
            <a:endParaRPr lang="fr-FR" sz="1200">
              <a:solidFill>
                <a:srgbClr val="000000"/>
              </a:solidFill>
            </a:endParaRPr>
          </a:p>
        </p:txBody>
      </p:sp>
      <p:sp>
        <p:nvSpPr>
          <p:cNvPr id="6" name="Rectangle 5"/>
          <p:cNvSpPr/>
          <p:nvPr>
            <p:custDataLst>
              <p:tags r:id="rId3"/>
            </p:custDataLst>
          </p:nvPr>
        </p:nvSpPr>
        <p:spPr>
          <a:xfrm>
            <a:off x="0" y="0"/>
            <a:ext cx="692727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57%</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fr-FR" dirty="0" smtClean="0"/>
              <a:t>Structure du </a:t>
            </a:r>
            <a:r>
              <a:rPr lang="fr-FR" dirty="0"/>
              <a:t>questionnaire</a:t>
            </a:r>
          </a:p>
        </p:txBody>
      </p:sp>
      <p:sp>
        <p:nvSpPr>
          <p:cNvPr id="103427" name="Rectangle 3"/>
          <p:cNvSpPr>
            <a:spLocks noGrp="1" noChangeArrowheads="1"/>
          </p:cNvSpPr>
          <p:nvPr>
            <p:ph idx="1"/>
          </p:nvPr>
        </p:nvSpPr>
        <p:spPr>
          <a:xfrm>
            <a:off x="983432" y="2060848"/>
            <a:ext cx="10729192" cy="4953000"/>
          </a:xfrm>
        </p:spPr>
        <p:txBody>
          <a:bodyPr>
            <a:normAutofit lnSpcReduction="10000"/>
          </a:bodyPr>
          <a:lstStyle/>
          <a:p>
            <a:pPr algn="just">
              <a:lnSpc>
                <a:spcPct val="90000"/>
              </a:lnSpc>
              <a:buFont typeface="Symbol" pitchFamily="18" charset="2"/>
              <a:buChar char="*"/>
            </a:pPr>
            <a:r>
              <a:rPr lang="fr-FR" dirty="0"/>
              <a:t>Explication de l’exercice demandé</a:t>
            </a:r>
          </a:p>
          <a:p>
            <a:pPr>
              <a:lnSpc>
                <a:spcPct val="90000"/>
              </a:lnSpc>
              <a:buFont typeface="Symbol" pitchFamily="18" charset="2"/>
              <a:buChar char="*"/>
            </a:pPr>
            <a:r>
              <a:rPr lang="fr-FR" dirty="0"/>
              <a:t>Perception du risque et expérience familiale des prg.</a:t>
            </a:r>
          </a:p>
          <a:p>
            <a:pPr algn="just">
              <a:lnSpc>
                <a:spcPct val="90000"/>
              </a:lnSpc>
              <a:buFont typeface="Symbol" pitchFamily="18" charset="2"/>
              <a:buChar char="*"/>
            </a:pPr>
            <a:r>
              <a:rPr lang="fr-FR" dirty="0"/>
              <a:t>Classement des programmes</a:t>
            </a:r>
          </a:p>
          <a:p>
            <a:pPr algn="just">
              <a:lnSpc>
                <a:spcPct val="90000"/>
              </a:lnSpc>
              <a:buFont typeface="Symbol" pitchFamily="18" charset="2"/>
              <a:buChar char="*"/>
            </a:pPr>
            <a:r>
              <a:rPr lang="fr-FR" dirty="0"/>
              <a:t>Valorisation par prg. (séquence = </a:t>
            </a:r>
            <a:r>
              <a:rPr lang="fr-FR" sz="2400" dirty="0"/>
              <a:t>PON</a:t>
            </a:r>
            <a:r>
              <a:rPr lang="fr-FR" dirty="0"/>
              <a:t>, </a:t>
            </a:r>
            <a:r>
              <a:rPr lang="fr-FR" sz="2400" dirty="0"/>
              <a:t>SEI</a:t>
            </a:r>
            <a:r>
              <a:rPr lang="fr-FR" dirty="0"/>
              <a:t>, </a:t>
            </a:r>
            <a:r>
              <a:rPr lang="fr-FR" sz="2400" dirty="0" smtClean="0"/>
              <a:t>AMB): 2 étapes</a:t>
            </a:r>
            <a:endParaRPr lang="fr-FR" dirty="0"/>
          </a:p>
          <a:p>
            <a:pPr marL="457200" lvl="1" indent="0" algn="just">
              <a:lnSpc>
                <a:spcPct val="90000"/>
              </a:lnSpc>
              <a:buNone/>
            </a:pPr>
            <a:r>
              <a:rPr lang="fr-FR" dirty="0" smtClean="0"/>
              <a:t>1/ Volonté </a:t>
            </a:r>
            <a:r>
              <a:rPr lang="fr-FR" dirty="0"/>
              <a:t>de contribution </a:t>
            </a:r>
            <a:endParaRPr lang="fr-FR" dirty="0" smtClean="0"/>
          </a:p>
          <a:p>
            <a:pPr marL="457200" lvl="1" indent="0" algn="just">
              <a:lnSpc>
                <a:spcPct val="90000"/>
              </a:lnSpc>
              <a:buNone/>
            </a:pPr>
            <a:r>
              <a:rPr lang="fr-FR" dirty="0" smtClean="0"/>
              <a:t>2/ CAP </a:t>
            </a:r>
            <a:r>
              <a:rPr lang="fr-FR" dirty="0"/>
              <a:t>(cotisation annuelle supplémentaire d’assurance maladie et/ou donation volontaire</a:t>
            </a:r>
            <a:r>
              <a:rPr lang="fr-FR" dirty="0" smtClean="0"/>
              <a:t>)</a:t>
            </a:r>
          </a:p>
          <a:p>
            <a:pPr marL="457200" lvl="1" indent="0" algn="just">
              <a:lnSpc>
                <a:spcPct val="90000"/>
              </a:lnSpc>
              <a:buNone/>
            </a:pPr>
            <a:r>
              <a:rPr lang="fr-FR" dirty="0" smtClean="0"/>
              <a:t>Si refus, motivations pour distinction </a:t>
            </a:r>
            <a:r>
              <a:rPr lang="fr-FR" dirty="0"/>
              <a:t>des « protestataires » et des « vrais zéros</a:t>
            </a:r>
            <a:r>
              <a:rPr lang="fr-FR" baseline="30000" dirty="0">
                <a:sym typeface="Symbol" pitchFamily="18" charset="2"/>
              </a:rPr>
              <a:t></a:t>
            </a:r>
            <a:r>
              <a:rPr lang="fr-FR" dirty="0"/>
              <a:t> </a:t>
            </a:r>
            <a:r>
              <a:rPr lang="fr-FR" dirty="0" smtClean="0"/>
              <a:t>»</a:t>
            </a:r>
            <a:endParaRPr lang="fr-FR" dirty="0"/>
          </a:p>
          <a:p>
            <a:pPr algn="just">
              <a:lnSpc>
                <a:spcPct val="90000"/>
              </a:lnSpc>
              <a:buFont typeface="Symbol" pitchFamily="18" charset="2"/>
              <a:buChar char="*"/>
            </a:pPr>
            <a:r>
              <a:rPr lang="fr-FR" dirty="0" smtClean="0"/>
              <a:t>Corrections </a:t>
            </a:r>
            <a:r>
              <a:rPr lang="fr-FR" dirty="0"/>
              <a:t>éventuelles des classements et CAP</a:t>
            </a:r>
          </a:p>
          <a:p>
            <a:pPr algn="just">
              <a:lnSpc>
                <a:spcPct val="90000"/>
              </a:lnSpc>
              <a:buFont typeface="Symbol" pitchFamily="18" charset="2"/>
              <a:buChar char="*"/>
            </a:pPr>
            <a:r>
              <a:rPr lang="fr-FR" dirty="0"/>
              <a:t>Caractéristiques </a:t>
            </a:r>
            <a:r>
              <a:rPr lang="fr-FR" dirty="0" err="1"/>
              <a:t>socio-démographiques</a:t>
            </a:r>
            <a:r>
              <a:rPr lang="fr-FR" dirty="0"/>
              <a:t> et comportement vis à vis de la santé</a:t>
            </a:r>
          </a:p>
          <a:p>
            <a:pPr algn="just">
              <a:lnSpc>
                <a:spcPct val="90000"/>
              </a:lnSpc>
              <a:buClr>
                <a:schemeClr val="folHlink"/>
              </a:buClr>
              <a:buFont typeface="Symbol" pitchFamily="18" charset="2"/>
              <a:buNone/>
            </a:pPr>
            <a:endParaRPr lang="fr-FR" sz="1600" dirty="0" smtClean="0">
              <a:sym typeface="Symbol" pitchFamily="18" charset="2"/>
            </a:endParaRPr>
          </a:p>
          <a:p>
            <a:pPr algn="just">
              <a:lnSpc>
                <a:spcPct val="90000"/>
              </a:lnSpc>
              <a:buClr>
                <a:schemeClr val="folHlink"/>
              </a:buClr>
              <a:buFont typeface="Symbol" pitchFamily="18" charset="2"/>
              <a:buNone/>
            </a:pPr>
            <a:endParaRPr lang="fr-FR" sz="1600" dirty="0" smtClean="0">
              <a:sym typeface="Symbol" pitchFamily="18" charset="2"/>
            </a:endParaRPr>
          </a:p>
          <a:p>
            <a:pPr algn="just">
              <a:lnSpc>
                <a:spcPct val="90000"/>
              </a:lnSpc>
              <a:buClr>
                <a:schemeClr val="folHlink"/>
              </a:buClr>
              <a:buFont typeface="Symbol" pitchFamily="18" charset="2"/>
              <a:buNone/>
            </a:pPr>
            <a:r>
              <a:rPr lang="fr-FR" sz="1600" dirty="0" smtClean="0">
                <a:sym typeface="Symbol" pitchFamily="18" charset="2"/>
              </a:rPr>
              <a:t></a:t>
            </a:r>
            <a:r>
              <a:rPr lang="fr-FR" sz="1600" dirty="0"/>
              <a:t>: pas les moyens, les autres prg. sont + importants, non concerné</a:t>
            </a:r>
          </a:p>
        </p:txBody>
      </p:sp>
      <p:sp>
        <p:nvSpPr>
          <p:cNvPr id="2" name="Rectangle à coins arrondis 1"/>
          <p:cNvSpPr/>
          <p:nvPr/>
        </p:nvSpPr>
        <p:spPr bwMode="auto">
          <a:xfrm rot="20538397">
            <a:off x="8836601" y="1548001"/>
            <a:ext cx="1962439" cy="62442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2400" dirty="0">
                <a:solidFill>
                  <a:schemeClr val="accent1"/>
                </a:solidFill>
                <a:latin typeface="Times New Roman" pitchFamily="18" charset="0"/>
              </a:rPr>
              <a:t>Face à face !</a:t>
            </a:r>
          </a:p>
        </p:txBody>
      </p:sp>
      <p:sp>
        <p:nvSpPr>
          <p:cNvPr id="3" name="Rectangle 2" hidden="1"/>
          <p:cNvSpPr/>
          <p:nvPr>
            <p:custDataLst>
              <p:tags r:id="rId1"/>
            </p:custDataLst>
          </p:nvPr>
        </p:nvSpPr>
        <p:spPr>
          <a:xfrm>
            <a:off x="1524001" y="6705600"/>
            <a:ext cx="5225143"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6966857"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57%</a:t>
            </a:r>
            <a:endParaRPr lang="fr-FR" sz="1200">
              <a:solidFill>
                <a:srgbClr val="000000"/>
              </a:solidFill>
            </a:endParaRPr>
          </a:p>
        </p:txBody>
      </p:sp>
      <p:sp>
        <p:nvSpPr>
          <p:cNvPr id="4" name="Rectangle 3"/>
          <p:cNvSpPr/>
          <p:nvPr>
            <p:custDataLst>
              <p:tags r:id="rId3"/>
            </p:custDataLst>
          </p:nvPr>
        </p:nvSpPr>
        <p:spPr>
          <a:xfrm>
            <a:off x="0" y="0"/>
            <a:ext cx="720436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59%</a:t>
            </a:r>
            <a:endParaRPr lang="fr-FR" sz="1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r-FR" dirty="0"/>
              <a:t>Description résumée des programmes</a:t>
            </a:r>
          </a:p>
        </p:txBody>
      </p:sp>
      <p:sp>
        <p:nvSpPr>
          <p:cNvPr id="2" name="Rectangle 1" hidden="1"/>
          <p:cNvSpPr/>
          <p:nvPr>
            <p:custDataLst>
              <p:tags r:id="rId1"/>
            </p:custDataLst>
          </p:nvPr>
        </p:nvSpPr>
        <p:spPr>
          <a:xfrm>
            <a:off x="1524001" y="6705600"/>
            <a:ext cx="5411755"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7215674"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59%</a:t>
            </a:r>
            <a:endParaRPr lang="fr-FR" sz="1200">
              <a:solidFill>
                <a:srgbClr val="000000"/>
              </a:solidFill>
            </a:endParaRPr>
          </a:p>
        </p:txBody>
      </p:sp>
      <p:pic>
        <p:nvPicPr>
          <p:cNvPr id="5" name="Image 4"/>
          <p:cNvPicPr>
            <a:picLocks noChangeAspect="1"/>
          </p:cNvPicPr>
          <p:nvPr/>
        </p:nvPicPr>
        <p:blipFill>
          <a:blip r:embed="rId6"/>
          <a:stretch>
            <a:fillRect/>
          </a:stretch>
        </p:blipFill>
        <p:spPr>
          <a:xfrm>
            <a:off x="1500292" y="1833272"/>
            <a:ext cx="9189334" cy="5112568"/>
          </a:xfrm>
          <a:prstGeom prst="rect">
            <a:avLst/>
          </a:prstGeom>
        </p:spPr>
      </p:pic>
      <p:sp>
        <p:nvSpPr>
          <p:cNvPr id="3" name="Rectangle 2"/>
          <p:cNvSpPr/>
          <p:nvPr>
            <p:custDataLst>
              <p:tags r:id="rId3"/>
            </p:custDataLst>
          </p:nvPr>
        </p:nvSpPr>
        <p:spPr>
          <a:xfrm>
            <a:off x="0" y="0"/>
            <a:ext cx="7481454"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61%</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284176"/>
            <a:ext cx="10297143" cy="1508760"/>
          </a:xfrm>
        </p:spPr>
        <p:txBody>
          <a:bodyPr/>
          <a:lstStyle/>
          <a:p>
            <a:r>
              <a:rPr lang="fr-FR" dirty="0" smtClean="0"/>
              <a:t>L’évaluation économique: pourquoi ?</a:t>
            </a:r>
            <a:endParaRPr lang="fr-FR" dirty="0"/>
          </a:p>
        </p:txBody>
      </p:sp>
      <p:sp>
        <p:nvSpPr>
          <p:cNvPr id="3" name="Espace réservé du contenu 2"/>
          <p:cNvSpPr>
            <a:spLocks noGrp="1"/>
          </p:cNvSpPr>
          <p:nvPr>
            <p:ph idx="1"/>
          </p:nvPr>
        </p:nvSpPr>
        <p:spPr>
          <a:xfrm>
            <a:off x="839416" y="2204864"/>
            <a:ext cx="11017224" cy="3777622"/>
          </a:xfrm>
        </p:spPr>
        <p:txBody>
          <a:bodyPr>
            <a:normAutofit/>
          </a:bodyPr>
          <a:lstStyle/>
          <a:p>
            <a:pPr marL="361950" lvl="0" indent="-361950">
              <a:lnSpc>
                <a:spcPct val="110000"/>
              </a:lnSpc>
              <a:spcBef>
                <a:spcPts val="1800"/>
              </a:spcBef>
              <a:spcAft>
                <a:spcPts val="1200"/>
              </a:spcAft>
              <a:buClr>
                <a:schemeClr val="accent1"/>
              </a:buClr>
              <a:buFont typeface="Wingdings" panose="05000000000000000000" pitchFamily="2" charset="2"/>
              <a:buChar char=""/>
            </a:pPr>
            <a:r>
              <a:rPr lang="fr-FR" sz="2800" dirty="0" smtClean="0"/>
              <a:t>L’évaluation </a:t>
            </a:r>
            <a:r>
              <a:rPr lang="fr-FR" sz="2800" dirty="0"/>
              <a:t>économique </a:t>
            </a:r>
            <a:r>
              <a:rPr lang="fr-FR" sz="2800" dirty="0" smtClean="0"/>
              <a:t>vise à proposer </a:t>
            </a:r>
            <a:r>
              <a:rPr lang="fr-FR" sz="2800" dirty="0">
                <a:solidFill>
                  <a:schemeClr val="accent1"/>
                </a:solidFill>
              </a:rPr>
              <a:t>des éléments de décision</a:t>
            </a:r>
            <a:r>
              <a:rPr lang="fr-FR" sz="2800" dirty="0"/>
              <a:t>, qui permettent </a:t>
            </a:r>
            <a:r>
              <a:rPr lang="fr-FR" sz="2800" dirty="0">
                <a:solidFill>
                  <a:schemeClr val="accent1"/>
                </a:solidFill>
              </a:rPr>
              <a:t>d’optimiser l’allocation </a:t>
            </a:r>
            <a:r>
              <a:rPr lang="fr-FR" sz="2800" dirty="0"/>
              <a:t>des ressources, lorsqu’un choix doit être effectué entre différentes actions de santé </a:t>
            </a:r>
            <a:r>
              <a:rPr lang="fr-FR" sz="2800" dirty="0" smtClean="0"/>
              <a:t>(préventive</a:t>
            </a:r>
            <a:r>
              <a:rPr lang="fr-FR" sz="2800" dirty="0"/>
              <a:t>, diagnostique ou curative).</a:t>
            </a:r>
          </a:p>
          <a:p>
            <a:pPr marL="361950" lvl="0" indent="-361950">
              <a:lnSpc>
                <a:spcPct val="110000"/>
              </a:lnSpc>
              <a:spcBef>
                <a:spcPts val="1800"/>
              </a:spcBef>
              <a:spcAft>
                <a:spcPts val="1200"/>
              </a:spcAft>
              <a:buClr>
                <a:schemeClr val="accent1"/>
              </a:buClr>
              <a:buFont typeface="Wingdings" panose="05000000000000000000" pitchFamily="2" charset="2"/>
              <a:buChar char=""/>
            </a:pPr>
            <a:r>
              <a:rPr lang="fr-FR" sz="2800" dirty="0" smtClean="0"/>
              <a:t>Concerne </a:t>
            </a:r>
            <a:r>
              <a:rPr lang="fr-FR" sz="2800" i="1" dirty="0"/>
              <a:t>a priori </a:t>
            </a:r>
            <a:r>
              <a:rPr lang="fr-FR" sz="2800" dirty="0"/>
              <a:t>la collectivité dans son ensemble mais peut aussi relever d’un agent particulier (structure de soins, assureur, patient, </a:t>
            </a:r>
            <a:r>
              <a:rPr lang="fr-FR" sz="2800" dirty="0" err="1" smtClean="0"/>
              <a:t>etc</a:t>
            </a:r>
            <a:r>
              <a:rPr lang="fr-FR" sz="2800" dirty="0" smtClean="0"/>
              <a:t>).</a:t>
            </a:r>
            <a:endParaRPr lang="fr-FR" sz="2800" dirty="0"/>
          </a:p>
        </p:txBody>
      </p:sp>
    </p:spTree>
    <p:extLst>
      <p:ext uri="{BB962C8B-B14F-4D97-AF65-F5344CB8AC3E}">
        <p14:creationId xmlns:p14="http://schemas.microsoft.com/office/powerpoint/2010/main" val="2622589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fr-FR"/>
              <a:t>Informations introductives</a:t>
            </a:r>
          </a:p>
        </p:txBody>
      </p:sp>
      <p:sp>
        <p:nvSpPr>
          <p:cNvPr id="105475" name="Rectangle 3"/>
          <p:cNvSpPr>
            <a:spLocks noGrp="1" noChangeArrowheads="1"/>
          </p:cNvSpPr>
          <p:nvPr>
            <p:ph idx="1"/>
          </p:nvPr>
        </p:nvSpPr>
        <p:spPr>
          <a:xfrm>
            <a:off x="623392" y="1924712"/>
            <a:ext cx="11377263" cy="4816656"/>
          </a:xfrm>
        </p:spPr>
        <p:txBody>
          <a:bodyPr>
            <a:normAutofit lnSpcReduction="10000"/>
          </a:bodyPr>
          <a:lstStyle/>
          <a:p>
            <a:pPr marL="0" indent="0" algn="just">
              <a:lnSpc>
                <a:spcPct val="90000"/>
              </a:lnSpc>
              <a:buNone/>
            </a:pPr>
            <a:r>
              <a:rPr lang="fr-FR" sz="2000" dirty="0">
                <a:cs typeface="Times New Roman" pitchFamily="18" charset="0"/>
              </a:rPr>
              <a:t>Le but de cette étude est d’essayer d’établir l’importance que les habitants de notre région accordent à différents programmes de santé. Cette information est importante puisqu’elle peut indiquer aux pouvoirs publics à quel programme de santé, la communauté accorde le plus de valeur. Elle permet de </a:t>
            </a:r>
            <a:r>
              <a:rPr lang="fr-FR" sz="2000" b="1" dirty="0">
                <a:cs typeface="Times New Roman" pitchFamily="18" charset="0"/>
              </a:rPr>
              <a:t>déterminer des priorités</a:t>
            </a:r>
            <a:r>
              <a:rPr lang="fr-FR" sz="2000" dirty="0">
                <a:cs typeface="Times New Roman" pitchFamily="18" charset="0"/>
              </a:rPr>
              <a:t>.</a:t>
            </a:r>
          </a:p>
          <a:p>
            <a:pPr marL="0" indent="0" algn="just">
              <a:lnSpc>
                <a:spcPct val="90000"/>
              </a:lnSpc>
              <a:buNone/>
            </a:pPr>
            <a:r>
              <a:rPr lang="fr-FR" sz="2000" dirty="0">
                <a:cs typeface="Times New Roman" pitchFamily="18" charset="0"/>
              </a:rPr>
              <a:t>Dans cette interview, nous allons nous pencher sur trois programmes de soins. Il s’agit de pontage, (…), de traitement du cancer du sein et d’un service d’ambulance par hélicoptère (…).</a:t>
            </a:r>
          </a:p>
          <a:p>
            <a:pPr marL="0" indent="0" algn="just">
              <a:lnSpc>
                <a:spcPct val="90000"/>
              </a:lnSpc>
              <a:buNone/>
            </a:pPr>
            <a:r>
              <a:rPr lang="fr-FR" sz="2000" dirty="0">
                <a:cs typeface="Times New Roman" pitchFamily="18" charset="0"/>
              </a:rPr>
              <a:t>Des fiches décrivant ces programmes vous seront remises.</a:t>
            </a:r>
          </a:p>
          <a:p>
            <a:pPr marL="0" indent="0" algn="just">
              <a:lnSpc>
                <a:spcPct val="90000"/>
              </a:lnSpc>
              <a:buNone/>
            </a:pPr>
            <a:r>
              <a:rPr lang="fr-FR" sz="2000" dirty="0">
                <a:cs typeface="Times New Roman" pitchFamily="18" charset="0"/>
              </a:rPr>
              <a:t>Nous aimerions que vous considériez ces programmes comme s’ils étaient en compétition pour leur financement. Nous allons prendre comme mesure de la valeur que vous accordez à chaque programme, </a:t>
            </a:r>
            <a:r>
              <a:rPr lang="fr-FR" sz="2000" b="1" dirty="0">
                <a:cs typeface="Times New Roman" pitchFamily="18" charset="0"/>
              </a:rPr>
              <a:t>le montant maximum que vous seriez prêt à payer pour lui</a:t>
            </a:r>
            <a:r>
              <a:rPr lang="fr-FR" sz="2000" dirty="0">
                <a:cs typeface="Times New Roman" pitchFamily="18" charset="0"/>
              </a:rPr>
              <a:t>. Si votre consentement à payer pour un programme était supérieur que votre consentement à payer pour un autre, cela doit vouloir dire que vous attribuez une plus grande valeur au premier.</a:t>
            </a:r>
          </a:p>
          <a:p>
            <a:pPr marL="0" indent="0" algn="just">
              <a:lnSpc>
                <a:spcPct val="90000"/>
              </a:lnSpc>
              <a:buNone/>
            </a:pPr>
            <a:r>
              <a:rPr lang="fr-FR" sz="2000" dirty="0">
                <a:cs typeface="Times New Roman" pitchFamily="18" charset="0"/>
              </a:rPr>
              <a:t>Il n’y a pas de bonnes ou de mauvaises réponses. Le montant que vous proposerez pourra être important ou faible. Bien évidemment, cela est strictement anonyme et n’aura absolument aucune conséquence financière pour vous. Ce qui nous intéresse est votre point de vue sur l’intérêt respectif des programmes</a:t>
            </a:r>
            <a:r>
              <a:rPr lang="fr-FR" sz="2000" dirty="0" smtClean="0">
                <a:cs typeface="Times New Roman" pitchFamily="18" charset="0"/>
              </a:rPr>
              <a:t>.</a:t>
            </a:r>
            <a:endParaRPr lang="fr-FR" sz="2000" dirty="0"/>
          </a:p>
        </p:txBody>
      </p:sp>
      <p:sp>
        <p:nvSpPr>
          <p:cNvPr id="2" name="Rectangle 1" hidden="1"/>
          <p:cNvSpPr/>
          <p:nvPr>
            <p:custDataLst>
              <p:tags r:id="rId1"/>
            </p:custDataLst>
          </p:nvPr>
        </p:nvSpPr>
        <p:spPr>
          <a:xfrm>
            <a:off x="1524001" y="6705600"/>
            <a:ext cx="5598367"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7464490"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61%</a:t>
            </a:r>
            <a:endParaRPr lang="fr-FR" sz="1200">
              <a:solidFill>
                <a:srgbClr val="000000"/>
              </a:solidFill>
            </a:endParaRPr>
          </a:p>
        </p:txBody>
      </p:sp>
      <p:sp>
        <p:nvSpPr>
          <p:cNvPr id="3" name="Rectangle 2"/>
          <p:cNvSpPr/>
          <p:nvPr>
            <p:custDataLst>
              <p:tags r:id="rId3"/>
            </p:custDataLst>
          </p:nvPr>
        </p:nvSpPr>
        <p:spPr>
          <a:xfrm>
            <a:off x="0" y="0"/>
            <a:ext cx="7758546"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64%</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91544" y="597098"/>
            <a:ext cx="8911687" cy="747490"/>
          </a:xfrm>
        </p:spPr>
        <p:txBody>
          <a:bodyPr>
            <a:normAutofit fontScale="90000"/>
          </a:bodyPr>
          <a:lstStyle/>
          <a:p>
            <a:r>
              <a:rPr lang="fr-FR" sz="3200" dirty="0" smtClean="0"/>
              <a:t>Exercice de révélation du CAP: ex. du pontage</a:t>
            </a:r>
            <a:endParaRPr lang="fr-FR" sz="3200" dirty="0"/>
          </a:p>
        </p:txBody>
      </p:sp>
      <p:sp>
        <p:nvSpPr>
          <p:cNvPr id="102480" name="Rectangle 80"/>
          <p:cNvSpPr>
            <a:spLocks noChangeArrowheads="1"/>
          </p:cNvSpPr>
          <p:nvPr/>
        </p:nvSpPr>
        <p:spPr bwMode="auto">
          <a:xfrm>
            <a:off x="670856" y="2132856"/>
            <a:ext cx="10801200" cy="2585323"/>
          </a:xfrm>
          <a:prstGeom prst="rect">
            <a:avLst/>
          </a:prstGeom>
          <a:noFill/>
          <a:ln w="9525">
            <a:noFill/>
            <a:miter lim="800000"/>
            <a:headEnd/>
            <a:tailEnd/>
          </a:ln>
          <a:effectLst/>
        </p:spPr>
        <p:txBody>
          <a:bodyPr wrap="square">
            <a:spAutoFit/>
          </a:bodyPr>
          <a:lstStyle/>
          <a:p>
            <a:pPr marL="100013" algn="just"/>
            <a:r>
              <a:rPr lang="fr-CA" sz="1600" b="1" dirty="0">
                <a:cs typeface="Times New Roman" pitchFamily="18" charset="0"/>
              </a:rPr>
              <a:t>7.1  Votre foyer serait-il prêt à contribuer financièrement, par exemple en payant un peu plus de cotisations d’assurance maladie, dans le but d’augmenter le nombre de pontages disponibles </a:t>
            </a:r>
          </a:p>
          <a:p>
            <a:pPr marL="100013" algn="just"/>
            <a:r>
              <a:rPr lang="fr-CA" sz="1400" dirty="0">
                <a:cs typeface="Times New Roman" pitchFamily="18" charset="0"/>
              </a:rPr>
              <a:t>1. Oui</a:t>
            </a:r>
          </a:p>
          <a:p>
            <a:pPr marL="100013" algn="just"/>
            <a:r>
              <a:rPr lang="fr-CA" sz="1400" dirty="0">
                <a:cs typeface="Times New Roman" pitchFamily="18" charset="0"/>
              </a:rPr>
              <a:t>2. Non</a:t>
            </a:r>
          </a:p>
          <a:p>
            <a:pPr marL="100013" algn="just"/>
            <a:r>
              <a:rPr lang="fr-FR" sz="1400" dirty="0">
                <a:cs typeface="Times New Roman" pitchFamily="18" charset="0"/>
              </a:rPr>
              <a:t>3. </a:t>
            </a:r>
            <a:r>
              <a:rPr lang="fr-FR" sz="1400" i="1" dirty="0">
                <a:cs typeface="Times New Roman" pitchFamily="18" charset="0"/>
              </a:rPr>
              <a:t> Ne sait pas</a:t>
            </a:r>
            <a:r>
              <a:rPr lang="fr-FR" sz="1400" dirty="0">
                <a:cs typeface="Times New Roman" pitchFamily="18" charset="0"/>
              </a:rPr>
              <a:t>   </a:t>
            </a:r>
            <a:endParaRPr lang="fr-CA" sz="1400" dirty="0">
              <a:cs typeface="Times New Roman" pitchFamily="18" charset="0"/>
            </a:endParaRPr>
          </a:p>
          <a:p>
            <a:pPr marL="100013" algn="just"/>
            <a:r>
              <a:rPr lang="fr-CA" sz="1400" dirty="0">
                <a:cs typeface="Times New Roman" pitchFamily="18" charset="0"/>
              </a:rPr>
              <a:t> </a:t>
            </a:r>
          </a:p>
          <a:p>
            <a:pPr marL="100013" algn="just"/>
            <a:r>
              <a:rPr lang="fr-CA" sz="1600" b="1" dirty="0">
                <a:cs typeface="Times New Roman" pitchFamily="18" charset="0"/>
              </a:rPr>
              <a:t>7.2 Si on vous proposait de contribuer sous la forme de don à une association caritative, seriez-vous alors prêts à contribuer ?</a:t>
            </a:r>
          </a:p>
          <a:p>
            <a:pPr marL="100013" algn="just"/>
            <a:r>
              <a:rPr lang="fr-FR" sz="1400" dirty="0">
                <a:cs typeface="Times New Roman" pitchFamily="18" charset="0"/>
              </a:rPr>
              <a:t>1.    Oui</a:t>
            </a:r>
          </a:p>
          <a:p>
            <a:pPr marL="100013" algn="just"/>
            <a:r>
              <a:rPr lang="fr-FR" sz="1400" dirty="0">
                <a:cs typeface="Times New Roman" pitchFamily="18" charset="0"/>
              </a:rPr>
              <a:t>2.    Non</a:t>
            </a:r>
          </a:p>
          <a:p>
            <a:pPr marL="100013" algn="just"/>
            <a:r>
              <a:rPr lang="fr-FR" sz="1400" dirty="0">
                <a:cs typeface="Times New Roman" pitchFamily="18" charset="0"/>
              </a:rPr>
              <a:t>3.    </a:t>
            </a:r>
            <a:r>
              <a:rPr lang="fr-FR" sz="1400" i="1" dirty="0">
                <a:cs typeface="Times New Roman" pitchFamily="18" charset="0"/>
              </a:rPr>
              <a:t>Ne sait pas</a:t>
            </a:r>
            <a:endParaRPr lang="fr-FR" sz="1400" i="1" dirty="0"/>
          </a:p>
        </p:txBody>
      </p:sp>
      <p:sp>
        <p:nvSpPr>
          <p:cNvPr id="102491" name="Rectangle 91"/>
          <p:cNvSpPr>
            <a:spLocks noChangeArrowheads="1"/>
          </p:cNvSpPr>
          <p:nvPr/>
        </p:nvSpPr>
        <p:spPr bwMode="auto">
          <a:xfrm>
            <a:off x="670856" y="5157192"/>
            <a:ext cx="10801200" cy="1231106"/>
          </a:xfrm>
          <a:prstGeom prst="rect">
            <a:avLst/>
          </a:prstGeom>
          <a:noFill/>
          <a:ln w="9525">
            <a:noFill/>
            <a:miter lim="800000"/>
            <a:headEnd/>
            <a:tailEnd/>
          </a:ln>
          <a:effectLst/>
        </p:spPr>
        <p:txBody>
          <a:bodyPr wrap="square">
            <a:spAutoFit/>
          </a:bodyPr>
          <a:lstStyle/>
          <a:p>
            <a:pPr marL="100013" algn="just">
              <a:tabLst>
                <a:tab pos="180975" algn="l"/>
              </a:tabLst>
            </a:pPr>
            <a:r>
              <a:rPr lang="fr-CA" sz="1600" b="1" dirty="0">
                <a:cs typeface="Times New Roman" pitchFamily="18" charset="0"/>
              </a:rPr>
              <a:t>9.1 Quelle est la contribution financière maximale que votre foyer consentirait à apporter chaque année de manière à augmenter le nombre de pontages disponibles ?</a:t>
            </a:r>
          </a:p>
          <a:p>
            <a:pPr marL="100013" algn="just">
              <a:tabLst>
                <a:tab pos="180975" algn="l"/>
              </a:tabLst>
            </a:pPr>
            <a:r>
              <a:rPr lang="fr-FR" sz="1400" b="1" dirty="0">
                <a:cs typeface="Times New Roman" pitchFamily="18" charset="0"/>
              </a:rPr>
              <a:t>Pensez que votre contribution pourrait réduire ce que vous dépensez pour d’autres choses.</a:t>
            </a:r>
          </a:p>
          <a:p>
            <a:pPr marL="100013" algn="just">
              <a:tabLst>
                <a:tab pos="180975" algn="l"/>
              </a:tabLst>
            </a:pPr>
            <a:r>
              <a:rPr lang="fr-FR" sz="1400" dirty="0">
                <a:cs typeface="Times New Roman" pitchFamily="18" charset="0"/>
              </a:rPr>
              <a:t>Donner la carte et, </a:t>
            </a:r>
          </a:p>
          <a:p>
            <a:pPr marL="100013" algn="just">
              <a:tabLst>
                <a:tab pos="180975" algn="l"/>
              </a:tabLst>
            </a:pPr>
            <a:r>
              <a:rPr lang="fr-FR" sz="1400" b="1" dirty="0">
                <a:cs typeface="Times New Roman" pitchFamily="18" charset="0"/>
              </a:rPr>
              <a:t>Donc votre foyer consentirait à payer chaque année ________ F pour une extension du nombre de pontages </a:t>
            </a:r>
            <a:r>
              <a:rPr lang="fr-FR" sz="1400" b="1" dirty="0" smtClean="0">
                <a:cs typeface="Times New Roman" pitchFamily="18" charset="0"/>
              </a:rPr>
              <a:t>?</a:t>
            </a:r>
            <a:endParaRPr lang="fr-FR" sz="1400" b="1" dirty="0">
              <a:cs typeface="Times New Roman" pitchFamily="18" charset="0"/>
            </a:endParaRPr>
          </a:p>
        </p:txBody>
      </p:sp>
      <p:sp>
        <p:nvSpPr>
          <p:cNvPr id="2" name="Rectangle 1" hidden="1"/>
          <p:cNvSpPr/>
          <p:nvPr>
            <p:custDataLst>
              <p:tags r:id="rId1"/>
            </p:custDataLst>
          </p:nvPr>
        </p:nvSpPr>
        <p:spPr>
          <a:xfrm>
            <a:off x="1524001" y="6705600"/>
            <a:ext cx="5784979"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7713306"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63%</a:t>
            </a:r>
            <a:endParaRPr lang="fr-FR" sz="1200">
              <a:solidFill>
                <a:srgbClr val="000000"/>
              </a:solidFill>
            </a:endParaRPr>
          </a:p>
        </p:txBody>
      </p:sp>
      <p:sp>
        <p:nvSpPr>
          <p:cNvPr id="3" name="Rectangle 2"/>
          <p:cNvSpPr/>
          <p:nvPr>
            <p:custDataLst>
              <p:tags r:id="rId3"/>
            </p:custDataLst>
          </p:nvPr>
        </p:nvSpPr>
        <p:spPr>
          <a:xfrm>
            <a:off x="0" y="0"/>
            <a:ext cx="8035637"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66%</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fr-FR"/>
              <a:t>Carte de paiement</a:t>
            </a:r>
          </a:p>
        </p:txBody>
      </p:sp>
      <p:sp>
        <p:nvSpPr>
          <p:cNvPr id="110596" name="Rectangle 4"/>
          <p:cNvSpPr>
            <a:spLocks noChangeArrowheads="1"/>
          </p:cNvSpPr>
          <p:nvPr/>
        </p:nvSpPr>
        <p:spPr bwMode="auto">
          <a:xfrm>
            <a:off x="3600450" y="1281113"/>
            <a:ext cx="9144000" cy="369332"/>
          </a:xfrm>
          <a:prstGeom prst="rect">
            <a:avLst/>
          </a:prstGeom>
          <a:noFill/>
          <a:ln w="9525">
            <a:noFill/>
            <a:miter lim="800000"/>
            <a:headEnd/>
            <a:tailEnd/>
          </a:ln>
          <a:effectLst/>
        </p:spPr>
        <p:txBody>
          <a:bodyPr>
            <a:spAutoFit/>
          </a:bodyPr>
          <a:lstStyle/>
          <a:p>
            <a:endParaRPr lang="fr-FR"/>
          </a:p>
        </p:txBody>
      </p:sp>
      <p:graphicFrame>
        <p:nvGraphicFramePr>
          <p:cNvPr id="110595" name="Object 3"/>
          <p:cNvGraphicFramePr>
            <a:graphicFrameLocks noChangeAspect="1"/>
          </p:cNvGraphicFramePr>
          <p:nvPr>
            <p:extLst>
              <p:ext uri="{D42A27DB-BD31-4B8C-83A1-F6EECF244321}">
                <p14:modId xmlns:p14="http://schemas.microsoft.com/office/powerpoint/2010/main" val="969946838"/>
              </p:ext>
            </p:extLst>
          </p:nvPr>
        </p:nvGraphicFramePr>
        <p:xfrm>
          <a:off x="1775519" y="1700808"/>
          <a:ext cx="9045586" cy="5040560"/>
        </p:xfrm>
        <a:graphic>
          <a:graphicData uri="http://schemas.openxmlformats.org/presentationml/2006/ole">
            <mc:AlternateContent xmlns:mc="http://schemas.openxmlformats.org/markup-compatibility/2006">
              <mc:Choice xmlns:v="urn:schemas-microsoft-com:vml" Requires="v">
                <p:oleObj spid="_x0000_s110719" r:id="rId7" imgW="4995672" imgH="4297680" progId="Word.Document.8">
                  <p:embed/>
                </p:oleObj>
              </mc:Choice>
              <mc:Fallback>
                <p:oleObj r:id="rId7" imgW="4995672" imgH="429768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519" y="1700808"/>
                        <a:ext cx="9045586" cy="5040560"/>
                      </a:xfrm>
                      <a:prstGeom prst="rect">
                        <a:avLst/>
                      </a:prstGeom>
                      <a:noFill/>
                      <a:extLst/>
                    </p:spPr>
                  </p:pic>
                </p:oleObj>
              </mc:Fallback>
            </mc:AlternateContent>
          </a:graphicData>
        </a:graphic>
      </p:graphicFrame>
      <p:sp>
        <p:nvSpPr>
          <p:cNvPr id="2" name="Rectangle 1" hidden="1"/>
          <p:cNvSpPr/>
          <p:nvPr>
            <p:custDataLst>
              <p:tags r:id="rId2"/>
            </p:custDataLst>
          </p:nvPr>
        </p:nvSpPr>
        <p:spPr>
          <a:xfrm>
            <a:off x="1524000" y="6705600"/>
            <a:ext cx="5971592"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3"/>
            </p:custDataLst>
          </p:nvPr>
        </p:nvSpPr>
        <p:spPr>
          <a:xfrm>
            <a:off x="0" y="0"/>
            <a:ext cx="7962123"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65%</a:t>
            </a:r>
            <a:endParaRPr lang="fr-FR" sz="1200">
              <a:solidFill>
                <a:srgbClr val="000000"/>
              </a:solidFill>
            </a:endParaRPr>
          </a:p>
        </p:txBody>
      </p:sp>
      <p:sp>
        <p:nvSpPr>
          <p:cNvPr id="5" name="Rectangle 4"/>
          <p:cNvSpPr/>
          <p:nvPr>
            <p:custDataLst>
              <p:tags r:id="rId4"/>
            </p:custDataLst>
          </p:nvPr>
        </p:nvSpPr>
        <p:spPr>
          <a:xfrm>
            <a:off x="0" y="0"/>
            <a:ext cx="8312727"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68%</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79576" y="620688"/>
            <a:ext cx="8911687" cy="716658"/>
          </a:xfrm>
        </p:spPr>
        <p:txBody>
          <a:bodyPr>
            <a:normAutofit/>
          </a:bodyPr>
          <a:lstStyle/>
          <a:p>
            <a:r>
              <a:rPr lang="fr-FR" sz="3200" dirty="0"/>
              <a:t>Classification des refus de contribution</a:t>
            </a:r>
          </a:p>
        </p:txBody>
      </p:sp>
      <p:sp>
        <p:nvSpPr>
          <p:cNvPr id="106500" name="Rectangle 4"/>
          <p:cNvSpPr>
            <a:spLocks noGrp="1" noChangeArrowheads="1"/>
          </p:cNvSpPr>
          <p:nvPr>
            <p:ph idx="1"/>
          </p:nvPr>
        </p:nvSpPr>
        <p:spPr>
          <a:xfrm>
            <a:off x="911424" y="2133599"/>
            <a:ext cx="10593188" cy="4183041"/>
          </a:xfrm>
          <a:noFill/>
          <a:ln/>
        </p:spPr>
        <p:txBody>
          <a:bodyPr>
            <a:normAutofit/>
          </a:bodyPr>
          <a:lstStyle/>
          <a:p>
            <a:pPr marL="109538" indent="0" algn="just">
              <a:spcBef>
                <a:spcPct val="0"/>
              </a:spcBef>
              <a:buClrTx/>
              <a:buNone/>
              <a:tabLst>
                <a:tab pos="1620838" algn="l"/>
              </a:tabLst>
            </a:pPr>
            <a:r>
              <a:rPr lang="fr-CA" sz="2000" b="1" dirty="0">
                <a:cs typeface="Times New Roman" pitchFamily="18" charset="0"/>
              </a:rPr>
              <a:t>S’il vous plaît, pouvez-vous me dire lesquelles des raisons suivantes expliquent le mieux que vous ne soyez pas prêt à contribuer pour ce service ?</a:t>
            </a:r>
          </a:p>
          <a:p>
            <a:pPr marL="109538" indent="0" algn="just">
              <a:spcBef>
                <a:spcPct val="0"/>
              </a:spcBef>
              <a:buClrTx/>
              <a:buNone/>
              <a:tabLst>
                <a:tab pos="1620838" algn="l"/>
              </a:tabLst>
            </a:pPr>
            <a:endParaRPr lang="fr-CA" sz="2000" dirty="0">
              <a:cs typeface="Times New Roman" pitchFamily="18" charset="0"/>
            </a:endParaRPr>
          </a:p>
          <a:p>
            <a:pPr marL="109538" indent="0" algn="just">
              <a:spcBef>
                <a:spcPct val="0"/>
              </a:spcBef>
              <a:buClrTx/>
              <a:buNone/>
              <a:tabLst>
                <a:tab pos="1620838" algn="l"/>
              </a:tabLst>
            </a:pPr>
            <a:r>
              <a:rPr lang="fr-FR" sz="2000" b="1" i="1" dirty="0">
                <a:cs typeface="Times New Roman" pitchFamily="18" charset="0"/>
              </a:rPr>
              <a:t>Les autres programmes sont plus importants</a:t>
            </a:r>
          </a:p>
          <a:p>
            <a:pPr marL="109538" indent="0" algn="just">
              <a:spcBef>
                <a:spcPct val="0"/>
              </a:spcBef>
              <a:buClrTx/>
              <a:buNone/>
              <a:tabLst>
                <a:tab pos="1620838" algn="l"/>
              </a:tabLst>
            </a:pPr>
            <a:r>
              <a:rPr lang="fr-FR" sz="2000" dirty="0">
                <a:cs typeface="Times New Roman" pitchFamily="18" charset="0"/>
              </a:rPr>
              <a:t> D’autres budgets du secteur public pourraient être réduits</a:t>
            </a:r>
          </a:p>
          <a:p>
            <a:pPr marL="109538" indent="0" algn="just">
              <a:spcBef>
                <a:spcPct val="0"/>
              </a:spcBef>
              <a:buClrTx/>
              <a:buNone/>
              <a:tabLst>
                <a:tab pos="1620838" algn="l"/>
              </a:tabLst>
            </a:pPr>
            <a:r>
              <a:rPr lang="fr-FR" sz="2000" dirty="0">
                <a:cs typeface="Times New Roman" pitchFamily="18" charset="0"/>
              </a:rPr>
              <a:t> D’autres contribuables plus aisés pourraient payer</a:t>
            </a:r>
          </a:p>
          <a:p>
            <a:pPr marL="109538" indent="0" algn="just">
              <a:spcBef>
                <a:spcPct val="0"/>
              </a:spcBef>
              <a:buClrTx/>
              <a:buNone/>
              <a:tabLst>
                <a:tab pos="1620838" algn="l"/>
              </a:tabLst>
            </a:pPr>
            <a:r>
              <a:rPr lang="fr-FR" sz="2000" dirty="0">
                <a:cs typeface="Times New Roman" pitchFamily="18" charset="0"/>
              </a:rPr>
              <a:t> C’est plutôt aux bénéficiaires de ces interventions de contribuer</a:t>
            </a:r>
          </a:p>
          <a:p>
            <a:pPr marL="109538" indent="0" algn="just">
              <a:spcBef>
                <a:spcPct val="0"/>
              </a:spcBef>
              <a:buClrTx/>
              <a:buNone/>
              <a:tabLst>
                <a:tab pos="1620838" algn="l"/>
              </a:tabLst>
            </a:pPr>
            <a:r>
              <a:rPr lang="fr-FR" sz="2000" dirty="0">
                <a:cs typeface="Times New Roman" pitchFamily="18" charset="0"/>
              </a:rPr>
              <a:t> On devrait financer ce service en réajustant le budget de santé</a:t>
            </a:r>
          </a:p>
          <a:p>
            <a:pPr marL="109538" indent="0" algn="just">
              <a:spcBef>
                <a:spcPct val="0"/>
              </a:spcBef>
              <a:buClrTx/>
              <a:buNone/>
              <a:tabLst>
                <a:tab pos="1620838" algn="l"/>
              </a:tabLst>
            </a:pPr>
            <a:r>
              <a:rPr lang="fr-FR" sz="2000" b="1" i="1" dirty="0" smtClean="0">
                <a:cs typeface="Times New Roman" pitchFamily="18" charset="0"/>
              </a:rPr>
              <a:t>Vous </a:t>
            </a:r>
            <a:r>
              <a:rPr lang="fr-FR" sz="2000" b="1" i="1" dirty="0">
                <a:cs typeface="Times New Roman" pitchFamily="18" charset="0"/>
              </a:rPr>
              <a:t>n’avez pas les moyens de contribuer</a:t>
            </a:r>
          </a:p>
          <a:p>
            <a:pPr marL="109538" indent="0" algn="just">
              <a:spcBef>
                <a:spcPct val="0"/>
              </a:spcBef>
              <a:buClrTx/>
              <a:buNone/>
              <a:tabLst>
                <a:tab pos="1620838" algn="l"/>
              </a:tabLst>
            </a:pPr>
            <a:r>
              <a:rPr lang="fr-FR" sz="2000" dirty="0">
                <a:cs typeface="Times New Roman" pitchFamily="18" charset="0"/>
              </a:rPr>
              <a:t> Vous payez déjà suffisamment pour la sécurité sociale</a:t>
            </a:r>
          </a:p>
          <a:p>
            <a:pPr marL="109538" indent="0" algn="just">
              <a:spcBef>
                <a:spcPct val="0"/>
              </a:spcBef>
              <a:buClrTx/>
              <a:buNone/>
              <a:tabLst>
                <a:tab pos="1620838" algn="l"/>
              </a:tabLst>
            </a:pPr>
            <a:r>
              <a:rPr lang="fr-FR" sz="2000" dirty="0">
                <a:cs typeface="Times New Roman" pitchFamily="18" charset="0"/>
              </a:rPr>
              <a:t> Vous préférez d'autres modes de paiement comme les assurances</a:t>
            </a:r>
          </a:p>
          <a:p>
            <a:pPr marL="109538" indent="0" algn="just">
              <a:spcBef>
                <a:spcPct val="0"/>
              </a:spcBef>
              <a:buClrTx/>
              <a:buNone/>
              <a:tabLst>
                <a:tab pos="1620838" algn="l"/>
              </a:tabLst>
            </a:pPr>
            <a:r>
              <a:rPr lang="fr-FR" sz="2000" b="1" i="1" dirty="0" smtClean="0">
                <a:cs typeface="Times New Roman" pitchFamily="18" charset="0"/>
              </a:rPr>
              <a:t>Vous </a:t>
            </a:r>
            <a:r>
              <a:rPr lang="fr-FR" sz="2000" b="1" i="1" dirty="0">
                <a:cs typeface="Times New Roman" pitchFamily="18" charset="0"/>
              </a:rPr>
              <a:t>n’êtes pas concerné(e)</a:t>
            </a:r>
          </a:p>
          <a:p>
            <a:pPr marL="109538" indent="0" algn="just">
              <a:spcBef>
                <a:spcPct val="0"/>
              </a:spcBef>
              <a:buClrTx/>
              <a:buNone/>
              <a:tabLst>
                <a:tab pos="1620838" algn="l"/>
              </a:tabLst>
            </a:pPr>
            <a:r>
              <a:rPr lang="fr-FR" sz="2000" dirty="0">
                <a:cs typeface="Times New Roman" pitchFamily="18" charset="0"/>
              </a:rPr>
              <a:t> </a:t>
            </a:r>
            <a:r>
              <a:rPr lang="fr-FR" sz="2000" dirty="0" smtClean="0">
                <a:cs typeface="Times New Roman" pitchFamily="18" charset="0"/>
              </a:rPr>
              <a:t>Autre </a:t>
            </a:r>
            <a:r>
              <a:rPr lang="fr-FR" sz="2000" dirty="0">
                <a:cs typeface="Times New Roman" pitchFamily="18" charset="0"/>
              </a:rPr>
              <a:t>(s’il vous plait précisez)___________________________</a:t>
            </a:r>
            <a:endParaRPr lang="fr-FR" sz="2000" dirty="0"/>
          </a:p>
        </p:txBody>
      </p:sp>
      <p:sp>
        <p:nvSpPr>
          <p:cNvPr id="2" name="Rectangle 1" hidden="1"/>
          <p:cNvSpPr/>
          <p:nvPr>
            <p:custDataLst>
              <p:tags r:id="rId1"/>
            </p:custDataLst>
          </p:nvPr>
        </p:nvSpPr>
        <p:spPr>
          <a:xfrm>
            <a:off x="1524000" y="6705600"/>
            <a:ext cx="615820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8210939"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67%</a:t>
            </a:r>
            <a:endParaRPr lang="fr-FR" sz="1200">
              <a:solidFill>
                <a:srgbClr val="000000"/>
              </a:solidFill>
            </a:endParaRP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6264">
            <a:off x="9984432" y="4941168"/>
            <a:ext cx="914479" cy="810838"/>
          </a:xfrm>
          <a:prstGeom prst="rect">
            <a:avLst/>
          </a:prstGeom>
          <a:solidFill>
            <a:schemeClr val="accent1"/>
          </a:solidFill>
        </p:spPr>
      </p:pic>
      <p:sp>
        <p:nvSpPr>
          <p:cNvPr id="3" name="Rectangle 2"/>
          <p:cNvSpPr/>
          <p:nvPr>
            <p:custDataLst>
              <p:tags r:id="rId3"/>
            </p:custDataLst>
          </p:nvPr>
        </p:nvSpPr>
        <p:spPr>
          <a:xfrm>
            <a:off x="0" y="0"/>
            <a:ext cx="8589818"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70%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592925" y="624110"/>
            <a:ext cx="8911687" cy="788666"/>
          </a:xfrm>
        </p:spPr>
        <p:txBody>
          <a:bodyPr/>
          <a:lstStyle/>
          <a:p>
            <a:r>
              <a:rPr lang="fr-FR"/>
              <a:t>Contributions</a:t>
            </a:r>
          </a:p>
        </p:txBody>
      </p:sp>
      <p:sp>
        <p:nvSpPr>
          <p:cNvPr id="140370" name="Rectangle 82"/>
          <p:cNvSpPr>
            <a:spLocks noChangeArrowheads="1"/>
          </p:cNvSpPr>
          <p:nvPr/>
        </p:nvSpPr>
        <p:spPr bwMode="auto">
          <a:xfrm>
            <a:off x="1527175" y="3209926"/>
            <a:ext cx="9144000" cy="584775"/>
          </a:xfrm>
          <a:prstGeom prst="rect">
            <a:avLst/>
          </a:prstGeom>
          <a:noFill/>
          <a:ln w="9525">
            <a:noFill/>
            <a:miter lim="800000"/>
            <a:headEnd/>
            <a:tailEnd/>
          </a:ln>
          <a:effectLst/>
        </p:spPr>
        <p:txBody>
          <a:bodyPr>
            <a:spAutoFit/>
          </a:bodyPr>
          <a:lstStyle/>
          <a:p>
            <a:r>
              <a:rPr lang="fr-FR" sz="1400"/>
              <a:t/>
            </a:r>
            <a:br>
              <a:rPr lang="fr-FR" sz="1400"/>
            </a:br>
            <a:endParaRPr lang="fr-FR"/>
          </a:p>
        </p:txBody>
      </p:sp>
      <p:graphicFrame>
        <p:nvGraphicFramePr>
          <p:cNvPr id="140800" name="Group 512"/>
          <p:cNvGraphicFramePr>
            <a:graphicFrameLocks noGrp="1"/>
          </p:cNvGraphicFramePr>
          <p:nvPr>
            <p:extLst>
              <p:ext uri="{D42A27DB-BD31-4B8C-83A1-F6EECF244321}">
                <p14:modId xmlns:p14="http://schemas.microsoft.com/office/powerpoint/2010/main" val="3742873220"/>
              </p:ext>
            </p:extLst>
          </p:nvPr>
        </p:nvGraphicFramePr>
        <p:xfrm>
          <a:off x="2711624" y="2060848"/>
          <a:ext cx="8280081" cy="3813175"/>
        </p:xfrm>
        <a:graphic>
          <a:graphicData uri="http://schemas.openxmlformats.org/drawingml/2006/table">
            <a:tbl>
              <a:tblPr/>
              <a:tblGrid>
                <a:gridCol w="2926080">
                  <a:extLst>
                    <a:ext uri="{9D8B030D-6E8A-4147-A177-3AD203B41FA5}">
                      <a16:colId xmlns:a16="http://schemas.microsoft.com/office/drawing/2014/main" val="20000"/>
                    </a:ext>
                  </a:extLst>
                </a:gridCol>
                <a:gridCol w="1784667">
                  <a:extLst>
                    <a:ext uri="{9D8B030D-6E8A-4147-A177-3AD203B41FA5}">
                      <a16:colId xmlns:a16="http://schemas.microsoft.com/office/drawing/2014/main" val="20001"/>
                    </a:ext>
                  </a:extLst>
                </a:gridCol>
                <a:gridCol w="1784667">
                  <a:extLst>
                    <a:ext uri="{9D8B030D-6E8A-4147-A177-3AD203B41FA5}">
                      <a16:colId xmlns:a16="http://schemas.microsoft.com/office/drawing/2014/main" val="20002"/>
                    </a:ext>
                  </a:extLst>
                </a:gridCol>
                <a:gridCol w="1784667">
                  <a:extLst>
                    <a:ext uri="{9D8B030D-6E8A-4147-A177-3AD203B41FA5}">
                      <a16:colId xmlns:a16="http://schemas.microsoft.com/office/drawing/2014/main" val="20003"/>
                    </a:ext>
                  </a:extLst>
                </a:gridCol>
              </a:tblGrid>
              <a:tr h="609600">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endParaRPr kumimoji="1" lang="fr-FR" sz="2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cap="flat">
                      <a:noFill/>
                    </a:lnL>
                    <a:lnR>
                      <a:noFill/>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PON</a:t>
                      </a:r>
                    </a:p>
                  </a:txBody>
                  <a:tcPr horzOverflow="overflow">
                    <a:lnL>
                      <a:noFill/>
                    </a:lnL>
                    <a:lnR>
                      <a:noFill/>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rPr>
                        <a:t>SEI</a:t>
                      </a:r>
                    </a:p>
                  </a:txBody>
                  <a:tcPr horzOverflow="overflow">
                    <a:lnL>
                      <a:noFill/>
                    </a:lnL>
                    <a:lnR>
                      <a:noFill/>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AMB</a:t>
                      </a:r>
                    </a:p>
                  </a:txBody>
                  <a:tcPr horzOverflow="overflow">
                    <a:lnL>
                      <a:noFill/>
                    </a:lnL>
                    <a:lnR>
                      <a:noFill/>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3250">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Cotisation</a:t>
                      </a:r>
                    </a:p>
                  </a:txBody>
                  <a:tcPr horzOverflow="overflow">
                    <a:lnL cap="flat">
                      <a:noFill/>
                    </a:lnL>
                    <a:lnR>
                      <a:noFill/>
                    </a:lnR>
                    <a:lnT w="381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121 (40%)</a:t>
                      </a:r>
                    </a:p>
                  </a:txBody>
                  <a:tcPr horzOverflow="overflow">
                    <a:lnL>
                      <a:noFill/>
                    </a:lnL>
                    <a:lnR>
                      <a:noFill/>
                    </a:lnR>
                    <a:lnT w="381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144 (47%)</a:t>
                      </a:r>
                    </a:p>
                  </a:txBody>
                  <a:tcPr horzOverflow="overflow">
                    <a:lnL>
                      <a:noFill/>
                    </a:lnL>
                    <a:lnR>
                      <a:noFill/>
                    </a:lnR>
                    <a:lnT w="381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106 (35%)</a:t>
                      </a:r>
                    </a:p>
                  </a:txBody>
                  <a:tcPr horzOverflow="overflow">
                    <a:lnL>
                      <a:noFill/>
                    </a:lnL>
                    <a:lnR>
                      <a:noFill/>
                    </a:lnR>
                    <a:lnT w="38100" cap="flat" cmpd="sng" algn="ctr">
                      <a:solidFill>
                        <a:schemeClr val="accent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8025">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Donation</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57 (19%)</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smtClean="0">
                          <a:ln>
                            <a:noFill/>
                          </a:ln>
                          <a:solidFill>
                            <a:schemeClr val="tx1"/>
                          </a:solidFill>
                          <a:effectLst/>
                          <a:latin typeface="Times New Roman" pitchFamily="18" charset="0"/>
                        </a:rPr>
                        <a:t>39 (13%)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smtClean="0">
                          <a:ln>
                            <a:noFill/>
                          </a:ln>
                          <a:solidFill>
                            <a:schemeClr val="tx1"/>
                          </a:solidFill>
                          <a:effectLst/>
                          <a:latin typeface="Times New Roman" pitchFamily="18" charset="0"/>
                        </a:rPr>
                        <a:t>34 (11%)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92300">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Refus contribution</a:t>
                      </a:r>
                    </a:p>
                    <a:p>
                      <a:pPr marL="457200" marR="0" lvl="1" indent="0" algn="l" defTabSz="914400" rtl="0" eaLnBrk="0" fontAlgn="base" latinLnBrk="0" hangingPunct="0">
                        <a:lnSpc>
                          <a:spcPct val="100000"/>
                        </a:lnSpc>
                        <a:spcBef>
                          <a:spcPct val="0"/>
                        </a:spcBef>
                        <a:spcAft>
                          <a:spcPct val="0"/>
                        </a:spcAft>
                        <a:buClr>
                          <a:schemeClr val="folHlink"/>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vrai zéro</a:t>
                      </a:r>
                    </a:p>
                    <a:p>
                      <a:pPr marL="457200" marR="0" lvl="1" indent="0" algn="l" defTabSz="914400" rtl="0" eaLnBrk="0" fontAlgn="base" latinLnBrk="0" hangingPunct="0">
                        <a:lnSpc>
                          <a:spcPct val="100000"/>
                        </a:lnSpc>
                        <a:spcBef>
                          <a:spcPct val="0"/>
                        </a:spcBef>
                        <a:spcAft>
                          <a:spcPct val="0"/>
                        </a:spcAft>
                        <a:buClr>
                          <a:schemeClr val="folHlink"/>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protestataires</a:t>
                      </a:r>
                      <a:endParaRPr kumimoji="1" lang="fr-FR" sz="2400" b="0" i="0" u="none" strike="noStrike" cap="none" normalizeH="0" baseline="0" dirty="0" smtClean="0">
                        <a:ln>
                          <a:noFill/>
                        </a:ln>
                        <a:solidFill>
                          <a:schemeClr val="bg2"/>
                        </a:solidFill>
                        <a:effectLst/>
                        <a:latin typeface="Times New Roman" pitchFamily="18" charset="0"/>
                      </a:endParaRPr>
                    </a:p>
                  </a:txBody>
                  <a:tcPr horzOverflow="overflow">
                    <a:lnL cap="flat">
                      <a:noFill/>
                    </a:lnL>
                    <a:lnR>
                      <a:noFill/>
                    </a:lnR>
                    <a:lnT>
                      <a:noFill/>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123 (41%)</a:t>
                      </a:r>
                    </a:p>
                    <a:p>
                      <a:pPr marL="285750" marR="0" lvl="1" indent="0" algn="r" defTabSz="914400" rtl="0" eaLnBrk="0" fontAlgn="base" latinLnBrk="0" hangingPunct="0">
                        <a:lnSpc>
                          <a:spcPct val="100000"/>
                        </a:lnSpc>
                        <a:spcBef>
                          <a:spcPct val="0"/>
                        </a:spcBef>
                        <a:spcAft>
                          <a:spcPct val="0"/>
                        </a:spcAft>
                        <a:buClr>
                          <a:schemeClr val="folHlink"/>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25 (20%)</a:t>
                      </a:r>
                    </a:p>
                    <a:p>
                      <a:pPr marL="285750" marR="0" lvl="1" indent="0" algn="r" defTabSz="914400" rtl="0" eaLnBrk="0" fontAlgn="base" latinLnBrk="0" hangingPunct="0">
                        <a:lnSpc>
                          <a:spcPct val="100000"/>
                        </a:lnSpc>
                        <a:spcBef>
                          <a:spcPct val="0"/>
                        </a:spcBef>
                        <a:spcAft>
                          <a:spcPct val="0"/>
                        </a:spcAft>
                        <a:buClr>
                          <a:schemeClr val="folHlink"/>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99 (80%)</a:t>
                      </a:r>
                    </a:p>
                  </a:txBody>
                  <a:tcPr horzOverflow="overflow">
                    <a:lnL>
                      <a:noFill/>
                    </a:lnL>
                    <a:lnR>
                      <a:noFill/>
                    </a:lnR>
                    <a:lnT>
                      <a:noFill/>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120 (10%)</a:t>
                      </a:r>
                    </a:p>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27 (23%)</a:t>
                      </a:r>
                    </a:p>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93 (77%)</a:t>
                      </a:r>
                    </a:p>
                  </a:txBody>
                  <a:tcPr horzOverflow="overflow">
                    <a:lnL>
                      <a:noFill/>
                    </a:lnL>
                    <a:lnR>
                      <a:noFill/>
                    </a:lnR>
                    <a:lnT>
                      <a:noFill/>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800" b="0" i="0" u="none" strike="noStrike" cap="none" normalizeH="0" baseline="0" dirty="0" smtClean="0">
                          <a:ln>
                            <a:noFill/>
                          </a:ln>
                          <a:solidFill>
                            <a:schemeClr val="tx1"/>
                          </a:solidFill>
                          <a:effectLst/>
                          <a:latin typeface="Times New Roman" pitchFamily="18" charset="0"/>
                        </a:rPr>
                        <a:t>160 (53%)</a:t>
                      </a:r>
                    </a:p>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41 (25%)</a:t>
                      </a:r>
                    </a:p>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fr-FR" sz="2400" b="0" i="0" u="none" strike="noStrike" cap="none" normalizeH="0" baseline="0" dirty="0" smtClean="0">
                          <a:ln>
                            <a:noFill/>
                          </a:ln>
                          <a:solidFill>
                            <a:schemeClr val="tx2"/>
                          </a:solidFill>
                          <a:effectLst/>
                          <a:latin typeface="Times New Roman" pitchFamily="18" charset="0"/>
                        </a:rPr>
                        <a:t>120 (75%)</a:t>
                      </a:r>
                    </a:p>
                    <a:p>
                      <a:pPr marL="0" marR="0" lvl="0" indent="0" algn="r" defTabSz="914400" rtl="0" eaLnBrk="0" fontAlgn="base" latinLnBrk="0" hangingPunct="0">
                        <a:lnSpc>
                          <a:spcPct val="100000"/>
                        </a:lnSpc>
                        <a:spcBef>
                          <a:spcPct val="0"/>
                        </a:spcBef>
                        <a:spcAft>
                          <a:spcPct val="0"/>
                        </a:spcAft>
                        <a:buClr>
                          <a:schemeClr val="accent2"/>
                        </a:buClr>
                        <a:buSzTx/>
                        <a:buFont typeface="Monotype Sorts" pitchFamily="2" charset="2"/>
                        <a:buNone/>
                        <a:tabLst/>
                      </a:pPr>
                      <a:endParaRPr kumimoji="1" lang="fr-FR"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hidden="1"/>
          <p:cNvSpPr/>
          <p:nvPr>
            <p:custDataLst>
              <p:tags r:id="rId1"/>
            </p:custDataLst>
          </p:nvPr>
        </p:nvSpPr>
        <p:spPr>
          <a:xfrm>
            <a:off x="1524000" y="6705600"/>
            <a:ext cx="6344816"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8459755"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69%</a:t>
            </a:r>
            <a:endParaRPr lang="fr-FR" sz="1200">
              <a:solidFill>
                <a:srgbClr val="000000"/>
              </a:solidFill>
            </a:endParaRPr>
          </a:p>
        </p:txBody>
      </p:sp>
      <p:sp>
        <p:nvSpPr>
          <p:cNvPr id="3" name="Rectangle 2"/>
          <p:cNvSpPr/>
          <p:nvPr>
            <p:custDataLst>
              <p:tags r:id="rId3"/>
            </p:custDataLst>
          </p:nvPr>
        </p:nvSpPr>
        <p:spPr>
          <a:xfrm>
            <a:off x="0" y="0"/>
            <a:ext cx="886690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73%</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fr-FR"/>
              <a:t>Motivations refus de contribution</a:t>
            </a:r>
          </a:p>
        </p:txBody>
      </p:sp>
      <p:sp>
        <p:nvSpPr>
          <p:cNvPr id="2" name="Rectangle 1" hidden="1"/>
          <p:cNvSpPr/>
          <p:nvPr>
            <p:custDataLst>
              <p:tags r:id="rId1"/>
            </p:custDataLst>
          </p:nvPr>
        </p:nvSpPr>
        <p:spPr>
          <a:xfrm>
            <a:off x="1524000" y="6705600"/>
            <a:ext cx="6531428"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8708572"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71%</a:t>
            </a:r>
            <a:endParaRPr lang="fr-FR" sz="1200">
              <a:solidFill>
                <a:srgbClr val="000000"/>
              </a:solidFill>
            </a:endParaRPr>
          </a:p>
        </p:txBody>
      </p:sp>
      <p:sp>
        <p:nvSpPr>
          <p:cNvPr id="3" name="Rectangle 2"/>
          <p:cNvSpPr/>
          <p:nvPr>
            <p:custDataLst>
              <p:tags r:id="rId3"/>
            </p:custDataLst>
          </p:nvPr>
        </p:nvSpPr>
        <p:spPr>
          <a:xfrm>
            <a:off x="0" y="0"/>
            <a:ext cx="9144000"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75%</a:t>
            </a:r>
            <a:endParaRPr lang="fr-FR" sz="1200">
              <a:solidFill>
                <a:srgbClr val="FFFFFF"/>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269473630"/>
              </p:ext>
            </p:extLst>
          </p:nvPr>
        </p:nvGraphicFramePr>
        <p:xfrm>
          <a:off x="1202919" y="1412776"/>
          <a:ext cx="9784079" cy="5364480"/>
        </p:xfrm>
        <a:graphic>
          <a:graphicData uri="http://schemas.openxmlformats.org/drawingml/2006/table">
            <a:tbl>
              <a:tblPr>
                <a:tableStyleId>{0E3FDE45-AF77-4B5C-9715-49D594BDF05E}</a:tableStyleId>
              </a:tblPr>
              <a:tblGrid>
                <a:gridCol w="6156834">
                  <a:extLst>
                    <a:ext uri="{9D8B030D-6E8A-4147-A177-3AD203B41FA5}">
                      <a16:colId xmlns:a16="http://schemas.microsoft.com/office/drawing/2014/main" val="146892511"/>
                    </a:ext>
                  </a:extLst>
                </a:gridCol>
                <a:gridCol w="1238358">
                  <a:extLst>
                    <a:ext uri="{9D8B030D-6E8A-4147-A177-3AD203B41FA5}">
                      <a16:colId xmlns:a16="http://schemas.microsoft.com/office/drawing/2014/main" val="1208776151"/>
                    </a:ext>
                  </a:extLst>
                </a:gridCol>
                <a:gridCol w="1135327">
                  <a:extLst>
                    <a:ext uri="{9D8B030D-6E8A-4147-A177-3AD203B41FA5}">
                      <a16:colId xmlns:a16="http://schemas.microsoft.com/office/drawing/2014/main" val="784382231"/>
                    </a:ext>
                  </a:extLst>
                </a:gridCol>
                <a:gridCol w="1253560">
                  <a:extLst>
                    <a:ext uri="{9D8B030D-6E8A-4147-A177-3AD203B41FA5}">
                      <a16:colId xmlns:a16="http://schemas.microsoft.com/office/drawing/2014/main" val="2977870152"/>
                    </a:ext>
                  </a:extLst>
                </a:gridCol>
              </a:tblGrid>
              <a:tr h="434482">
                <a:tc>
                  <a:txBody>
                    <a:bodyPr/>
                    <a:lstStyle/>
                    <a:p>
                      <a:pPr algn="l">
                        <a:lnSpc>
                          <a:spcPct val="200000"/>
                        </a:lnSpc>
                        <a:spcBef>
                          <a:spcPts val="300"/>
                        </a:spcBef>
                        <a:spcAft>
                          <a:spcPts val="300"/>
                        </a:spcAft>
                      </a:pPr>
                      <a:r>
                        <a:rPr lang="fr-FR" sz="1600" dirty="0">
                          <a:effectLst/>
                        </a:rPr>
                        <a:t> </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ctr">
                        <a:lnSpc>
                          <a:spcPct val="200000"/>
                        </a:lnSpc>
                        <a:spcBef>
                          <a:spcPts val="300"/>
                        </a:spcBef>
                        <a:spcAft>
                          <a:spcPts val="300"/>
                        </a:spcAft>
                      </a:pPr>
                      <a:r>
                        <a:rPr lang="fr-FR" sz="1600" b="1" dirty="0" smtClean="0">
                          <a:solidFill>
                            <a:schemeClr val="accent2"/>
                          </a:solidFill>
                          <a:effectLst/>
                        </a:rPr>
                        <a:t>PON n=123</a:t>
                      </a:r>
                      <a:endParaRPr lang="fr-FR" sz="1600" b="1" dirty="0">
                        <a:solidFill>
                          <a:schemeClr val="accent2"/>
                        </a:solidFill>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ctr">
                        <a:lnSpc>
                          <a:spcPct val="200000"/>
                        </a:lnSpc>
                        <a:spcBef>
                          <a:spcPts val="300"/>
                        </a:spcBef>
                        <a:spcAft>
                          <a:spcPts val="300"/>
                        </a:spcAft>
                      </a:pPr>
                      <a:r>
                        <a:rPr lang="fr-FR" sz="1600" b="1" dirty="0" smtClean="0">
                          <a:solidFill>
                            <a:schemeClr val="accent2"/>
                          </a:solidFill>
                          <a:effectLst/>
                        </a:rPr>
                        <a:t>SEI n=119</a:t>
                      </a:r>
                      <a:endParaRPr lang="fr-FR" sz="1600" b="1" dirty="0">
                        <a:solidFill>
                          <a:schemeClr val="accent2"/>
                        </a:solidFill>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ctr">
                        <a:lnSpc>
                          <a:spcPct val="200000"/>
                        </a:lnSpc>
                        <a:spcBef>
                          <a:spcPts val="300"/>
                        </a:spcBef>
                        <a:spcAft>
                          <a:spcPts val="300"/>
                        </a:spcAft>
                      </a:pPr>
                      <a:r>
                        <a:rPr lang="fr-FR" sz="1600" b="1" dirty="0" smtClean="0">
                          <a:solidFill>
                            <a:schemeClr val="accent2"/>
                          </a:solidFill>
                          <a:effectLst/>
                        </a:rPr>
                        <a:t>AMB n=161</a:t>
                      </a:r>
                      <a:endParaRPr lang="fr-FR" sz="1600" b="1" dirty="0">
                        <a:solidFill>
                          <a:schemeClr val="accent2"/>
                        </a:solidFill>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3281745711"/>
                  </a:ext>
                </a:extLst>
              </a:tr>
              <a:tr h="289655">
                <a:tc>
                  <a:txBody>
                    <a:bodyPr/>
                    <a:lstStyle/>
                    <a:p>
                      <a:pPr algn="l">
                        <a:lnSpc>
                          <a:spcPct val="200000"/>
                        </a:lnSpc>
                        <a:spcBef>
                          <a:spcPts val="300"/>
                        </a:spcBef>
                        <a:spcAft>
                          <a:spcPts val="300"/>
                        </a:spcAft>
                      </a:pPr>
                      <a:r>
                        <a:rPr lang="fr-FR" sz="1600" dirty="0">
                          <a:effectLst/>
                        </a:rPr>
                        <a:t>Les autres programmes sont plus importants</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8   </a:t>
                      </a:r>
                      <a:r>
                        <a:rPr lang="fr-FR" sz="1600" dirty="0">
                          <a:effectLst/>
                        </a:rPr>
                        <a:t>(6,5%)</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8   </a:t>
                      </a:r>
                      <a:r>
                        <a:rPr lang="fr-FR" sz="1600" dirty="0">
                          <a:effectLst/>
                        </a:rPr>
                        <a:t>(</a:t>
                      </a:r>
                      <a:r>
                        <a:rPr lang="fr-FR" sz="1600" dirty="0" smtClean="0">
                          <a:effectLst/>
                        </a:rPr>
                        <a:t>6,7%)</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37 (</a:t>
                      </a:r>
                      <a:r>
                        <a:rPr lang="fr-FR" sz="1600" dirty="0" smtClean="0">
                          <a:effectLst/>
                        </a:rPr>
                        <a:t>22,9%)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1678762936"/>
                  </a:ext>
                </a:extLst>
              </a:tr>
              <a:tr h="289655">
                <a:tc>
                  <a:txBody>
                    <a:bodyPr/>
                    <a:lstStyle/>
                    <a:p>
                      <a:pPr algn="l">
                        <a:lnSpc>
                          <a:spcPct val="200000"/>
                        </a:lnSpc>
                        <a:spcBef>
                          <a:spcPts val="300"/>
                        </a:spcBef>
                        <a:spcAft>
                          <a:spcPts val="300"/>
                        </a:spcAft>
                      </a:pPr>
                      <a:r>
                        <a:rPr lang="fr-FR" sz="1600" dirty="0">
                          <a:effectLst/>
                        </a:rPr>
                        <a:t>Vous n’avez pas les moyens de contribuer</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51 (</a:t>
                      </a:r>
                      <a:r>
                        <a:rPr lang="fr-FR" sz="1600" dirty="0" smtClean="0">
                          <a:effectLst/>
                        </a:rPr>
                        <a:t>41,5%)</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49 (</a:t>
                      </a:r>
                      <a:r>
                        <a:rPr lang="fr-FR" sz="1600" dirty="0" smtClean="0">
                          <a:effectLst/>
                        </a:rPr>
                        <a:t>41,2%)</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49 (</a:t>
                      </a:r>
                      <a:r>
                        <a:rPr lang="fr-FR" sz="1600" dirty="0" smtClean="0">
                          <a:effectLst/>
                        </a:rPr>
                        <a:t>30,4%)</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1012473720"/>
                  </a:ext>
                </a:extLst>
              </a:tr>
              <a:tr h="144827">
                <a:tc>
                  <a:txBody>
                    <a:bodyPr/>
                    <a:lstStyle/>
                    <a:p>
                      <a:pPr algn="l">
                        <a:lnSpc>
                          <a:spcPct val="200000"/>
                        </a:lnSpc>
                        <a:spcBef>
                          <a:spcPts val="300"/>
                        </a:spcBef>
                        <a:spcAft>
                          <a:spcPts val="300"/>
                        </a:spcAft>
                      </a:pPr>
                      <a:r>
                        <a:rPr lang="fr-FR" sz="1600" dirty="0">
                          <a:effectLst/>
                        </a:rPr>
                        <a:t>Vous n’êtes pas concerné</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6   </a:t>
                      </a:r>
                      <a:r>
                        <a:rPr lang="fr-FR" sz="1600" dirty="0">
                          <a:effectLst/>
                        </a:rPr>
                        <a:t>(</a:t>
                      </a:r>
                      <a:r>
                        <a:rPr lang="fr-FR" sz="1600" dirty="0" smtClean="0">
                          <a:effectLst/>
                        </a:rPr>
                        <a:t>4,9%)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5   </a:t>
                      </a:r>
                      <a:r>
                        <a:rPr lang="fr-FR" sz="1600" dirty="0">
                          <a:effectLst/>
                        </a:rPr>
                        <a:t>(4,2%)</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5   </a:t>
                      </a:r>
                      <a:r>
                        <a:rPr lang="fr-FR" sz="1600" dirty="0">
                          <a:effectLst/>
                        </a:rPr>
                        <a:t>(3,1%)</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1440912213"/>
                  </a:ext>
                </a:extLst>
              </a:tr>
              <a:tr h="289655">
                <a:tc>
                  <a:txBody>
                    <a:bodyPr/>
                    <a:lstStyle/>
                    <a:p>
                      <a:pPr algn="l">
                        <a:lnSpc>
                          <a:spcPct val="200000"/>
                        </a:lnSpc>
                        <a:spcBef>
                          <a:spcPts val="300"/>
                        </a:spcBef>
                        <a:spcAft>
                          <a:spcPts val="300"/>
                        </a:spcAft>
                      </a:pPr>
                      <a:r>
                        <a:rPr lang="fr-FR" sz="1600" dirty="0">
                          <a:effectLst/>
                        </a:rPr>
                        <a:t>D’autres budgets du secteur public pourraient être réduits</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55 (</a:t>
                      </a:r>
                      <a:r>
                        <a:rPr lang="fr-FR" sz="1600" dirty="0" smtClean="0">
                          <a:effectLst/>
                        </a:rPr>
                        <a:t>44,7%)</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50 (</a:t>
                      </a:r>
                      <a:r>
                        <a:rPr lang="fr-FR" sz="1600" dirty="0" smtClean="0">
                          <a:effectLst/>
                        </a:rPr>
                        <a:t>42,0%)</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80 (</a:t>
                      </a:r>
                      <a:r>
                        <a:rPr lang="fr-FR" sz="1600" dirty="0" smtClean="0">
                          <a:solidFill>
                            <a:schemeClr val="accent1"/>
                          </a:solidFill>
                          <a:effectLst/>
                        </a:rPr>
                        <a:t>49,7</a:t>
                      </a:r>
                      <a:r>
                        <a:rPr lang="fr-FR" sz="1600" dirty="0" smtClean="0">
                          <a:effectLst/>
                        </a:rPr>
                        <a:t>%)</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3996343999"/>
                  </a:ext>
                </a:extLst>
              </a:tr>
              <a:tr h="289655">
                <a:tc>
                  <a:txBody>
                    <a:bodyPr/>
                    <a:lstStyle/>
                    <a:p>
                      <a:pPr algn="l">
                        <a:lnSpc>
                          <a:spcPct val="200000"/>
                        </a:lnSpc>
                        <a:spcBef>
                          <a:spcPts val="300"/>
                        </a:spcBef>
                        <a:spcAft>
                          <a:spcPts val="300"/>
                        </a:spcAft>
                      </a:pPr>
                      <a:r>
                        <a:rPr lang="fr-FR" sz="1600" dirty="0">
                          <a:effectLst/>
                        </a:rPr>
                        <a:t>D’autres contribuables plus aisés pourraient contribuer</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31 (25,2%)</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26 (</a:t>
                      </a:r>
                      <a:r>
                        <a:rPr lang="fr-FR" sz="1600" dirty="0" smtClean="0">
                          <a:effectLst/>
                        </a:rPr>
                        <a:t>21,9%)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34 (</a:t>
                      </a:r>
                      <a:r>
                        <a:rPr lang="fr-FR" sz="1600" dirty="0" smtClean="0">
                          <a:effectLst/>
                        </a:rPr>
                        <a:t>21,1%)</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1419101848"/>
                  </a:ext>
                </a:extLst>
              </a:tr>
              <a:tr h="289655">
                <a:tc>
                  <a:txBody>
                    <a:bodyPr/>
                    <a:lstStyle/>
                    <a:p>
                      <a:pPr algn="l">
                        <a:lnSpc>
                          <a:spcPct val="200000"/>
                        </a:lnSpc>
                        <a:spcBef>
                          <a:spcPts val="300"/>
                        </a:spcBef>
                        <a:spcAft>
                          <a:spcPts val="300"/>
                        </a:spcAft>
                      </a:pPr>
                      <a:r>
                        <a:rPr lang="fr-FR" sz="1600" dirty="0">
                          <a:effectLst/>
                        </a:rPr>
                        <a:t>C’est plutôt aux bénéficiaires de contribuer</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11   </a:t>
                      </a:r>
                      <a:r>
                        <a:rPr lang="fr-FR" sz="1600" dirty="0">
                          <a:effectLst/>
                        </a:rPr>
                        <a:t>(</a:t>
                      </a:r>
                      <a:r>
                        <a:rPr lang="fr-FR" sz="1600" dirty="0" smtClean="0">
                          <a:effectLst/>
                        </a:rPr>
                        <a:t>8,9%)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3   </a:t>
                      </a:r>
                      <a:r>
                        <a:rPr lang="fr-FR" sz="1600" dirty="0">
                          <a:effectLst/>
                        </a:rPr>
                        <a:t>(</a:t>
                      </a:r>
                      <a:r>
                        <a:rPr lang="fr-FR" sz="1600" dirty="0" smtClean="0">
                          <a:effectLst/>
                        </a:rPr>
                        <a:t>2,5%)</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16  </a:t>
                      </a:r>
                      <a:r>
                        <a:rPr lang="fr-FR" sz="1600" dirty="0">
                          <a:effectLst/>
                        </a:rPr>
                        <a:t>(</a:t>
                      </a:r>
                      <a:r>
                        <a:rPr lang="fr-FR" sz="1600" dirty="0" smtClean="0">
                          <a:effectLst/>
                        </a:rPr>
                        <a:t>9,9%)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3620508503"/>
                  </a:ext>
                </a:extLst>
              </a:tr>
              <a:tr h="289655">
                <a:tc>
                  <a:txBody>
                    <a:bodyPr/>
                    <a:lstStyle/>
                    <a:p>
                      <a:pPr algn="l">
                        <a:lnSpc>
                          <a:spcPct val="200000"/>
                        </a:lnSpc>
                        <a:spcBef>
                          <a:spcPts val="300"/>
                        </a:spcBef>
                        <a:spcAft>
                          <a:spcPts val="300"/>
                        </a:spcAft>
                      </a:pPr>
                      <a:r>
                        <a:rPr lang="fr-FR" sz="1600" dirty="0">
                          <a:effectLst/>
                        </a:rPr>
                        <a:t>Le budget de santé devrait être réajusté</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52 (</a:t>
                      </a:r>
                      <a:r>
                        <a:rPr lang="fr-FR" sz="1600" dirty="0" smtClean="0">
                          <a:effectLst/>
                        </a:rPr>
                        <a:t>42,3%)</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50 (</a:t>
                      </a:r>
                      <a:r>
                        <a:rPr lang="fr-FR" sz="1600" dirty="0" smtClean="0">
                          <a:effectLst/>
                        </a:rPr>
                        <a:t>42,0%)</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72 (</a:t>
                      </a:r>
                      <a:r>
                        <a:rPr lang="fr-FR" sz="1600" dirty="0" smtClean="0">
                          <a:effectLst/>
                        </a:rPr>
                        <a:t>44,7%)</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2339957560"/>
                  </a:ext>
                </a:extLst>
              </a:tr>
              <a:tr h="289655">
                <a:tc>
                  <a:txBody>
                    <a:bodyPr/>
                    <a:lstStyle/>
                    <a:p>
                      <a:pPr algn="l">
                        <a:lnSpc>
                          <a:spcPct val="200000"/>
                        </a:lnSpc>
                        <a:spcBef>
                          <a:spcPts val="300"/>
                        </a:spcBef>
                        <a:spcAft>
                          <a:spcPts val="300"/>
                        </a:spcAft>
                      </a:pPr>
                      <a:r>
                        <a:rPr lang="fr-FR" sz="1600" dirty="0">
                          <a:effectLst/>
                        </a:rPr>
                        <a:t>Vous payez déjà assez pour la sécurité sociale</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82 (</a:t>
                      </a:r>
                      <a:r>
                        <a:rPr lang="fr-FR" sz="1600" dirty="0" smtClean="0">
                          <a:solidFill>
                            <a:schemeClr val="accent1"/>
                          </a:solidFill>
                          <a:effectLst/>
                        </a:rPr>
                        <a:t>66,7</a:t>
                      </a:r>
                      <a:r>
                        <a:rPr lang="fr-FR" sz="1600" dirty="0" smtClean="0">
                          <a:solidFill>
                            <a:schemeClr val="tx1"/>
                          </a:solidFill>
                          <a:effectLst/>
                        </a:rPr>
                        <a:t>%</a:t>
                      </a:r>
                      <a:r>
                        <a:rPr lang="fr-FR" sz="1600" dirty="0" smtClean="0">
                          <a:effectLst/>
                        </a:rPr>
                        <a:t>)</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78 (</a:t>
                      </a:r>
                      <a:r>
                        <a:rPr lang="fr-FR" sz="1600" dirty="0" smtClean="0">
                          <a:solidFill>
                            <a:schemeClr val="accent1"/>
                          </a:solidFill>
                          <a:effectLst/>
                        </a:rPr>
                        <a:t>65,6</a:t>
                      </a:r>
                      <a:r>
                        <a:rPr lang="fr-FR" sz="1600" dirty="0" smtClean="0">
                          <a:effectLst/>
                        </a:rPr>
                        <a:t>%)</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94 (</a:t>
                      </a:r>
                      <a:r>
                        <a:rPr lang="fr-FR" sz="1600" dirty="0" smtClean="0">
                          <a:solidFill>
                            <a:schemeClr val="accent1"/>
                          </a:solidFill>
                          <a:effectLst/>
                        </a:rPr>
                        <a:t>58,4</a:t>
                      </a:r>
                      <a:r>
                        <a:rPr lang="fr-FR" sz="1600" dirty="0" smtClean="0">
                          <a:effectLst/>
                        </a:rPr>
                        <a:t>%)</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2131230327"/>
                  </a:ext>
                </a:extLst>
              </a:tr>
              <a:tr h="289655">
                <a:tc>
                  <a:txBody>
                    <a:bodyPr/>
                    <a:lstStyle/>
                    <a:p>
                      <a:pPr algn="l">
                        <a:lnSpc>
                          <a:spcPct val="200000"/>
                        </a:lnSpc>
                        <a:spcBef>
                          <a:spcPts val="300"/>
                        </a:spcBef>
                        <a:spcAft>
                          <a:spcPts val="300"/>
                        </a:spcAft>
                      </a:pPr>
                      <a:r>
                        <a:rPr lang="fr-FR" sz="1600" dirty="0">
                          <a:effectLst/>
                        </a:rPr>
                        <a:t>Vous préférez d’autres modes de paiement</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18 (</a:t>
                      </a:r>
                      <a:r>
                        <a:rPr lang="fr-FR" sz="1600" dirty="0" smtClean="0">
                          <a:effectLst/>
                        </a:rPr>
                        <a:t>14,7%)</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14 (</a:t>
                      </a:r>
                      <a:r>
                        <a:rPr lang="fr-FR" sz="1600" dirty="0" smtClean="0">
                          <a:effectLst/>
                        </a:rPr>
                        <a:t>11,8%)</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29   </a:t>
                      </a:r>
                      <a:r>
                        <a:rPr lang="fr-FR" sz="1600" dirty="0">
                          <a:effectLst/>
                        </a:rPr>
                        <a:t>(18%)</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2922963293"/>
                  </a:ext>
                </a:extLst>
              </a:tr>
              <a:tr h="144827">
                <a:tc>
                  <a:txBody>
                    <a:bodyPr/>
                    <a:lstStyle/>
                    <a:p>
                      <a:pPr algn="l">
                        <a:lnSpc>
                          <a:spcPct val="200000"/>
                        </a:lnSpc>
                        <a:spcBef>
                          <a:spcPts val="300"/>
                        </a:spcBef>
                        <a:spcAft>
                          <a:spcPts val="300"/>
                        </a:spcAft>
                      </a:pPr>
                      <a:r>
                        <a:rPr lang="fr-FR" sz="1600" dirty="0">
                          <a:effectLst/>
                        </a:rPr>
                        <a:t>Autres</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smtClean="0">
                          <a:effectLst/>
                        </a:rPr>
                        <a:t>6   </a:t>
                      </a:r>
                      <a:r>
                        <a:rPr lang="fr-FR" sz="1600" dirty="0">
                          <a:effectLst/>
                        </a:rPr>
                        <a:t>(</a:t>
                      </a:r>
                      <a:r>
                        <a:rPr lang="fr-FR" sz="1600" dirty="0" smtClean="0">
                          <a:effectLst/>
                        </a:rPr>
                        <a:t>4,9%)</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11 </a:t>
                      </a:r>
                      <a:r>
                        <a:rPr lang="fr-FR" sz="1600" dirty="0" smtClean="0">
                          <a:effectLst/>
                        </a:rPr>
                        <a:t> (9,2%)</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tc>
                  <a:txBody>
                    <a:bodyPr/>
                    <a:lstStyle/>
                    <a:p>
                      <a:pPr algn="r">
                        <a:lnSpc>
                          <a:spcPct val="200000"/>
                        </a:lnSpc>
                        <a:spcBef>
                          <a:spcPts val="300"/>
                        </a:spcBef>
                        <a:spcAft>
                          <a:spcPts val="300"/>
                        </a:spcAft>
                      </a:pPr>
                      <a:r>
                        <a:rPr lang="fr-FR" sz="1600" dirty="0">
                          <a:effectLst/>
                        </a:rPr>
                        <a:t>13 </a:t>
                      </a:r>
                      <a:r>
                        <a:rPr lang="fr-FR" sz="1600" dirty="0" smtClean="0">
                          <a:effectLst/>
                        </a:rPr>
                        <a:t> (8,1%)</a:t>
                      </a:r>
                      <a:endParaRPr lang="fr-FR" sz="1600" dirty="0">
                        <a:effectLst/>
                        <a:latin typeface="Times New Roman" panose="02020603050405020304" pitchFamily="18" charset="0"/>
                        <a:ea typeface="Times New Roman" panose="02020603050405020304" pitchFamily="18" charset="0"/>
                      </a:endParaRPr>
                    </a:p>
                  </a:txBody>
                  <a:tcPr marL="17601" marR="17601" marT="0" marB="0" anchor="ctr"/>
                </a:tc>
                <a:extLst>
                  <a:ext uri="{0D108BD9-81ED-4DB2-BD59-A6C34878D82A}">
                    <a16:rowId xmlns:a16="http://schemas.microsoft.com/office/drawing/2014/main" val="4282373328"/>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fr-FR"/>
              <a:t>Motivations de contributions</a:t>
            </a:r>
          </a:p>
        </p:txBody>
      </p:sp>
      <p:sp>
        <p:nvSpPr>
          <p:cNvPr id="2" name="Rectangle 1" hidden="1"/>
          <p:cNvSpPr/>
          <p:nvPr>
            <p:custDataLst>
              <p:tags r:id="rId1"/>
            </p:custDataLst>
          </p:nvPr>
        </p:nvSpPr>
        <p:spPr>
          <a:xfrm>
            <a:off x="1524001" y="6705600"/>
            <a:ext cx="6718041"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8957388"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73%</a:t>
            </a:r>
            <a:endParaRPr lang="fr-FR" sz="1200">
              <a:solidFill>
                <a:srgbClr val="000000"/>
              </a:solidFill>
            </a:endParaRPr>
          </a:p>
        </p:txBody>
      </p:sp>
      <p:pic>
        <p:nvPicPr>
          <p:cNvPr id="5" name="Image 4"/>
          <p:cNvPicPr>
            <a:picLocks noChangeAspect="1"/>
          </p:cNvPicPr>
          <p:nvPr/>
        </p:nvPicPr>
        <p:blipFill>
          <a:blip r:embed="rId5"/>
          <a:stretch>
            <a:fillRect/>
          </a:stretch>
        </p:blipFill>
        <p:spPr>
          <a:xfrm>
            <a:off x="1487488" y="2132856"/>
            <a:ext cx="8856984" cy="4373688"/>
          </a:xfrm>
          <a:prstGeom prst="rect">
            <a:avLst/>
          </a:prstGeom>
          <a:blipFill dpi="0" rotWithShape="1">
            <a:blip r:embed="rId6">
              <a:alphaModFix amt="5000"/>
            </a:blip>
            <a:srcRect/>
            <a:tile tx="0" ty="0" sx="100000" sy="100000" flip="none" algn="tl"/>
          </a:blipFill>
        </p:spPr>
      </p:pic>
      <p:sp>
        <p:nvSpPr>
          <p:cNvPr id="3" name="Rectangle 2"/>
          <p:cNvSpPr/>
          <p:nvPr>
            <p:custDataLst>
              <p:tags r:id="rId3"/>
            </p:custDataLst>
          </p:nvPr>
        </p:nvSpPr>
        <p:spPr>
          <a:xfrm>
            <a:off x="0" y="0"/>
            <a:ext cx="9421091"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77%</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39416" y="692696"/>
            <a:ext cx="11089231" cy="823690"/>
          </a:xfrm>
        </p:spPr>
        <p:txBody>
          <a:bodyPr>
            <a:normAutofit/>
          </a:bodyPr>
          <a:lstStyle/>
          <a:p>
            <a:r>
              <a:rPr lang="fr-FR" sz="3200" dirty="0" smtClean="0"/>
              <a:t>Impact d’une modification de l’information </a:t>
            </a:r>
            <a:endParaRPr lang="fr-FR" sz="3200" dirty="0"/>
          </a:p>
        </p:txBody>
      </p:sp>
      <p:sp>
        <p:nvSpPr>
          <p:cNvPr id="107523" name="Rectangle 3"/>
          <p:cNvSpPr>
            <a:spLocks noGrp="1" noChangeArrowheads="1"/>
          </p:cNvSpPr>
          <p:nvPr>
            <p:ph idx="1"/>
          </p:nvPr>
        </p:nvSpPr>
        <p:spPr>
          <a:xfrm>
            <a:off x="845915" y="2204864"/>
            <a:ext cx="10945215" cy="3059299"/>
          </a:xfrm>
        </p:spPr>
        <p:txBody>
          <a:bodyPr wrap="square">
            <a:spAutoFit/>
          </a:bodyPr>
          <a:lstStyle/>
          <a:p>
            <a:pPr marL="0" indent="0" algn="just">
              <a:lnSpc>
                <a:spcPct val="120000"/>
              </a:lnSpc>
              <a:spcBef>
                <a:spcPts val="0"/>
              </a:spcBef>
              <a:spcAft>
                <a:spcPts val="1200"/>
              </a:spcAft>
              <a:buNone/>
            </a:pPr>
            <a:r>
              <a:rPr lang="fr-FR" sz="2400" b="1" dirty="0" smtClean="0">
                <a:solidFill>
                  <a:schemeClr val="accent1"/>
                </a:solidFill>
              </a:rPr>
              <a:t>Info </a:t>
            </a:r>
            <a:r>
              <a:rPr lang="fr-FR" sz="2400" b="1" dirty="0">
                <a:solidFill>
                  <a:schemeClr val="accent1"/>
                </a:solidFill>
              </a:rPr>
              <a:t>1</a:t>
            </a:r>
            <a:r>
              <a:rPr lang="fr-FR" sz="2400" dirty="0"/>
              <a:t> = Version standard</a:t>
            </a:r>
          </a:p>
          <a:p>
            <a:pPr marL="0" indent="0" algn="just">
              <a:lnSpc>
                <a:spcPct val="120000"/>
              </a:lnSpc>
              <a:spcBef>
                <a:spcPts val="0"/>
              </a:spcBef>
              <a:spcAft>
                <a:spcPts val="1200"/>
              </a:spcAft>
              <a:buNone/>
            </a:pPr>
            <a:r>
              <a:rPr lang="fr-FR" sz="2400" b="1" dirty="0" smtClean="0">
                <a:solidFill>
                  <a:schemeClr val="accent1"/>
                </a:solidFill>
              </a:rPr>
              <a:t>Info </a:t>
            </a:r>
            <a:r>
              <a:rPr lang="fr-FR" sz="2400" b="1" dirty="0">
                <a:solidFill>
                  <a:schemeClr val="accent1"/>
                </a:solidFill>
              </a:rPr>
              <a:t>2</a:t>
            </a:r>
            <a:r>
              <a:rPr lang="fr-FR" sz="2400" dirty="0"/>
              <a:t> = Info 1 + “</a:t>
            </a:r>
            <a:r>
              <a:rPr lang="fr-FR" sz="2400" i="1" dirty="0"/>
              <a:t>A la suite de l’intervention, les patients passent 3 jours en réanimation puis 10 jours en hospitalisation conventionnelle</a:t>
            </a:r>
            <a:r>
              <a:rPr lang="fr-FR" sz="2400" dirty="0"/>
              <a:t>” info dite </a:t>
            </a:r>
            <a:r>
              <a:rPr lang="fr-FR" sz="2400" i="1" dirty="0" smtClean="0"/>
              <a:t>neutre</a:t>
            </a:r>
            <a:endParaRPr lang="fr-FR" sz="2400" dirty="0" smtClean="0"/>
          </a:p>
          <a:p>
            <a:pPr marL="0" indent="0" algn="just">
              <a:lnSpc>
                <a:spcPct val="120000"/>
              </a:lnSpc>
              <a:spcBef>
                <a:spcPts val="0"/>
              </a:spcBef>
              <a:spcAft>
                <a:spcPts val="1200"/>
              </a:spcAft>
              <a:buNone/>
            </a:pPr>
            <a:r>
              <a:rPr lang="fr-FR" sz="2400" b="1" dirty="0" smtClean="0">
                <a:solidFill>
                  <a:schemeClr val="accent1"/>
                </a:solidFill>
              </a:rPr>
              <a:t>Info 3</a:t>
            </a:r>
            <a:r>
              <a:rPr lang="fr-FR" sz="2400" dirty="0" smtClean="0"/>
              <a:t> = Info 2 + “</a:t>
            </a:r>
            <a:r>
              <a:rPr lang="fr-FR" sz="2400" i="1" dirty="0" smtClean="0"/>
              <a:t>Les patients pourront choisir d’être ou non dans une chambre individuelle pendant la période d’hospitalisation conventionnelle sans coût supplémentaire” </a:t>
            </a:r>
            <a:r>
              <a:rPr lang="fr-FR" sz="2400" dirty="0" smtClean="0"/>
              <a:t>info dite</a:t>
            </a:r>
            <a:r>
              <a:rPr lang="fr-FR" sz="2400" i="1" dirty="0" smtClean="0"/>
              <a:t> positive</a:t>
            </a:r>
            <a:endParaRPr lang="fr-FR" sz="2400" i="1" dirty="0"/>
          </a:p>
        </p:txBody>
      </p:sp>
      <p:sp>
        <p:nvSpPr>
          <p:cNvPr id="107524" name="Text Box 4"/>
          <p:cNvSpPr txBox="1">
            <a:spLocks noChangeArrowheads="1"/>
          </p:cNvSpPr>
          <p:nvPr/>
        </p:nvSpPr>
        <p:spPr bwMode="auto">
          <a:xfrm>
            <a:off x="3575720" y="5733256"/>
            <a:ext cx="8492455" cy="1034129"/>
          </a:xfrm>
          <a:prstGeom prst="rect">
            <a:avLst/>
          </a:prstGeom>
          <a:noFill/>
          <a:ln w="9525">
            <a:noFill/>
            <a:miter lim="800000"/>
            <a:headEnd/>
            <a:tailEnd/>
          </a:ln>
          <a:effectLst/>
        </p:spPr>
        <p:txBody>
          <a:bodyPr wrap="square">
            <a:spAutoFit/>
          </a:bodyPr>
          <a:lstStyle/>
          <a:p>
            <a:pPr>
              <a:lnSpc>
                <a:spcPct val="80000"/>
              </a:lnSpc>
              <a:spcBef>
                <a:spcPct val="50000"/>
              </a:spcBef>
            </a:pPr>
            <a:r>
              <a:rPr lang="fr-FR" dirty="0" smtClean="0">
                <a:solidFill>
                  <a:schemeClr val="tx2"/>
                </a:solidFill>
              </a:rPr>
              <a:t>Impact </a:t>
            </a:r>
            <a:r>
              <a:rPr lang="fr-FR" dirty="0">
                <a:solidFill>
                  <a:schemeClr val="tx2"/>
                </a:solidFill>
              </a:rPr>
              <a:t>info : </a:t>
            </a:r>
            <a:r>
              <a:rPr lang="fr-FR" dirty="0">
                <a:solidFill>
                  <a:schemeClr val="accent3"/>
                </a:solidFill>
              </a:rPr>
              <a:t>Berwick &amp; </a:t>
            </a:r>
            <a:r>
              <a:rPr lang="fr-FR" dirty="0" err="1">
                <a:solidFill>
                  <a:schemeClr val="accent3"/>
                </a:solidFill>
              </a:rPr>
              <a:t>Weinstein</a:t>
            </a:r>
            <a:r>
              <a:rPr lang="fr-FR" dirty="0">
                <a:solidFill>
                  <a:schemeClr val="accent3"/>
                </a:solidFill>
              </a:rPr>
              <a:t> (1985), Lee et al. (1998)</a:t>
            </a:r>
          </a:p>
          <a:p>
            <a:pPr>
              <a:lnSpc>
                <a:spcPct val="80000"/>
              </a:lnSpc>
              <a:spcBef>
                <a:spcPct val="50000"/>
              </a:spcBef>
            </a:pPr>
            <a:r>
              <a:rPr lang="fr-FR" dirty="0">
                <a:solidFill>
                  <a:schemeClr val="tx2"/>
                </a:solidFill>
              </a:rPr>
              <a:t>A</a:t>
            </a:r>
            <a:r>
              <a:rPr lang="fr-FR" dirty="0" smtClean="0">
                <a:solidFill>
                  <a:schemeClr val="tx2"/>
                </a:solidFill>
              </a:rPr>
              <a:t>ttributs </a:t>
            </a:r>
            <a:r>
              <a:rPr lang="fr-FR" dirty="0">
                <a:solidFill>
                  <a:schemeClr val="tx2"/>
                </a:solidFill>
              </a:rPr>
              <a:t>hors conséquences cliniques </a:t>
            </a:r>
            <a:r>
              <a:rPr lang="fr-FR" dirty="0" smtClean="0">
                <a:solidFill>
                  <a:schemeClr val="tx2"/>
                </a:solidFill>
              </a:rPr>
              <a:t>« </a:t>
            </a:r>
            <a:r>
              <a:rPr lang="fr-FR" dirty="0" err="1" smtClean="0">
                <a:solidFill>
                  <a:schemeClr val="tx2"/>
                </a:solidFill>
              </a:rPr>
              <a:t>process</a:t>
            </a:r>
            <a:r>
              <a:rPr lang="fr-FR" dirty="0" smtClean="0">
                <a:solidFill>
                  <a:schemeClr val="tx2"/>
                </a:solidFill>
              </a:rPr>
              <a:t> utility » :  </a:t>
            </a:r>
          </a:p>
          <a:p>
            <a:pPr>
              <a:lnSpc>
                <a:spcPct val="80000"/>
              </a:lnSpc>
              <a:spcBef>
                <a:spcPct val="50000"/>
              </a:spcBef>
            </a:pPr>
            <a:r>
              <a:rPr lang="fr-FR" dirty="0" err="1" smtClean="0">
                <a:solidFill>
                  <a:schemeClr val="accent3"/>
                </a:solidFill>
              </a:rPr>
              <a:t>Gerard</a:t>
            </a:r>
            <a:r>
              <a:rPr lang="fr-FR" dirty="0" smtClean="0">
                <a:solidFill>
                  <a:schemeClr val="accent3"/>
                </a:solidFill>
              </a:rPr>
              <a:t> </a:t>
            </a:r>
            <a:r>
              <a:rPr lang="fr-FR" dirty="0">
                <a:solidFill>
                  <a:schemeClr val="accent3"/>
                </a:solidFill>
              </a:rPr>
              <a:t>&amp; </a:t>
            </a:r>
            <a:r>
              <a:rPr lang="fr-FR" dirty="0" err="1">
                <a:solidFill>
                  <a:schemeClr val="accent3"/>
                </a:solidFill>
              </a:rPr>
              <a:t>Mooney</a:t>
            </a:r>
            <a:r>
              <a:rPr lang="fr-FR" dirty="0">
                <a:solidFill>
                  <a:schemeClr val="accent3"/>
                </a:solidFill>
              </a:rPr>
              <a:t> (1993), </a:t>
            </a:r>
            <a:r>
              <a:rPr lang="fr-FR" dirty="0" err="1">
                <a:solidFill>
                  <a:schemeClr val="accent3"/>
                </a:solidFill>
              </a:rPr>
              <a:t>Mooney</a:t>
            </a:r>
            <a:r>
              <a:rPr lang="fr-FR" dirty="0">
                <a:solidFill>
                  <a:schemeClr val="accent3"/>
                </a:solidFill>
              </a:rPr>
              <a:t> (1994), </a:t>
            </a:r>
            <a:r>
              <a:rPr lang="fr-FR" dirty="0" err="1">
                <a:solidFill>
                  <a:schemeClr val="accent3"/>
                </a:solidFill>
              </a:rPr>
              <a:t>Donaldson</a:t>
            </a:r>
            <a:r>
              <a:rPr lang="fr-FR" dirty="0">
                <a:solidFill>
                  <a:schemeClr val="accent3"/>
                </a:solidFill>
              </a:rPr>
              <a:t> &amp; </a:t>
            </a:r>
            <a:r>
              <a:rPr lang="fr-FR" dirty="0" err="1">
                <a:solidFill>
                  <a:schemeClr val="accent3"/>
                </a:solidFill>
              </a:rPr>
              <a:t>Shackley</a:t>
            </a:r>
            <a:r>
              <a:rPr lang="fr-FR" dirty="0">
                <a:solidFill>
                  <a:schemeClr val="accent3"/>
                </a:solidFill>
              </a:rPr>
              <a:t> (1997), </a:t>
            </a:r>
            <a:r>
              <a:rPr lang="fr-FR" dirty="0" err="1">
                <a:solidFill>
                  <a:schemeClr val="accent3"/>
                </a:solidFill>
              </a:rPr>
              <a:t>Dowie</a:t>
            </a:r>
            <a:r>
              <a:rPr lang="fr-FR" dirty="0">
                <a:solidFill>
                  <a:schemeClr val="accent3"/>
                </a:solidFill>
              </a:rPr>
              <a:t> (1998)</a:t>
            </a:r>
          </a:p>
        </p:txBody>
      </p:sp>
      <p:sp>
        <p:nvSpPr>
          <p:cNvPr id="2" name="Rectangle 1" hidden="1"/>
          <p:cNvSpPr/>
          <p:nvPr>
            <p:custDataLst>
              <p:tags r:id="rId1"/>
            </p:custDataLst>
          </p:nvPr>
        </p:nvSpPr>
        <p:spPr>
          <a:xfrm>
            <a:off x="1524001" y="6705600"/>
            <a:ext cx="6904653"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9206204"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76%</a:t>
            </a:r>
            <a:endParaRPr lang="fr-FR" sz="1200">
              <a:solidFill>
                <a:srgbClr val="000000"/>
              </a:solidFill>
            </a:endParaRPr>
          </a:p>
        </p:txBody>
      </p:sp>
      <p:sp>
        <p:nvSpPr>
          <p:cNvPr id="3" name="Rectangle 2"/>
          <p:cNvSpPr/>
          <p:nvPr>
            <p:custDataLst>
              <p:tags r:id="rId3"/>
            </p:custDataLst>
          </p:nvPr>
        </p:nvSpPr>
        <p:spPr>
          <a:xfrm>
            <a:off x="0" y="0"/>
            <a:ext cx="9698182"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80%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27448" y="624110"/>
            <a:ext cx="10377165" cy="788666"/>
          </a:xfrm>
        </p:spPr>
        <p:txBody>
          <a:bodyPr>
            <a:normAutofit/>
          </a:bodyPr>
          <a:lstStyle/>
          <a:p>
            <a:r>
              <a:rPr lang="fr-FR" sz="3200" dirty="0"/>
              <a:t>CAP / programme / niveau d’information</a:t>
            </a:r>
          </a:p>
        </p:txBody>
      </p:sp>
      <p:sp>
        <p:nvSpPr>
          <p:cNvPr id="89092" name="Text Box 4"/>
          <p:cNvSpPr txBox="1">
            <a:spLocks noChangeArrowheads="1"/>
          </p:cNvSpPr>
          <p:nvPr/>
        </p:nvSpPr>
        <p:spPr bwMode="auto">
          <a:xfrm>
            <a:off x="1524000" y="5791201"/>
            <a:ext cx="9144000" cy="396875"/>
          </a:xfrm>
          <a:prstGeom prst="rect">
            <a:avLst/>
          </a:prstGeom>
          <a:noFill/>
          <a:ln w="9525">
            <a:noFill/>
            <a:miter lim="800000"/>
            <a:headEnd/>
            <a:tailEnd/>
          </a:ln>
          <a:effectLst/>
        </p:spPr>
        <p:txBody>
          <a:bodyPr>
            <a:spAutoFit/>
          </a:bodyPr>
          <a:lstStyle/>
          <a:p>
            <a:pPr>
              <a:spcBef>
                <a:spcPct val="50000"/>
              </a:spcBef>
            </a:pPr>
            <a:endParaRPr lang="fr-FR" sz="2000"/>
          </a:p>
        </p:txBody>
      </p:sp>
      <p:sp>
        <p:nvSpPr>
          <p:cNvPr id="3" name="Rectangle 2" hidden="1"/>
          <p:cNvSpPr/>
          <p:nvPr>
            <p:custDataLst>
              <p:tags r:id="rId1"/>
            </p:custDataLst>
          </p:nvPr>
        </p:nvSpPr>
        <p:spPr>
          <a:xfrm>
            <a:off x="1524000" y="6705600"/>
            <a:ext cx="7091266"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9455021"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78%</a:t>
            </a:r>
            <a:endParaRPr lang="fr-FR" sz="1200">
              <a:solidFill>
                <a:srgbClr val="000000"/>
              </a:solidFill>
            </a:endParaRPr>
          </a:p>
        </p:txBody>
      </p:sp>
      <p:pic>
        <p:nvPicPr>
          <p:cNvPr id="6" name="Image 5"/>
          <p:cNvPicPr>
            <a:picLocks noChangeAspect="1"/>
          </p:cNvPicPr>
          <p:nvPr/>
        </p:nvPicPr>
        <p:blipFill>
          <a:blip r:embed="rId6"/>
          <a:stretch>
            <a:fillRect/>
          </a:stretch>
        </p:blipFill>
        <p:spPr>
          <a:xfrm>
            <a:off x="1127448" y="2331294"/>
            <a:ext cx="10112420" cy="3856782"/>
          </a:xfrm>
          <a:prstGeom prst="rect">
            <a:avLst/>
          </a:prstGeom>
        </p:spPr>
      </p:pic>
      <p:sp>
        <p:nvSpPr>
          <p:cNvPr id="2" name="Rectangle 1"/>
          <p:cNvSpPr/>
          <p:nvPr>
            <p:custDataLst>
              <p:tags r:id="rId3"/>
            </p:custDataLst>
          </p:nvPr>
        </p:nvSpPr>
        <p:spPr>
          <a:xfrm>
            <a:off x="0" y="0"/>
            <a:ext cx="997527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82%</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1424" y="548680"/>
            <a:ext cx="9733136" cy="792088"/>
          </a:xfrm>
        </p:spPr>
        <p:txBody>
          <a:bodyPr>
            <a:normAutofit/>
          </a:bodyPr>
          <a:lstStyle/>
          <a:p>
            <a:r>
              <a:rPr lang="fr-FR" dirty="0"/>
              <a:t>L’évaluation jointe - Rationnel</a:t>
            </a:r>
          </a:p>
        </p:txBody>
      </p:sp>
      <p:sp>
        <p:nvSpPr>
          <p:cNvPr id="125955" name="Rectangle 3"/>
          <p:cNvSpPr>
            <a:spLocks noGrp="1" noChangeArrowheads="1"/>
          </p:cNvSpPr>
          <p:nvPr>
            <p:ph idx="1"/>
          </p:nvPr>
        </p:nvSpPr>
        <p:spPr>
          <a:xfrm>
            <a:off x="263352" y="2132856"/>
            <a:ext cx="11809312" cy="5257800"/>
          </a:xfrm>
        </p:spPr>
        <p:txBody>
          <a:bodyPr>
            <a:normAutofit/>
          </a:bodyPr>
          <a:lstStyle/>
          <a:p>
            <a:pPr marL="387350" indent="-387350">
              <a:lnSpc>
                <a:spcPct val="90000"/>
              </a:lnSpc>
              <a:spcBef>
                <a:spcPct val="50000"/>
              </a:spcBef>
              <a:buFont typeface="Wingdings" pitchFamily="2" charset="2"/>
              <a:buChar char="ü"/>
            </a:pPr>
            <a:r>
              <a:rPr lang="fr-FR" sz="2400" dirty="0" smtClean="0"/>
              <a:t>Variations des réponses avec </a:t>
            </a:r>
            <a:r>
              <a:rPr lang="fr-FR" sz="2400" dirty="0"/>
              <a:t>la structure du scénario et du questionnaire </a:t>
            </a:r>
            <a:r>
              <a:rPr lang="fr-FR" sz="2000" dirty="0">
                <a:solidFill>
                  <a:schemeClr val="folHlink"/>
                </a:solidFill>
              </a:rPr>
              <a:t>(</a:t>
            </a:r>
            <a:r>
              <a:rPr lang="fr-FR" sz="2000" dirty="0" err="1">
                <a:solidFill>
                  <a:schemeClr val="folHlink"/>
                </a:solidFill>
              </a:rPr>
              <a:t>Tversky</a:t>
            </a:r>
            <a:r>
              <a:rPr lang="fr-FR" sz="2000" dirty="0">
                <a:solidFill>
                  <a:schemeClr val="folHlink"/>
                </a:solidFill>
              </a:rPr>
              <a:t> &amp; </a:t>
            </a:r>
            <a:r>
              <a:rPr lang="fr-FR" sz="2000" dirty="0" err="1">
                <a:solidFill>
                  <a:schemeClr val="folHlink"/>
                </a:solidFill>
              </a:rPr>
              <a:t>Kahneman</a:t>
            </a:r>
            <a:r>
              <a:rPr lang="fr-FR" sz="2000" dirty="0">
                <a:solidFill>
                  <a:schemeClr val="folHlink"/>
                </a:solidFill>
              </a:rPr>
              <a:t>, 1981, </a:t>
            </a:r>
            <a:r>
              <a:rPr lang="fr-FR" sz="2000" dirty="0" err="1">
                <a:solidFill>
                  <a:schemeClr val="folHlink"/>
                </a:solidFill>
              </a:rPr>
              <a:t>Slovic</a:t>
            </a:r>
            <a:r>
              <a:rPr lang="fr-FR" sz="2000" dirty="0">
                <a:solidFill>
                  <a:schemeClr val="folHlink"/>
                </a:solidFill>
              </a:rPr>
              <a:t> 1995) </a:t>
            </a:r>
          </a:p>
          <a:p>
            <a:pPr marL="387350" indent="-387350">
              <a:lnSpc>
                <a:spcPct val="90000"/>
              </a:lnSpc>
              <a:spcBef>
                <a:spcPct val="50000"/>
              </a:spcBef>
              <a:buFont typeface="Wingdings" pitchFamily="2" charset="2"/>
              <a:buChar char="ü"/>
            </a:pPr>
            <a:r>
              <a:rPr lang="fr-FR" sz="2400" dirty="0"/>
              <a:t>Impact des attributs autres que les seules conséquences cliniques (déroulement et qualité des soins) </a:t>
            </a:r>
            <a:r>
              <a:rPr lang="fr-FR" sz="2000" dirty="0">
                <a:solidFill>
                  <a:schemeClr val="folHlink"/>
                </a:solidFill>
              </a:rPr>
              <a:t>(</a:t>
            </a:r>
            <a:r>
              <a:rPr lang="fr-FR" sz="2000" dirty="0" err="1">
                <a:solidFill>
                  <a:schemeClr val="folHlink"/>
                </a:solidFill>
              </a:rPr>
              <a:t>Gerard</a:t>
            </a:r>
            <a:r>
              <a:rPr lang="fr-FR" sz="2000" dirty="0">
                <a:solidFill>
                  <a:schemeClr val="folHlink"/>
                </a:solidFill>
              </a:rPr>
              <a:t> &amp; </a:t>
            </a:r>
            <a:r>
              <a:rPr lang="fr-FR" sz="2000" dirty="0" err="1">
                <a:solidFill>
                  <a:schemeClr val="folHlink"/>
                </a:solidFill>
              </a:rPr>
              <a:t>Mooney</a:t>
            </a:r>
            <a:r>
              <a:rPr lang="fr-FR" sz="2000" dirty="0">
                <a:solidFill>
                  <a:schemeClr val="folHlink"/>
                </a:solidFill>
              </a:rPr>
              <a:t>, 1993 ; </a:t>
            </a:r>
            <a:r>
              <a:rPr lang="fr-FR" sz="2000" dirty="0" err="1">
                <a:solidFill>
                  <a:schemeClr val="folHlink"/>
                </a:solidFill>
              </a:rPr>
              <a:t>Mooney</a:t>
            </a:r>
            <a:r>
              <a:rPr lang="fr-FR" sz="2000" dirty="0">
                <a:solidFill>
                  <a:schemeClr val="folHlink"/>
                </a:solidFill>
              </a:rPr>
              <a:t>, 1994 ;  </a:t>
            </a:r>
            <a:r>
              <a:rPr lang="fr-FR" sz="2000" dirty="0" err="1">
                <a:solidFill>
                  <a:schemeClr val="folHlink"/>
                </a:solidFill>
              </a:rPr>
              <a:t>Donaldson</a:t>
            </a:r>
            <a:r>
              <a:rPr lang="fr-FR" sz="2000" dirty="0">
                <a:solidFill>
                  <a:schemeClr val="folHlink"/>
                </a:solidFill>
              </a:rPr>
              <a:t> &amp; </a:t>
            </a:r>
            <a:r>
              <a:rPr lang="fr-FR" sz="2000" dirty="0" err="1">
                <a:solidFill>
                  <a:schemeClr val="folHlink"/>
                </a:solidFill>
              </a:rPr>
              <a:t>Shackley</a:t>
            </a:r>
            <a:r>
              <a:rPr lang="fr-FR" sz="2000" dirty="0">
                <a:solidFill>
                  <a:schemeClr val="folHlink"/>
                </a:solidFill>
              </a:rPr>
              <a:t>, 1997 et </a:t>
            </a:r>
            <a:r>
              <a:rPr lang="fr-FR" sz="2000" dirty="0" err="1">
                <a:solidFill>
                  <a:schemeClr val="folHlink"/>
                </a:solidFill>
              </a:rPr>
              <a:t>Dowie</a:t>
            </a:r>
            <a:r>
              <a:rPr lang="fr-FR" sz="2000" dirty="0">
                <a:solidFill>
                  <a:schemeClr val="folHlink"/>
                </a:solidFill>
              </a:rPr>
              <a:t>, 1998)</a:t>
            </a:r>
          </a:p>
          <a:p>
            <a:pPr marL="1231900" lvl="1" indent="-371475">
              <a:lnSpc>
                <a:spcPct val="90000"/>
              </a:lnSpc>
              <a:buFont typeface="Monotype Sorts" pitchFamily="2" charset="2"/>
              <a:buChar char="Ä"/>
            </a:pPr>
            <a:r>
              <a:rPr lang="fr-FR" sz="2000" dirty="0"/>
              <a:t>Inclure dans toute évaluation économique les caractéristiques du bien à évaluer potentiellement génératrices d’utilité</a:t>
            </a:r>
          </a:p>
          <a:p>
            <a:pPr marL="387350" indent="-387350">
              <a:lnSpc>
                <a:spcPct val="90000"/>
              </a:lnSpc>
              <a:spcBef>
                <a:spcPct val="50000"/>
              </a:spcBef>
              <a:buFont typeface="Wingdings" pitchFamily="2" charset="2"/>
              <a:buChar char="ü"/>
            </a:pPr>
            <a:r>
              <a:rPr lang="fr-FR" sz="2400" dirty="0"/>
              <a:t>Observation de renversements de préférences entre deux options selon ES ou EJ </a:t>
            </a:r>
            <a:r>
              <a:rPr lang="fr-FR" sz="2000" dirty="0">
                <a:solidFill>
                  <a:schemeClr val="folHlink"/>
                </a:solidFill>
              </a:rPr>
              <a:t>(</a:t>
            </a:r>
            <a:r>
              <a:rPr lang="fr-FR" sz="2000" dirty="0" err="1">
                <a:solidFill>
                  <a:schemeClr val="folHlink"/>
                </a:solidFill>
              </a:rPr>
              <a:t>Bazerman</a:t>
            </a:r>
            <a:r>
              <a:rPr lang="fr-FR" sz="2000" dirty="0">
                <a:solidFill>
                  <a:schemeClr val="folHlink"/>
                </a:solidFill>
              </a:rPr>
              <a:t> et al., 1999)</a:t>
            </a:r>
            <a:r>
              <a:rPr lang="fr-FR" sz="2400" dirty="0"/>
              <a:t> </a:t>
            </a:r>
          </a:p>
          <a:p>
            <a:pPr marL="1231900" lvl="1" indent="-371475">
              <a:lnSpc>
                <a:spcPct val="90000"/>
              </a:lnSpc>
              <a:buFont typeface="Monotype Sorts" pitchFamily="2" charset="2"/>
              <a:buChar char="Ä"/>
            </a:pPr>
            <a:r>
              <a:rPr lang="fr-FR" sz="2000" dirty="0"/>
              <a:t>Les processus cognitifs mis en œuvre pour définir les CAP doivent être considérés comme interdépendants (expression des CAP en termes relatifs)</a:t>
            </a:r>
          </a:p>
          <a:p>
            <a:pPr marL="1231900" lvl="1" indent="-371475">
              <a:lnSpc>
                <a:spcPct val="90000"/>
              </a:lnSpc>
              <a:buFont typeface="Monotype Sorts" pitchFamily="2" charset="2"/>
              <a:buChar char="Ä"/>
            </a:pPr>
            <a:r>
              <a:rPr lang="fr-FR" sz="2000" dirty="0"/>
              <a:t>Nécessité d’un modèle économétrique qui rende compte de ce phénomène</a:t>
            </a:r>
          </a:p>
        </p:txBody>
      </p:sp>
      <p:sp>
        <p:nvSpPr>
          <p:cNvPr id="2" name="Rectangle 1" hidden="1"/>
          <p:cNvSpPr/>
          <p:nvPr>
            <p:custDataLst>
              <p:tags r:id="rId1"/>
            </p:custDataLst>
          </p:nvPr>
        </p:nvSpPr>
        <p:spPr>
          <a:xfrm>
            <a:off x="1524001" y="6705600"/>
            <a:ext cx="7277877"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9703836"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80%</a:t>
            </a:r>
            <a:endParaRPr lang="fr-FR" sz="1200">
              <a:solidFill>
                <a:srgbClr val="000000"/>
              </a:solidFill>
            </a:endParaRPr>
          </a:p>
        </p:txBody>
      </p:sp>
      <p:sp>
        <p:nvSpPr>
          <p:cNvPr id="3" name="Rectangle 2"/>
          <p:cNvSpPr/>
          <p:nvPr>
            <p:custDataLst>
              <p:tags r:id="rId3"/>
            </p:custDataLst>
          </p:nvPr>
        </p:nvSpPr>
        <p:spPr>
          <a:xfrm>
            <a:off x="0" y="0"/>
            <a:ext cx="1025236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84%</a:t>
            </a:r>
            <a:endParaRPr lang="fr-FR" sz="1200">
              <a:solidFill>
                <a:srgbClr val="FFFFFF"/>
              </a:solidFill>
            </a:endParaRPr>
          </a:p>
        </p:txBody>
      </p:sp>
    </p:spTree>
  </p:cSld>
  <p:clrMapOvr>
    <a:masterClrMapping/>
  </p:clrMapOvr>
  <p:transition advTm="15588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31273" y="609600"/>
            <a:ext cx="10953359" cy="659160"/>
          </a:xfrm>
        </p:spPr>
        <p:txBody>
          <a:bodyPr>
            <a:normAutofit/>
          </a:bodyPr>
          <a:lstStyle/>
          <a:p>
            <a:r>
              <a:rPr lang="fr-FR" dirty="0"/>
              <a:t>Particularités du domaine de la santé</a:t>
            </a:r>
          </a:p>
        </p:txBody>
      </p:sp>
      <p:sp>
        <p:nvSpPr>
          <p:cNvPr id="191491" name="Rectangle 3"/>
          <p:cNvSpPr>
            <a:spLocks noGrp="1" noChangeArrowheads="1"/>
          </p:cNvSpPr>
          <p:nvPr>
            <p:ph idx="1"/>
          </p:nvPr>
        </p:nvSpPr>
        <p:spPr>
          <a:xfrm>
            <a:off x="831273" y="1916832"/>
            <a:ext cx="10953359" cy="4691608"/>
          </a:xfrm>
        </p:spPr>
        <p:txBody>
          <a:bodyPr>
            <a:noAutofit/>
          </a:bodyPr>
          <a:lstStyle/>
          <a:p>
            <a:pPr marL="476250" indent="-476250">
              <a:lnSpc>
                <a:spcPct val="90000"/>
              </a:lnSpc>
              <a:buClr>
                <a:schemeClr val="accent1"/>
              </a:buClr>
              <a:buFont typeface="Wingdings" pitchFamily="2" charset="2"/>
              <a:buChar char="ü"/>
            </a:pPr>
            <a:r>
              <a:rPr lang="fr-FR" sz="2800" dirty="0" smtClean="0"/>
              <a:t>La santé : un bien non marchand</a:t>
            </a:r>
          </a:p>
          <a:p>
            <a:pPr marL="876300" lvl="1" indent="-209550">
              <a:buFont typeface="Monotype Sorts" pitchFamily="2" charset="2"/>
              <a:buChar char="Ä"/>
            </a:pPr>
            <a:r>
              <a:rPr lang="fr-FR" sz="2400" dirty="0" smtClean="0"/>
              <a:t> Imperfection </a:t>
            </a:r>
            <a:r>
              <a:rPr lang="fr-FR" sz="2400" dirty="0"/>
              <a:t>du marché comme mode de répartition des b&amp;s </a:t>
            </a:r>
          </a:p>
          <a:p>
            <a:pPr marL="876300" lvl="1" indent="-209550">
              <a:lnSpc>
                <a:spcPct val="90000"/>
              </a:lnSpc>
              <a:buFont typeface="Monotype Sorts" pitchFamily="2" charset="2"/>
              <a:buChar char="Ä"/>
            </a:pPr>
            <a:r>
              <a:rPr lang="fr-FR" sz="2400" dirty="0" smtClean="0"/>
              <a:t> Asymétrie </a:t>
            </a:r>
            <a:r>
              <a:rPr lang="fr-FR" sz="2400" dirty="0"/>
              <a:t>d’information =&gt; déconnexion entre offre et </a:t>
            </a:r>
            <a:r>
              <a:rPr lang="fr-FR" sz="2400" dirty="0" smtClean="0"/>
              <a:t>demande</a:t>
            </a:r>
          </a:p>
          <a:p>
            <a:pPr marL="876300" lvl="1" indent="-209550">
              <a:lnSpc>
                <a:spcPct val="90000"/>
              </a:lnSpc>
              <a:buFont typeface="Monotype Sorts" pitchFamily="2" charset="2"/>
              <a:buChar char="Ä"/>
            </a:pPr>
            <a:endParaRPr lang="fr-FR" sz="2400" dirty="0"/>
          </a:p>
          <a:p>
            <a:pPr marL="476250" indent="-476250">
              <a:lnSpc>
                <a:spcPct val="90000"/>
              </a:lnSpc>
              <a:buClr>
                <a:schemeClr val="accent1"/>
              </a:buClr>
              <a:buFont typeface="Wingdings" pitchFamily="2" charset="2"/>
              <a:buChar char="ü"/>
            </a:pPr>
            <a:r>
              <a:rPr lang="fr-FR" sz="2800" dirty="0"/>
              <a:t>Financement socialisé</a:t>
            </a:r>
          </a:p>
          <a:p>
            <a:pPr marL="876300" lvl="1" indent="-209550">
              <a:lnSpc>
                <a:spcPct val="90000"/>
              </a:lnSpc>
              <a:buFont typeface="Monotype Sorts" pitchFamily="2" charset="2"/>
              <a:buChar char="Ä"/>
            </a:pPr>
            <a:r>
              <a:rPr lang="fr-FR" sz="2400" dirty="0" smtClean="0"/>
              <a:t> Nécessité </a:t>
            </a:r>
            <a:r>
              <a:rPr lang="fr-FR" sz="2400" dirty="0"/>
              <a:t>d’une politique de santé concertée et rationnelle</a:t>
            </a:r>
          </a:p>
          <a:p>
            <a:pPr marL="990600" lvl="1" indent="-323850">
              <a:lnSpc>
                <a:spcPct val="90000"/>
              </a:lnSpc>
              <a:buFont typeface="Monotype Sorts" pitchFamily="2" charset="2"/>
              <a:buChar char="Ä"/>
            </a:pPr>
            <a:r>
              <a:rPr lang="fr-FR" sz="2400" dirty="0" smtClean="0"/>
              <a:t>Nécessité </a:t>
            </a:r>
            <a:r>
              <a:rPr lang="fr-FR" sz="2400" dirty="0"/>
              <a:t>de critères définissant les priorités de santé pour l’allocation des ressources.</a:t>
            </a:r>
          </a:p>
          <a:p>
            <a:pPr marL="876300" lvl="1" indent="-209550">
              <a:lnSpc>
                <a:spcPct val="90000"/>
              </a:lnSpc>
            </a:pPr>
            <a:endParaRPr lang="fr-FR" sz="2800" dirty="0">
              <a:solidFill>
                <a:schemeClr val="folHlink"/>
              </a:solidFill>
            </a:endParaRPr>
          </a:p>
          <a:p>
            <a:pPr marL="0" indent="0">
              <a:lnSpc>
                <a:spcPct val="90000"/>
              </a:lnSpc>
              <a:buNone/>
            </a:pPr>
            <a:r>
              <a:rPr lang="fr-FR" sz="2800" dirty="0" smtClean="0">
                <a:solidFill>
                  <a:schemeClr val="accent1"/>
                </a:solidFill>
              </a:rPr>
              <a:t>Besoin </a:t>
            </a:r>
            <a:r>
              <a:rPr lang="fr-FR" sz="2800" dirty="0">
                <a:solidFill>
                  <a:schemeClr val="accent1"/>
                </a:solidFill>
              </a:rPr>
              <a:t>d’une méthode économique qui permette de définir les priorités de santé en accord avec les </a:t>
            </a:r>
            <a:r>
              <a:rPr lang="fr-FR" sz="2800" b="1" dirty="0">
                <a:solidFill>
                  <a:schemeClr val="accent1"/>
                </a:solidFill>
              </a:rPr>
              <a:t>préférences</a:t>
            </a:r>
            <a:r>
              <a:rPr lang="fr-FR" sz="2800" dirty="0">
                <a:solidFill>
                  <a:schemeClr val="accent1"/>
                </a:solidFill>
              </a:rPr>
              <a:t> de la population</a:t>
            </a:r>
            <a:r>
              <a:rPr lang="fr-FR" sz="2800" dirty="0"/>
              <a:t>.</a:t>
            </a:r>
          </a:p>
        </p:txBody>
      </p:sp>
      <p:sp>
        <p:nvSpPr>
          <p:cNvPr id="2" name="Rectangle 1" hidden="1"/>
          <p:cNvSpPr/>
          <p:nvPr>
            <p:custDataLst>
              <p:tags r:id="rId1"/>
            </p:custDataLst>
          </p:nvPr>
        </p:nvSpPr>
        <p:spPr>
          <a:xfrm>
            <a:off x="1524001" y="-91"/>
            <a:ext cx="559837"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74644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6%</a:t>
            </a:r>
            <a:endParaRPr lang="fr-FR" sz="1200">
              <a:solidFill>
                <a:srgbClr val="000000"/>
              </a:solidFill>
            </a:endParaRPr>
          </a:p>
        </p:txBody>
      </p:sp>
      <p:sp>
        <p:nvSpPr>
          <p:cNvPr id="5" name="Rectangle 4"/>
          <p:cNvSpPr/>
          <p:nvPr>
            <p:custDataLst>
              <p:tags r:id="rId3"/>
            </p:custDataLst>
          </p:nvPr>
        </p:nvSpPr>
        <p:spPr>
          <a:xfrm>
            <a:off x="0" y="0"/>
            <a:ext cx="831273"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7%</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30400" y="228600"/>
            <a:ext cx="8509000" cy="685800"/>
          </a:xfrm>
        </p:spPr>
        <p:txBody>
          <a:bodyPr>
            <a:normAutofit/>
          </a:bodyPr>
          <a:lstStyle/>
          <a:p>
            <a:r>
              <a:rPr lang="fr-FR" sz="3200" dirty="0"/>
              <a:t>Modèle d’équations simultanées</a:t>
            </a:r>
          </a:p>
        </p:txBody>
      </p:sp>
      <p:graphicFrame>
        <p:nvGraphicFramePr>
          <p:cNvPr id="128003" name="Object 3"/>
          <p:cNvGraphicFramePr>
            <a:graphicFrameLocks noChangeAspect="1"/>
          </p:cNvGraphicFramePr>
          <p:nvPr>
            <p:extLst>
              <p:ext uri="{D42A27DB-BD31-4B8C-83A1-F6EECF244321}">
                <p14:modId xmlns:p14="http://schemas.microsoft.com/office/powerpoint/2010/main" val="814971191"/>
              </p:ext>
            </p:extLst>
          </p:nvPr>
        </p:nvGraphicFramePr>
        <p:xfrm>
          <a:off x="1612900" y="1600200"/>
          <a:ext cx="9523660" cy="5453063"/>
        </p:xfrm>
        <a:graphic>
          <a:graphicData uri="http://schemas.openxmlformats.org/presentationml/2006/ole">
            <mc:AlternateContent xmlns:mc="http://schemas.openxmlformats.org/markup-compatibility/2006">
              <mc:Choice xmlns:v="urn:schemas-microsoft-com:vml" Requires="v">
                <p:oleObj spid="_x0000_s128127" name="Document" r:id="rId7" imgW="5585400" imgH="3543480" progId="Word.Document.8">
                  <p:embed/>
                </p:oleObj>
              </mc:Choice>
              <mc:Fallback>
                <p:oleObj name="Document" r:id="rId7" imgW="5585400" imgH="354348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2900" y="1600200"/>
                        <a:ext cx="9523660" cy="5453063"/>
                      </a:xfrm>
                      <a:prstGeom prst="rect">
                        <a:avLst/>
                      </a:prstGeom>
                      <a:noFill/>
                      <a:ln>
                        <a:noFill/>
                      </a:ln>
                      <a:effectLst/>
                      <a:extLst/>
                    </p:spPr>
                  </p:pic>
                </p:oleObj>
              </mc:Fallback>
            </mc:AlternateContent>
          </a:graphicData>
        </a:graphic>
      </p:graphicFrame>
      <p:sp>
        <p:nvSpPr>
          <p:cNvPr id="128004" name="Text Box 4"/>
          <p:cNvSpPr txBox="1">
            <a:spLocks noChangeArrowheads="1"/>
          </p:cNvSpPr>
          <p:nvPr/>
        </p:nvSpPr>
        <p:spPr bwMode="auto">
          <a:xfrm>
            <a:off x="3431704" y="729734"/>
            <a:ext cx="8640960" cy="369332"/>
          </a:xfrm>
          <a:prstGeom prst="rect">
            <a:avLst/>
          </a:prstGeom>
          <a:noFill/>
          <a:ln w="9525">
            <a:noFill/>
            <a:miter lim="800000"/>
            <a:headEnd/>
            <a:tailEnd/>
          </a:ln>
          <a:effectLst/>
        </p:spPr>
        <p:txBody>
          <a:bodyPr wrap="square">
            <a:spAutoFit/>
          </a:bodyPr>
          <a:lstStyle/>
          <a:p>
            <a:pPr>
              <a:spcBef>
                <a:spcPct val="50000"/>
              </a:spcBef>
            </a:pPr>
            <a:r>
              <a:rPr lang="fr-FR" dirty="0">
                <a:solidFill>
                  <a:schemeClr val="folHlink"/>
                </a:solidFill>
              </a:rPr>
              <a:t>Effet d’ancrage : </a:t>
            </a:r>
            <a:r>
              <a:rPr lang="fr-FR" dirty="0" err="1">
                <a:solidFill>
                  <a:schemeClr val="folHlink"/>
                </a:solidFill>
              </a:rPr>
              <a:t>Tversky</a:t>
            </a:r>
            <a:r>
              <a:rPr lang="fr-FR" dirty="0">
                <a:solidFill>
                  <a:schemeClr val="folHlink"/>
                </a:solidFill>
              </a:rPr>
              <a:t> &amp; </a:t>
            </a:r>
            <a:r>
              <a:rPr lang="fr-FR" dirty="0" err="1">
                <a:solidFill>
                  <a:schemeClr val="folHlink"/>
                </a:solidFill>
              </a:rPr>
              <a:t>Kahneman</a:t>
            </a:r>
            <a:r>
              <a:rPr lang="fr-FR" dirty="0">
                <a:solidFill>
                  <a:schemeClr val="folHlink"/>
                </a:solidFill>
              </a:rPr>
              <a:t>  (1974) ; </a:t>
            </a:r>
            <a:r>
              <a:rPr lang="fr-FR" dirty="0" err="1">
                <a:solidFill>
                  <a:schemeClr val="folHlink"/>
                </a:solidFill>
              </a:rPr>
              <a:t>Kahneman</a:t>
            </a:r>
            <a:r>
              <a:rPr lang="fr-FR" dirty="0">
                <a:solidFill>
                  <a:schemeClr val="folHlink"/>
                </a:solidFill>
              </a:rPr>
              <a:t> (1986) ; Payne </a:t>
            </a:r>
            <a:r>
              <a:rPr lang="fr-FR" i="1" dirty="0">
                <a:solidFill>
                  <a:schemeClr val="folHlink"/>
                </a:solidFill>
              </a:rPr>
              <a:t>et al.</a:t>
            </a:r>
            <a:r>
              <a:rPr lang="fr-FR" dirty="0">
                <a:solidFill>
                  <a:schemeClr val="folHlink"/>
                </a:solidFill>
              </a:rPr>
              <a:t> (2000)</a:t>
            </a:r>
          </a:p>
        </p:txBody>
      </p:sp>
      <p:sp>
        <p:nvSpPr>
          <p:cNvPr id="2" name="Rectangle 1" hidden="1"/>
          <p:cNvSpPr/>
          <p:nvPr>
            <p:custDataLst>
              <p:tags r:id="rId2"/>
            </p:custDataLst>
          </p:nvPr>
        </p:nvSpPr>
        <p:spPr>
          <a:xfrm>
            <a:off x="1524000" y="6705600"/>
            <a:ext cx="8024326"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3"/>
            </p:custDataLst>
          </p:nvPr>
        </p:nvSpPr>
        <p:spPr>
          <a:xfrm>
            <a:off x="0" y="0"/>
            <a:ext cx="10699102"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88%</a:t>
            </a:r>
            <a:endParaRPr lang="fr-FR" sz="1200">
              <a:solidFill>
                <a:srgbClr val="000000"/>
              </a:solidFill>
            </a:endParaRPr>
          </a:p>
        </p:txBody>
      </p:sp>
      <p:sp>
        <p:nvSpPr>
          <p:cNvPr id="3" name="Rectangle 2"/>
          <p:cNvSpPr/>
          <p:nvPr>
            <p:custDataLst>
              <p:tags r:id="rId4"/>
            </p:custDataLst>
          </p:nvPr>
        </p:nvSpPr>
        <p:spPr>
          <a:xfrm>
            <a:off x="0" y="0"/>
            <a:ext cx="10806546"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89%</a:t>
            </a:r>
            <a:endParaRPr lang="fr-FR" sz="1200">
              <a:solidFill>
                <a:srgbClr val="FFFFFF"/>
              </a:solidFill>
            </a:endParaRPr>
          </a:p>
        </p:txBody>
      </p:sp>
    </p:spTree>
  </p:cSld>
  <p:clrMapOvr>
    <a:masterClrMapping/>
  </p:clrMapOvr>
  <p:transition advTm="10096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19537" y="624110"/>
            <a:ext cx="9585076" cy="716658"/>
          </a:xfrm>
        </p:spPr>
        <p:txBody>
          <a:bodyPr/>
          <a:lstStyle/>
          <a:p>
            <a:r>
              <a:rPr lang="fr-FR" sz="3200"/>
              <a:t>Schématisation des processus cognitifs en EJ</a:t>
            </a:r>
            <a:endParaRPr lang="fr-FR"/>
          </a:p>
        </p:txBody>
      </p:sp>
      <p:graphicFrame>
        <p:nvGraphicFramePr>
          <p:cNvPr id="13317" name="Object 5"/>
          <p:cNvGraphicFramePr>
            <a:graphicFrameLocks noChangeAspect="1"/>
          </p:cNvGraphicFramePr>
          <p:nvPr>
            <p:extLst>
              <p:ext uri="{D42A27DB-BD31-4B8C-83A1-F6EECF244321}">
                <p14:modId xmlns:p14="http://schemas.microsoft.com/office/powerpoint/2010/main" val="2207442584"/>
              </p:ext>
            </p:extLst>
          </p:nvPr>
        </p:nvGraphicFramePr>
        <p:xfrm>
          <a:off x="2783632" y="1556792"/>
          <a:ext cx="7924800" cy="4992688"/>
        </p:xfrm>
        <a:graphic>
          <a:graphicData uri="http://schemas.openxmlformats.org/presentationml/2006/ole">
            <mc:AlternateContent xmlns:mc="http://schemas.openxmlformats.org/markup-compatibility/2006">
              <mc:Choice xmlns:v="urn:schemas-microsoft-com:vml" Requires="v">
                <p:oleObj spid="_x0000_s13440" name="Document" r:id="rId7" imgW="5684040" imgH="3581280" progId="Word.Document.8">
                  <p:embed/>
                </p:oleObj>
              </mc:Choice>
              <mc:Fallback>
                <p:oleObj name="Document" r:id="rId7" imgW="5684040" imgH="3581280"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3632" y="1556792"/>
                        <a:ext cx="79248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hidden="1"/>
          <p:cNvSpPr/>
          <p:nvPr>
            <p:custDataLst>
              <p:tags r:id="rId2"/>
            </p:custDataLst>
          </p:nvPr>
        </p:nvSpPr>
        <p:spPr>
          <a:xfrm>
            <a:off x="1524001" y="6705600"/>
            <a:ext cx="8210939"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3"/>
            </p:custDataLst>
          </p:nvPr>
        </p:nvSpPr>
        <p:spPr>
          <a:xfrm>
            <a:off x="0" y="0"/>
            <a:ext cx="1094791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90%</a:t>
            </a:r>
            <a:endParaRPr lang="fr-FR" sz="1200">
              <a:solidFill>
                <a:srgbClr val="000000"/>
              </a:solidFill>
            </a:endParaRPr>
          </a:p>
        </p:txBody>
      </p:sp>
      <p:sp>
        <p:nvSpPr>
          <p:cNvPr id="3" name="Rectangle 2"/>
          <p:cNvSpPr/>
          <p:nvPr>
            <p:custDataLst>
              <p:tags r:id="rId4"/>
            </p:custDataLst>
          </p:nvPr>
        </p:nvSpPr>
        <p:spPr>
          <a:xfrm>
            <a:off x="0" y="0"/>
            <a:ext cx="11083637"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91%</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9457" y="620688"/>
            <a:ext cx="10016934" cy="716658"/>
          </a:xfrm>
        </p:spPr>
        <p:txBody>
          <a:bodyPr>
            <a:normAutofit/>
          </a:bodyPr>
          <a:lstStyle/>
          <a:p>
            <a:r>
              <a:rPr lang="fr-FR" dirty="0"/>
              <a:t>Implications pour la méthode de l’EC</a:t>
            </a:r>
          </a:p>
        </p:txBody>
      </p:sp>
      <p:sp>
        <p:nvSpPr>
          <p:cNvPr id="17411" name="Rectangle 3"/>
          <p:cNvSpPr>
            <a:spLocks noGrp="1" noChangeArrowheads="1"/>
          </p:cNvSpPr>
          <p:nvPr>
            <p:ph idx="1"/>
          </p:nvPr>
        </p:nvSpPr>
        <p:spPr>
          <a:xfrm>
            <a:off x="836618" y="2060848"/>
            <a:ext cx="11092030" cy="4608512"/>
          </a:xfrm>
        </p:spPr>
        <p:txBody>
          <a:bodyPr>
            <a:noAutofit/>
          </a:bodyPr>
          <a:lstStyle/>
          <a:p>
            <a:pPr marL="360363" indent="-360363">
              <a:lnSpc>
                <a:spcPct val="110000"/>
              </a:lnSpc>
              <a:buFont typeface="Wingdings" pitchFamily="2" charset="2"/>
              <a:buChar char="ü"/>
            </a:pPr>
            <a:r>
              <a:rPr lang="fr-FR" sz="2600" dirty="0"/>
              <a:t>Avantages potentiels de l’EJ</a:t>
            </a:r>
          </a:p>
          <a:p>
            <a:pPr marL="719138" lvl="1" indent="-358775">
              <a:lnSpc>
                <a:spcPct val="110000"/>
              </a:lnSpc>
              <a:buFont typeface="Monotype Sorts" pitchFamily="2" charset="2"/>
              <a:buChar char="Ä"/>
            </a:pPr>
            <a:r>
              <a:rPr lang="fr-FR" sz="2400" b="1" i="1" dirty="0"/>
              <a:t>Limite </a:t>
            </a:r>
            <a:r>
              <a:rPr lang="fr-FR" sz="2400" dirty="0"/>
              <a:t>la variabilité des</a:t>
            </a:r>
            <a:r>
              <a:rPr lang="fr-FR" sz="2400" b="1" i="1" dirty="0"/>
              <a:t> référents </a:t>
            </a:r>
            <a:r>
              <a:rPr lang="fr-FR" sz="2400" dirty="0"/>
              <a:t>internes des individus</a:t>
            </a:r>
          </a:p>
          <a:p>
            <a:pPr marL="719138" lvl="1" indent="-358775">
              <a:lnSpc>
                <a:spcPct val="110000"/>
              </a:lnSpc>
              <a:buFont typeface="Monotype Sorts" pitchFamily="2" charset="2"/>
              <a:buChar char="Ä"/>
            </a:pPr>
            <a:r>
              <a:rPr lang="fr-FR" sz="2400" b="1" i="1" dirty="0">
                <a:solidFill>
                  <a:schemeClr val="accent1"/>
                </a:solidFill>
              </a:rPr>
              <a:t>Contrôle </a:t>
            </a:r>
            <a:r>
              <a:rPr lang="fr-FR" sz="2400" dirty="0">
                <a:solidFill>
                  <a:schemeClr val="accent1"/>
                </a:solidFill>
              </a:rPr>
              <a:t>de l’ancrage </a:t>
            </a:r>
            <a:r>
              <a:rPr lang="fr-FR" sz="2400" dirty="0"/>
              <a:t>(biais explicites préférables à biais implicites)</a:t>
            </a:r>
          </a:p>
          <a:p>
            <a:pPr marL="719138" lvl="1" indent="-358775">
              <a:lnSpc>
                <a:spcPct val="110000"/>
              </a:lnSpc>
              <a:buFont typeface="Monotype Sorts" pitchFamily="2" charset="2"/>
              <a:buChar char="Ä"/>
            </a:pPr>
            <a:r>
              <a:rPr lang="fr-FR" sz="2400" b="1" i="1" dirty="0">
                <a:solidFill>
                  <a:schemeClr val="accent1"/>
                </a:solidFill>
              </a:rPr>
              <a:t>Comparaison</a:t>
            </a:r>
            <a:r>
              <a:rPr lang="fr-FR" sz="2400" dirty="0"/>
              <a:t> et </a:t>
            </a:r>
            <a:r>
              <a:rPr lang="fr-FR" sz="2400" b="1" i="1" dirty="0">
                <a:solidFill>
                  <a:schemeClr val="accent1"/>
                </a:solidFill>
              </a:rPr>
              <a:t>généralisation</a:t>
            </a:r>
            <a:r>
              <a:rPr lang="fr-FR" sz="2400" dirty="0"/>
              <a:t> des résultats</a:t>
            </a:r>
          </a:p>
          <a:p>
            <a:pPr marL="719138" lvl="1" indent="-358775">
              <a:lnSpc>
                <a:spcPct val="110000"/>
              </a:lnSpc>
              <a:buFont typeface="Monotype Sorts" pitchFamily="2" charset="2"/>
              <a:buChar char="Ä"/>
            </a:pPr>
            <a:r>
              <a:rPr lang="fr-FR" sz="2400" dirty="0"/>
              <a:t>Permet de rappeler les </a:t>
            </a:r>
            <a:r>
              <a:rPr lang="fr-FR" sz="2400" dirty="0">
                <a:solidFill>
                  <a:schemeClr val="accent1"/>
                </a:solidFill>
              </a:rPr>
              <a:t>contraintes économiques</a:t>
            </a:r>
          </a:p>
          <a:p>
            <a:pPr marL="719138" lvl="1" indent="-358775">
              <a:lnSpc>
                <a:spcPct val="110000"/>
              </a:lnSpc>
              <a:buFont typeface="Monotype Sorts" pitchFamily="2" charset="2"/>
              <a:buChar char="Ä"/>
            </a:pPr>
            <a:r>
              <a:rPr lang="fr-FR" sz="2400" dirty="0"/>
              <a:t>Réduction des coûts d’acquisition de l’information</a:t>
            </a:r>
          </a:p>
          <a:p>
            <a:pPr marL="360363" indent="-360363">
              <a:lnSpc>
                <a:spcPct val="110000"/>
              </a:lnSpc>
              <a:buFont typeface="Wingdings" pitchFamily="2" charset="2"/>
              <a:buChar char="ü"/>
            </a:pPr>
            <a:r>
              <a:rPr lang="fr-FR" sz="2600" dirty="0"/>
              <a:t>Questions</a:t>
            </a:r>
          </a:p>
          <a:p>
            <a:pPr marL="719138" lvl="1" indent="-358775">
              <a:lnSpc>
                <a:spcPct val="110000"/>
              </a:lnSpc>
              <a:buClr>
                <a:schemeClr val="accent1"/>
              </a:buClr>
              <a:buFont typeface="Monotype Sorts" pitchFamily="2" charset="2"/>
              <a:buChar char="û"/>
            </a:pPr>
            <a:r>
              <a:rPr lang="fr-FR" dirty="0"/>
              <a:t>Référent du premier prg évalué ?</a:t>
            </a:r>
          </a:p>
          <a:p>
            <a:pPr marL="719138" lvl="1" indent="-358775">
              <a:lnSpc>
                <a:spcPct val="110000"/>
              </a:lnSpc>
              <a:buClr>
                <a:schemeClr val="accent1"/>
              </a:buClr>
              <a:buFont typeface="Monotype Sorts" pitchFamily="2" charset="2"/>
              <a:buChar char="û"/>
            </a:pPr>
            <a:r>
              <a:rPr lang="fr-FR" dirty="0"/>
              <a:t>Variabilité des résultats avec variation du panier de </a:t>
            </a:r>
            <a:r>
              <a:rPr lang="fr-FR" dirty="0" err="1"/>
              <a:t>b&amp;s</a:t>
            </a:r>
            <a:r>
              <a:rPr lang="fr-FR" dirty="0"/>
              <a:t> proposé à l’évaluation (type et quantité) ?</a:t>
            </a:r>
          </a:p>
        </p:txBody>
      </p:sp>
      <p:sp>
        <p:nvSpPr>
          <p:cNvPr id="2" name="Rectangle 1" hidden="1"/>
          <p:cNvSpPr/>
          <p:nvPr>
            <p:custDataLst>
              <p:tags r:id="rId1"/>
            </p:custDataLst>
          </p:nvPr>
        </p:nvSpPr>
        <p:spPr>
          <a:xfrm>
            <a:off x="1524000" y="6705600"/>
            <a:ext cx="858416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11445551"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94%</a:t>
            </a:r>
            <a:endParaRPr lang="fr-FR" sz="1200">
              <a:solidFill>
                <a:srgbClr val="000000"/>
              </a:solidFill>
            </a:endParaRPr>
          </a:p>
        </p:txBody>
      </p:sp>
      <p:sp>
        <p:nvSpPr>
          <p:cNvPr id="3" name="Rectangle 2"/>
          <p:cNvSpPr/>
          <p:nvPr>
            <p:custDataLst>
              <p:tags r:id="rId3"/>
            </p:custDataLst>
          </p:nvPr>
        </p:nvSpPr>
        <p:spPr>
          <a:xfrm>
            <a:off x="0" y="0"/>
            <a:ext cx="11637818"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95%</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271464" y="476672"/>
            <a:ext cx="9847791" cy="1080120"/>
          </a:xfrm>
        </p:spPr>
        <p:txBody>
          <a:bodyPr>
            <a:normAutofit/>
          </a:bodyPr>
          <a:lstStyle/>
          <a:p>
            <a:r>
              <a:rPr lang="fr-FR" sz="3200" dirty="0" smtClean="0"/>
              <a:t>Recommandations (1/2)</a:t>
            </a:r>
            <a:endParaRPr lang="fr-FR" sz="3200" dirty="0"/>
          </a:p>
        </p:txBody>
      </p:sp>
      <p:sp>
        <p:nvSpPr>
          <p:cNvPr id="118787" name="Rectangle 3"/>
          <p:cNvSpPr>
            <a:spLocks noGrp="1" noChangeArrowheads="1"/>
          </p:cNvSpPr>
          <p:nvPr>
            <p:ph idx="1"/>
          </p:nvPr>
        </p:nvSpPr>
        <p:spPr>
          <a:xfrm>
            <a:off x="911423" y="1877642"/>
            <a:ext cx="11003485" cy="4863726"/>
          </a:xfrm>
        </p:spPr>
        <p:txBody>
          <a:bodyPr>
            <a:normAutofit fontScale="92500" lnSpcReduction="10000"/>
          </a:bodyPr>
          <a:lstStyle/>
          <a:p>
            <a:pPr marL="485775" indent="-485775">
              <a:lnSpc>
                <a:spcPct val="90000"/>
              </a:lnSpc>
              <a:buFont typeface="Wingdings" pitchFamily="2" charset="2"/>
              <a:buChar char="ü"/>
            </a:pPr>
            <a:r>
              <a:rPr lang="fr-FR" dirty="0"/>
              <a:t>Favoriser l’évaluation </a:t>
            </a:r>
            <a:r>
              <a:rPr lang="fr-FR" i="1" dirty="0"/>
              <a:t>ex ante</a:t>
            </a:r>
          </a:p>
          <a:p>
            <a:pPr marL="485775" indent="-485775" algn="just">
              <a:lnSpc>
                <a:spcPct val="90000"/>
              </a:lnSpc>
              <a:buFont typeface="Wingdings" pitchFamily="2" charset="2"/>
              <a:buChar char="ü"/>
            </a:pPr>
            <a:r>
              <a:rPr lang="fr-FR" dirty="0">
                <a:cs typeface="Times New Roman" pitchFamily="18" charset="0"/>
              </a:rPr>
              <a:t>Définir très clairement </a:t>
            </a:r>
          </a:p>
          <a:p>
            <a:pPr marL="714375" lvl="1" indent="-352425" algn="just">
              <a:lnSpc>
                <a:spcPct val="90000"/>
              </a:lnSpc>
              <a:buFont typeface="Monotype Sorts" pitchFamily="2" charset="2"/>
              <a:buChar char="û"/>
            </a:pPr>
            <a:r>
              <a:rPr lang="fr-FR" dirty="0">
                <a:cs typeface="Times New Roman" pitchFamily="18" charset="0"/>
              </a:rPr>
              <a:t>l’objet à mesurer, </a:t>
            </a:r>
          </a:p>
          <a:p>
            <a:pPr marL="714375" lvl="1" indent="-352425" algn="just">
              <a:lnSpc>
                <a:spcPct val="90000"/>
              </a:lnSpc>
              <a:buFont typeface="Monotype Sorts" pitchFamily="2" charset="2"/>
              <a:buChar char="û"/>
            </a:pPr>
            <a:r>
              <a:rPr lang="fr-FR" dirty="0">
                <a:cs typeface="Times New Roman" pitchFamily="18" charset="0"/>
              </a:rPr>
              <a:t>l’objectif de l’EC, </a:t>
            </a:r>
          </a:p>
          <a:p>
            <a:pPr marL="714375" lvl="1" indent="-352425" algn="just">
              <a:lnSpc>
                <a:spcPct val="90000"/>
              </a:lnSpc>
              <a:buFont typeface="Monotype Sorts" pitchFamily="2" charset="2"/>
              <a:buChar char="û"/>
            </a:pPr>
            <a:r>
              <a:rPr lang="fr-FR" dirty="0">
                <a:cs typeface="Times New Roman" pitchFamily="18" charset="0"/>
              </a:rPr>
              <a:t>le contexte d’évaluation (substituts ou compléments, véhicule et mode de paiement, …)</a:t>
            </a:r>
          </a:p>
          <a:p>
            <a:pPr marL="485775" indent="-485775" algn="just">
              <a:lnSpc>
                <a:spcPct val="90000"/>
              </a:lnSpc>
              <a:buFont typeface="Wingdings" pitchFamily="2" charset="2"/>
              <a:buChar char="ü"/>
            </a:pPr>
            <a:r>
              <a:rPr lang="fr-FR" dirty="0">
                <a:cs typeface="Times New Roman" pitchFamily="18" charset="0"/>
              </a:rPr>
              <a:t>Fournir le temps et le matériel nécessaires à la réflexion</a:t>
            </a:r>
          </a:p>
          <a:p>
            <a:pPr marL="714375" lvl="1" indent="-352425" algn="just">
              <a:lnSpc>
                <a:spcPct val="90000"/>
              </a:lnSpc>
              <a:buFont typeface="Monotype Sorts" pitchFamily="2" charset="2"/>
              <a:buChar char="û"/>
            </a:pPr>
            <a:r>
              <a:rPr lang="fr-FR" dirty="0">
                <a:cs typeface="Times New Roman" pitchFamily="18" charset="0"/>
              </a:rPr>
              <a:t>scénarios comparables, </a:t>
            </a:r>
          </a:p>
          <a:p>
            <a:pPr marL="714375" lvl="1" indent="-352425" algn="just">
              <a:lnSpc>
                <a:spcPct val="90000"/>
              </a:lnSpc>
              <a:buFont typeface="Monotype Sorts" pitchFamily="2" charset="2"/>
              <a:buChar char="û"/>
            </a:pPr>
            <a:r>
              <a:rPr lang="fr-FR" dirty="0">
                <a:cs typeface="Times New Roman" pitchFamily="18" charset="0"/>
              </a:rPr>
              <a:t>présentation «homogène» de l’information, </a:t>
            </a:r>
          </a:p>
          <a:p>
            <a:pPr marL="714375" lvl="1" indent="-352425" algn="just">
              <a:lnSpc>
                <a:spcPct val="90000"/>
              </a:lnSpc>
              <a:buFont typeface="Monotype Sorts" pitchFamily="2" charset="2"/>
              <a:buChar char="û"/>
            </a:pPr>
            <a:r>
              <a:rPr lang="fr-FR" dirty="0">
                <a:cs typeface="Times New Roman" pitchFamily="18" charset="0"/>
              </a:rPr>
              <a:t>présentation visuelle des risques et des conséquences, </a:t>
            </a:r>
          </a:p>
          <a:p>
            <a:pPr marL="714375" lvl="1" indent="-352425" algn="just">
              <a:lnSpc>
                <a:spcPct val="90000"/>
              </a:lnSpc>
              <a:buFont typeface="Monotype Sorts" pitchFamily="2" charset="2"/>
              <a:buChar char="û"/>
            </a:pPr>
            <a:r>
              <a:rPr lang="fr-FR" dirty="0">
                <a:cs typeface="Times New Roman" pitchFamily="18" charset="0"/>
              </a:rPr>
              <a:t>inclusion de tout attribut potentiellement générateur </a:t>
            </a:r>
            <a:r>
              <a:rPr lang="fr-FR" dirty="0" smtClean="0">
                <a:cs typeface="Times New Roman" pitchFamily="18" charset="0"/>
              </a:rPr>
              <a:t>d’utilité</a:t>
            </a:r>
            <a:endParaRPr lang="fr-FR" dirty="0">
              <a:cs typeface="Times New Roman" pitchFamily="18" charset="0"/>
            </a:endParaRPr>
          </a:p>
          <a:p>
            <a:pPr marL="485775" indent="-485775" algn="just">
              <a:lnSpc>
                <a:spcPct val="120000"/>
              </a:lnSpc>
              <a:buFont typeface="Wingdings" pitchFamily="2" charset="2"/>
              <a:buChar char="ü"/>
            </a:pPr>
            <a:r>
              <a:rPr lang="fr-FR" dirty="0">
                <a:cs typeface="Times New Roman" pitchFamily="18" charset="0"/>
              </a:rPr>
              <a:t>Construire soigneusement le </a:t>
            </a:r>
            <a:r>
              <a:rPr lang="fr-FR" b="1" i="1" dirty="0">
                <a:cs typeface="Times New Roman" pitchFamily="18" charset="0"/>
              </a:rPr>
              <a:t>design</a:t>
            </a:r>
            <a:r>
              <a:rPr lang="fr-FR" dirty="0">
                <a:cs typeface="Times New Roman" pitchFamily="18" charset="0"/>
              </a:rPr>
              <a:t> de l’étude, en tenant compte du fait que les préférences sont construites pendant l’exercice de valorisation </a:t>
            </a:r>
          </a:p>
          <a:p>
            <a:pPr marL="885825" lvl="1" indent="-485775" algn="just">
              <a:lnSpc>
                <a:spcPct val="120000"/>
              </a:lnSpc>
              <a:buNone/>
            </a:pPr>
            <a:r>
              <a:rPr lang="fr-FR" dirty="0">
                <a:cs typeface="Times New Roman" pitchFamily="18" charset="0"/>
              </a:rPr>
              <a:t>=&gt; préférence pour EJ (ancrages explicites préférables à ancrages implicites),</a:t>
            </a:r>
          </a:p>
        </p:txBody>
      </p:sp>
      <p:sp>
        <p:nvSpPr>
          <p:cNvPr id="2" name="Rectangle 1" hidden="1"/>
          <p:cNvSpPr/>
          <p:nvPr>
            <p:custDataLst>
              <p:tags r:id="rId1"/>
            </p:custDataLst>
          </p:nvPr>
        </p:nvSpPr>
        <p:spPr>
          <a:xfrm>
            <a:off x="1524001" y="6705600"/>
            <a:ext cx="8770775"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11694368"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96%</a:t>
            </a:r>
            <a:endParaRPr lang="fr-FR" sz="1200">
              <a:solidFill>
                <a:srgbClr val="000000"/>
              </a:solidFill>
            </a:endParaRPr>
          </a:p>
        </p:txBody>
      </p:sp>
      <p:sp>
        <p:nvSpPr>
          <p:cNvPr id="3" name="Rectangle 2"/>
          <p:cNvSpPr/>
          <p:nvPr>
            <p:custDataLst>
              <p:tags r:id="rId3"/>
            </p:custDataLst>
          </p:nvPr>
        </p:nvSpPr>
        <p:spPr>
          <a:xfrm>
            <a:off x="0" y="0"/>
            <a:ext cx="11914909"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98%</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fr-FR" dirty="0"/>
              <a:t>Recommandations </a:t>
            </a:r>
            <a:r>
              <a:rPr lang="fr-FR" dirty="0" smtClean="0"/>
              <a:t>(2/2)</a:t>
            </a:r>
            <a:endParaRPr lang="fr-FR" dirty="0"/>
          </a:p>
        </p:txBody>
      </p:sp>
      <p:sp>
        <p:nvSpPr>
          <p:cNvPr id="93187" name="Rectangle 3"/>
          <p:cNvSpPr>
            <a:spLocks noGrp="1" noChangeArrowheads="1"/>
          </p:cNvSpPr>
          <p:nvPr>
            <p:ph idx="1"/>
          </p:nvPr>
        </p:nvSpPr>
        <p:spPr>
          <a:xfrm>
            <a:off x="407368" y="2005480"/>
            <a:ext cx="11521280" cy="4852520"/>
          </a:xfrm>
        </p:spPr>
        <p:txBody>
          <a:bodyPr>
            <a:normAutofit/>
          </a:bodyPr>
          <a:lstStyle/>
          <a:p>
            <a:pPr marL="566738" indent="-566738" algn="just">
              <a:buFont typeface="Wingdings" pitchFamily="2" charset="2"/>
              <a:buChar char="ü"/>
            </a:pPr>
            <a:r>
              <a:rPr lang="fr-FR" sz="2400" dirty="0">
                <a:cs typeface="Times New Roman" pitchFamily="18" charset="0"/>
              </a:rPr>
              <a:t>Inclure des procédures pour réduire les incohérences </a:t>
            </a:r>
            <a:r>
              <a:rPr lang="fr-FR" sz="2000" dirty="0">
                <a:cs typeface="Times New Roman" pitchFamily="18" charset="0"/>
              </a:rPr>
              <a:t>(classement sur EVA, processus de révision des réponses, …)</a:t>
            </a:r>
            <a:r>
              <a:rPr lang="fr-FR" sz="2400" dirty="0">
                <a:cs typeface="Times New Roman" pitchFamily="18" charset="0"/>
              </a:rPr>
              <a:t> et des questions pour en faciliter le traitement.</a:t>
            </a:r>
          </a:p>
          <a:p>
            <a:pPr marL="566738" indent="-566738" algn="just">
              <a:buFont typeface="Wingdings" pitchFamily="2" charset="2"/>
              <a:buChar char="ü"/>
            </a:pPr>
            <a:r>
              <a:rPr lang="fr-FR" sz="2400" dirty="0" smtClean="0">
                <a:cs typeface="Times New Roman" pitchFamily="18" charset="0"/>
              </a:rPr>
              <a:t>Définir </a:t>
            </a:r>
            <a:r>
              <a:rPr lang="fr-FR" sz="2400" dirty="0">
                <a:cs typeface="Times New Roman" pitchFamily="18" charset="0"/>
              </a:rPr>
              <a:t>une règle d’attribution des « vrais zéros » et des questions pour faciliter le traitement des réponses protestataires</a:t>
            </a:r>
          </a:p>
          <a:p>
            <a:pPr marL="566738" indent="-566738" algn="just">
              <a:lnSpc>
                <a:spcPct val="140000"/>
              </a:lnSpc>
              <a:buFont typeface="Wingdings" pitchFamily="2" charset="2"/>
              <a:buChar char="ü"/>
            </a:pPr>
            <a:r>
              <a:rPr lang="fr-FR" sz="2400" dirty="0">
                <a:cs typeface="Times New Roman" pitchFamily="18" charset="0"/>
              </a:rPr>
              <a:t>Choisir un modèle économétrique adéquat</a:t>
            </a:r>
          </a:p>
          <a:p>
            <a:pPr marL="566738" indent="-566738" algn="just">
              <a:lnSpc>
                <a:spcPct val="140000"/>
              </a:lnSpc>
              <a:buFont typeface="Wingdings" pitchFamily="2" charset="2"/>
              <a:buChar char="ü"/>
            </a:pPr>
            <a:r>
              <a:rPr lang="fr-FR" sz="2400" dirty="0">
                <a:cs typeface="Times New Roman" pitchFamily="18" charset="0"/>
              </a:rPr>
              <a:t>Mener une étude pilote en population, comprenant des questions ouvertes, pour mieux cerner le mécanisme de construction des préférences,</a:t>
            </a:r>
          </a:p>
          <a:p>
            <a:pPr marL="566738" indent="-566738" algn="just">
              <a:lnSpc>
                <a:spcPct val="140000"/>
              </a:lnSpc>
              <a:buFont typeface="Wingdings" pitchFamily="2" charset="2"/>
              <a:buChar char="ü"/>
            </a:pPr>
            <a:r>
              <a:rPr lang="fr-FR" sz="2400" dirty="0">
                <a:cs typeface="Times New Roman" pitchFamily="18" charset="0"/>
              </a:rPr>
              <a:t>Former les enquêteurs à la méthode d’EC</a:t>
            </a:r>
          </a:p>
        </p:txBody>
      </p:sp>
      <p:sp>
        <p:nvSpPr>
          <p:cNvPr id="2" name="Rectangle 1" hidden="1"/>
          <p:cNvSpPr/>
          <p:nvPr>
            <p:custDataLst>
              <p:tags r:id="rId1"/>
            </p:custDataLst>
          </p:nvPr>
        </p:nvSpPr>
        <p:spPr>
          <a:xfrm>
            <a:off x="1524000" y="6705600"/>
            <a:ext cx="9144000"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12192000"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100%</a:t>
            </a:r>
            <a:endParaRPr lang="fr-FR" sz="1200">
              <a:solidFill>
                <a:srgbClr val="000000"/>
              </a:solidFill>
            </a:endParaRPr>
          </a:p>
        </p:txBody>
      </p:sp>
      <p:sp>
        <p:nvSpPr>
          <p:cNvPr id="3" name="Rectangle 2"/>
          <p:cNvSpPr/>
          <p:nvPr>
            <p:custDataLst>
              <p:tags r:id="rId3"/>
            </p:custDataLst>
          </p:nvPr>
        </p:nvSpPr>
        <p:spPr>
          <a:xfrm>
            <a:off x="0" y="0"/>
            <a:ext cx="12192000"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100%</a:t>
            </a:r>
            <a:endParaRPr lang="fr-FR" sz="1200">
              <a:solidFill>
                <a:srgbClr val="FFFF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Partie III</a:t>
            </a:r>
            <a:endParaRPr lang="fr-FR" dirty="0"/>
          </a:p>
        </p:txBody>
      </p:sp>
      <p:sp>
        <p:nvSpPr>
          <p:cNvPr id="3" name="Espace réservé du texte 2"/>
          <p:cNvSpPr>
            <a:spLocks noGrp="1"/>
          </p:cNvSpPr>
          <p:nvPr>
            <p:ph type="body" idx="1"/>
          </p:nvPr>
        </p:nvSpPr>
        <p:spPr/>
        <p:txBody>
          <a:bodyPr/>
          <a:lstStyle/>
          <a:p>
            <a:r>
              <a:rPr lang="fr-FR" dirty="0" smtClean="0"/>
              <a:t>La méthode des choix discrets : un exemple d’application – Le projet APSEC</a:t>
            </a:r>
            <a:endParaRPr lang="fr-FR" dirty="0"/>
          </a:p>
        </p:txBody>
      </p:sp>
      <p:pic>
        <p:nvPicPr>
          <p:cNvPr id="4" name="Image 3"/>
          <p:cNvPicPr>
            <a:picLocks noChangeAspect="1"/>
          </p:cNvPicPr>
          <p:nvPr/>
        </p:nvPicPr>
        <p:blipFill>
          <a:blip r:embed="rId2"/>
          <a:stretch>
            <a:fillRect/>
          </a:stretch>
        </p:blipFill>
        <p:spPr>
          <a:xfrm>
            <a:off x="8650952" y="-17115"/>
            <a:ext cx="3427159" cy="2491726"/>
          </a:xfrm>
          <a:prstGeom prst="rect">
            <a:avLst/>
          </a:prstGeom>
        </p:spPr>
      </p:pic>
      <p:pic>
        <p:nvPicPr>
          <p:cNvPr id="5" name="Image 4"/>
          <p:cNvPicPr>
            <a:picLocks noChangeAspect="1"/>
          </p:cNvPicPr>
          <p:nvPr/>
        </p:nvPicPr>
        <p:blipFill>
          <a:blip r:embed="rId3"/>
          <a:stretch>
            <a:fillRect/>
          </a:stretch>
        </p:blipFill>
        <p:spPr>
          <a:xfrm rot="408911">
            <a:off x="191344" y="4725144"/>
            <a:ext cx="3058274" cy="1389945"/>
          </a:xfrm>
          <a:prstGeom prst="rect">
            <a:avLst/>
          </a:prstGeom>
          <a:solidFill>
            <a:srgbClr val="D3C0B6"/>
          </a:solidFill>
        </p:spPr>
      </p:pic>
      <p:pic>
        <p:nvPicPr>
          <p:cNvPr id="6" name="Image 5"/>
          <p:cNvPicPr>
            <a:picLocks noChangeAspect="1"/>
          </p:cNvPicPr>
          <p:nvPr/>
        </p:nvPicPr>
        <p:blipFill>
          <a:blip r:embed="rId4"/>
          <a:stretch>
            <a:fillRect/>
          </a:stretch>
        </p:blipFill>
        <p:spPr>
          <a:xfrm rot="21078530">
            <a:off x="8912499" y="4858254"/>
            <a:ext cx="2904067" cy="1317340"/>
          </a:xfrm>
          <a:prstGeom prst="rect">
            <a:avLst/>
          </a:prstGeom>
        </p:spPr>
      </p:pic>
      <p:pic>
        <p:nvPicPr>
          <p:cNvPr id="7" name="Image 6"/>
          <p:cNvPicPr>
            <a:picLocks noChangeAspect="1"/>
          </p:cNvPicPr>
          <p:nvPr/>
        </p:nvPicPr>
        <p:blipFill rotWithShape="1">
          <a:blip r:embed="rId5"/>
          <a:srcRect r="15951"/>
          <a:stretch/>
        </p:blipFill>
        <p:spPr>
          <a:xfrm>
            <a:off x="4655840" y="4887807"/>
            <a:ext cx="2537062" cy="1414099"/>
          </a:xfrm>
          <a:prstGeom prst="rect">
            <a:avLst/>
          </a:prstGeom>
        </p:spPr>
      </p:pic>
    </p:spTree>
    <p:extLst>
      <p:ext uri="{BB962C8B-B14F-4D97-AF65-F5344CB8AC3E}">
        <p14:creationId xmlns:p14="http://schemas.microsoft.com/office/powerpoint/2010/main" val="3280051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Context</a:t>
            </a:r>
            <a:endParaRPr lang="fr-FR" dirty="0"/>
          </a:p>
        </p:txBody>
      </p:sp>
      <p:sp>
        <p:nvSpPr>
          <p:cNvPr id="5" name="Espace réservé du contenu 4"/>
          <p:cNvSpPr>
            <a:spLocks noGrp="1"/>
          </p:cNvSpPr>
          <p:nvPr>
            <p:ph idx="1"/>
          </p:nvPr>
        </p:nvSpPr>
        <p:spPr>
          <a:xfrm>
            <a:off x="551384" y="2011680"/>
            <a:ext cx="11449272" cy="4206240"/>
          </a:xfrm>
        </p:spPr>
        <p:txBody>
          <a:bodyPr>
            <a:normAutofit/>
          </a:bodyPr>
          <a:lstStyle/>
          <a:p>
            <a:pPr marL="0" indent="0">
              <a:buClr>
                <a:schemeClr val="accent2"/>
              </a:buClr>
              <a:buNone/>
            </a:pPr>
            <a:r>
              <a:rPr lang="en-US" sz="2800" dirty="0"/>
              <a:t>Scientific and therapeutic progress allow to consider HIV cure-related clinical trials (HCRCT) which could lead to transitory or definitive ART interruption</a:t>
            </a:r>
          </a:p>
          <a:p>
            <a:pPr marL="0" indent="0">
              <a:buClr>
                <a:schemeClr val="accent2"/>
              </a:buClr>
              <a:buNone/>
            </a:pPr>
            <a:r>
              <a:rPr lang="en-US" sz="2800" dirty="0"/>
              <a:t>=&gt; Hope counterbalanced by ethical questions </a:t>
            </a:r>
          </a:p>
          <a:p>
            <a:pPr lvl="1">
              <a:buClr>
                <a:srgbClr val="FF0000"/>
              </a:buClr>
            </a:pPr>
            <a:r>
              <a:rPr lang="en-US" sz="2400" dirty="0"/>
              <a:t>HCRCT  will target ART controlled patients living a “normal” life and may jeopardize the established balance of life, without any guarantee of direct benefit</a:t>
            </a:r>
          </a:p>
          <a:p>
            <a:pPr lvl="2">
              <a:buClr>
                <a:srgbClr val="FF0000"/>
              </a:buClr>
            </a:pPr>
            <a:r>
              <a:rPr lang="en-US" dirty="0"/>
              <a:t>Side-effects, consequences on daily life</a:t>
            </a:r>
          </a:p>
          <a:p>
            <a:pPr lvl="1">
              <a:buClr>
                <a:srgbClr val="FF0000"/>
              </a:buClr>
            </a:pPr>
            <a:r>
              <a:rPr lang="en-US" sz="2400" dirty="0"/>
              <a:t>Raised the question of individual and collective consequences of ART interruption</a:t>
            </a:r>
          </a:p>
          <a:p>
            <a:pPr lvl="2">
              <a:buClr>
                <a:srgbClr val="FF0000"/>
              </a:buClr>
            </a:pPr>
            <a:r>
              <a:rPr lang="en-US" dirty="0"/>
              <a:t>Increased of viral load, risk of transmission</a:t>
            </a:r>
          </a:p>
          <a:p>
            <a:pPr marL="0" indent="0">
              <a:buClr>
                <a:srgbClr val="FF0000"/>
              </a:buClr>
              <a:buNone/>
            </a:pPr>
            <a:r>
              <a:rPr lang="en-US" sz="2600" dirty="0"/>
              <a:t>Are such HCRCT acceptable? </a:t>
            </a:r>
            <a:r>
              <a:rPr lang="en-US" sz="2600" dirty="0">
                <a:solidFill>
                  <a:srgbClr val="FF0000"/>
                </a:solidFill>
              </a:rPr>
              <a:t>Under which conditions? </a:t>
            </a:r>
            <a:r>
              <a:rPr lang="en-US" sz="2600" dirty="0"/>
              <a:t>For who?</a:t>
            </a:r>
          </a:p>
          <a:p>
            <a:endParaRPr lang="fr-FR" dirty="0"/>
          </a:p>
        </p:txBody>
      </p:sp>
    </p:spTree>
    <p:extLst>
      <p:ext uri="{BB962C8B-B14F-4D97-AF65-F5344CB8AC3E}">
        <p14:creationId xmlns:p14="http://schemas.microsoft.com/office/powerpoint/2010/main" val="1050047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APSEC: an </a:t>
            </a:r>
            <a:r>
              <a:rPr lang="fr-FR" dirty="0" err="1" smtClean="0"/>
              <a:t>integrated</a:t>
            </a:r>
            <a:r>
              <a:rPr lang="fr-FR" dirty="0" smtClean="0"/>
              <a:t> </a:t>
            </a:r>
            <a:r>
              <a:rPr lang="fr-FR" dirty="0" err="1" smtClean="0"/>
              <a:t>survey</a:t>
            </a:r>
            <a:endParaRPr lang="fr-FR" dirty="0"/>
          </a:p>
        </p:txBody>
      </p:sp>
      <p:graphicFrame>
        <p:nvGraphicFramePr>
          <p:cNvPr id="4" name="Espace réservé du contenu 4"/>
          <p:cNvGraphicFramePr>
            <a:graphicFrameLocks/>
          </p:cNvGraphicFramePr>
          <p:nvPr>
            <p:extLst>
              <p:ext uri="{D42A27DB-BD31-4B8C-83A1-F6EECF244321}">
                <p14:modId xmlns:p14="http://schemas.microsoft.com/office/powerpoint/2010/main" val="3424692402"/>
              </p:ext>
            </p:extLst>
          </p:nvPr>
        </p:nvGraphicFramePr>
        <p:xfrm>
          <a:off x="407368" y="1964725"/>
          <a:ext cx="11578279" cy="489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530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3497" y="414562"/>
            <a:ext cx="10038985" cy="751722"/>
          </a:xfrm>
        </p:spPr>
        <p:txBody>
          <a:bodyPr>
            <a:noAutofit/>
          </a:bodyPr>
          <a:lstStyle/>
          <a:p>
            <a:r>
              <a:rPr lang="en-US" sz="3200" dirty="0" smtClean="0"/>
              <a:t>Populations and methods (1/2)</a:t>
            </a:r>
            <a:endParaRPr lang="en-US" sz="3200" dirty="0"/>
          </a:p>
        </p:txBody>
      </p:sp>
      <p:sp>
        <p:nvSpPr>
          <p:cNvPr id="4" name="Espace réservé du contenu 3"/>
          <p:cNvSpPr>
            <a:spLocks noGrp="1"/>
          </p:cNvSpPr>
          <p:nvPr>
            <p:ph idx="1"/>
          </p:nvPr>
        </p:nvSpPr>
        <p:spPr>
          <a:xfrm>
            <a:off x="911424" y="1950737"/>
            <a:ext cx="10038985" cy="4252467"/>
          </a:xfrm>
        </p:spPr>
        <p:txBody>
          <a:bodyPr>
            <a:noAutofit/>
          </a:bodyPr>
          <a:lstStyle/>
          <a:p>
            <a:r>
              <a:rPr lang="en-US" sz="2400" b="1" dirty="0" smtClean="0"/>
              <a:t>Respondents</a:t>
            </a:r>
            <a:r>
              <a:rPr lang="en-US" sz="2400" dirty="0" smtClean="0"/>
              <a:t>:</a:t>
            </a:r>
          </a:p>
          <a:p>
            <a:pPr lvl="1"/>
            <a:r>
              <a:rPr lang="en-GB" sz="2200" dirty="0" smtClean="0"/>
              <a:t>24 French HIV services</a:t>
            </a:r>
          </a:p>
          <a:p>
            <a:pPr lvl="1"/>
            <a:r>
              <a:rPr lang="en-US" sz="2200" dirty="0" smtClean="0"/>
              <a:t>PLWH </a:t>
            </a:r>
            <a:r>
              <a:rPr lang="en-GB" sz="2200" dirty="0" smtClean="0"/>
              <a:t>ART-treated</a:t>
            </a:r>
            <a:r>
              <a:rPr lang="en-GB" sz="2200" dirty="0"/>
              <a:t>, </a:t>
            </a:r>
            <a:r>
              <a:rPr lang="en-GB" sz="2200" dirty="0" err="1"/>
              <a:t>virologically</a:t>
            </a:r>
            <a:r>
              <a:rPr lang="en-GB" sz="2200" dirty="0"/>
              <a:t> </a:t>
            </a:r>
            <a:r>
              <a:rPr lang="en-GB" sz="2200" dirty="0" smtClean="0"/>
              <a:t>suppressed;</a:t>
            </a:r>
          </a:p>
          <a:p>
            <a:pPr lvl="1"/>
            <a:r>
              <a:rPr lang="en-GB" sz="2200" dirty="0" smtClean="0"/>
              <a:t>Physicians; </a:t>
            </a:r>
          </a:p>
          <a:p>
            <a:r>
              <a:rPr lang="en-US" sz="2400" b="1" dirty="0" smtClean="0"/>
              <a:t>Discrete </a:t>
            </a:r>
            <a:r>
              <a:rPr lang="en-US" sz="2400" b="1" dirty="0"/>
              <a:t>Choice </a:t>
            </a:r>
            <a:r>
              <a:rPr lang="en-US" sz="2400" b="1" dirty="0" smtClean="0"/>
              <a:t>Experiment</a:t>
            </a:r>
            <a:r>
              <a:rPr lang="en-US" sz="2400" dirty="0" smtClean="0"/>
              <a:t>* allows to identify (conditional logit model) :</a:t>
            </a:r>
          </a:p>
          <a:p>
            <a:pPr lvl="1"/>
            <a:endParaRPr lang="en-US" sz="300" dirty="0" smtClean="0"/>
          </a:p>
          <a:p>
            <a:pPr lvl="1"/>
            <a:r>
              <a:rPr lang="en-US" sz="2400" dirty="0" smtClean="0"/>
              <a:t>Trade off between the characteristics of a trial</a:t>
            </a:r>
            <a:endParaRPr lang="en-US" sz="400" dirty="0" smtClean="0"/>
          </a:p>
          <a:p>
            <a:pPr lvl="1"/>
            <a:r>
              <a:rPr lang="en-US" sz="2400" dirty="0" smtClean="0"/>
              <a:t>Utility associated to a given protocol</a:t>
            </a:r>
          </a:p>
          <a:p>
            <a:pPr marL="896938" lvl="2" indent="-269875">
              <a:buFont typeface="Wingdings" panose="05000000000000000000" pitchFamily="2" charset="2"/>
              <a:buChar char="Ø"/>
              <a:tabLst>
                <a:tab pos="984250" algn="l"/>
              </a:tabLst>
            </a:pPr>
            <a:r>
              <a:rPr lang="en-US" sz="2000" dirty="0" smtClean="0"/>
              <a:t>Beta coefficients linearly transformed to obtain a utility [0 – 100]</a:t>
            </a:r>
          </a:p>
          <a:p>
            <a:pPr lvl="1"/>
            <a:r>
              <a:rPr lang="en-US" sz="2400" dirty="0" smtClean="0">
                <a:solidFill>
                  <a:schemeClr val="tx1">
                    <a:lumMod val="50000"/>
                    <a:lumOff val="50000"/>
                  </a:schemeClr>
                </a:solidFill>
              </a:rPr>
              <a:t>How do individual characteristics affect the preferences</a:t>
            </a:r>
          </a:p>
          <a:p>
            <a:pPr marL="896938" lvl="2" indent="-269875">
              <a:buFont typeface="Wingdings" panose="05000000000000000000" pitchFamily="2" charset="2"/>
              <a:buChar char="Ø"/>
              <a:tabLst>
                <a:tab pos="984250" algn="l"/>
              </a:tabLst>
            </a:pPr>
            <a:r>
              <a:rPr lang="en-US" sz="2000" dirty="0">
                <a:solidFill>
                  <a:schemeClr val="tx1">
                    <a:lumMod val="50000"/>
                    <a:lumOff val="50000"/>
                  </a:schemeClr>
                </a:solidFill>
              </a:rPr>
              <a:t>Stratified </a:t>
            </a:r>
            <a:r>
              <a:rPr lang="en-US" sz="2000" dirty="0" smtClean="0">
                <a:solidFill>
                  <a:schemeClr val="tx1">
                    <a:lumMod val="50000"/>
                    <a:lumOff val="50000"/>
                  </a:schemeClr>
                </a:solidFill>
              </a:rPr>
              <a:t>analysis based on hierarchical clustering</a:t>
            </a:r>
            <a:endParaRPr lang="en-US" sz="2000" dirty="0">
              <a:solidFill>
                <a:schemeClr val="tx1">
                  <a:lumMod val="50000"/>
                  <a:lumOff val="50000"/>
                </a:schemeClr>
              </a:solidFill>
            </a:endParaRPr>
          </a:p>
          <a:p>
            <a:pPr marL="0">
              <a:buNone/>
            </a:pPr>
            <a:endParaRPr lang="en-US" sz="2200" dirty="0" smtClean="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48</a:t>
            </a:fld>
            <a:endParaRPr lang="en-US" dirty="0"/>
          </a:p>
        </p:txBody>
      </p:sp>
      <p:sp>
        <p:nvSpPr>
          <p:cNvPr id="3" name="ZoneTexte 2"/>
          <p:cNvSpPr txBox="1"/>
          <p:nvPr/>
        </p:nvSpPr>
        <p:spPr>
          <a:xfrm>
            <a:off x="-105416" y="1317692"/>
            <a:ext cx="12250088" cy="523220"/>
          </a:xfrm>
          <a:prstGeom prst="rect">
            <a:avLst/>
          </a:prstGeom>
          <a:noFill/>
        </p:spPr>
        <p:txBody>
          <a:bodyPr wrap="square" rtlCol="0">
            <a:spAutoFit/>
          </a:bodyPr>
          <a:lstStyle/>
          <a:p>
            <a:pPr algn="r"/>
            <a:r>
              <a:rPr lang="fr-FR" sz="1400" dirty="0" smtClean="0">
                <a:solidFill>
                  <a:schemeClr val="tx2">
                    <a:lumMod val="10000"/>
                  </a:schemeClr>
                </a:solidFill>
              </a:rPr>
              <a:t>Bridges </a:t>
            </a:r>
            <a:r>
              <a:rPr lang="fr-FR" sz="1400" i="1" dirty="0" smtClean="0">
                <a:solidFill>
                  <a:schemeClr val="tx2">
                    <a:lumMod val="10000"/>
                  </a:schemeClr>
                </a:solidFill>
              </a:rPr>
              <a:t>et </a:t>
            </a:r>
            <a:r>
              <a:rPr lang="fr-FR" sz="1400" i="1" dirty="0">
                <a:solidFill>
                  <a:schemeClr val="tx2">
                    <a:lumMod val="10000"/>
                  </a:schemeClr>
                </a:solidFill>
              </a:rPr>
              <a:t>al.</a:t>
            </a:r>
            <a:r>
              <a:rPr lang="fr-FR" sz="1400" dirty="0">
                <a:solidFill>
                  <a:schemeClr val="tx2">
                    <a:lumMod val="10000"/>
                  </a:schemeClr>
                </a:solidFill>
              </a:rPr>
              <a:t> </a:t>
            </a:r>
            <a:r>
              <a:rPr lang="en-US" sz="1400" dirty="0">
                <a:solidFill>
                  <a:schemeClr val="tx2">
                    <a:lumMod val="10000"/>
                  </a:schemeClr>
                </a:solidFill>
              </a:rPr>
              <a:t>Conjoint Analysis Applications in Health—a Checklist: A Report of the ISPOR Good Research Practices for Conjoint Analysis Task Force</a:t>
            </a:r>
            <a:r>
              <a:rPr lang="en-US" sz="1400" dirty="0" smtClean="0">
                <a:solidFill>
                  <a:schemeClr val="tx2">
                    <a:lumMod val="10000"/>
                  </a:schemeClr>
                </a:solidFill>
              </a:rPr>
              <a:t>.</a:t>
            </a:r>
          </a:p>
          <a:p>
            <a:pPr algn="r"/>
            <a:r>
              <a:rPr lang="en-US" sz="1400" dirty="0" smtClean="0">
                <a:solidFill>
                  <a:schemeClr val="tx2">
                    <a:lumMod val="10000"/>
                  </a:schemeClr>
                </a:solidFill>
              </a:rPr>
              <a:t> </a:t>
            </a:r>
            <a:r>
              <a:rPr lang="fr-FR" sz="1400" i="1" dirty="0">
                <a:solidFill>
                  <a:schemeClr val="tx2">
                    <a:lumMod val="10000"/>
                  </a:schemeClr>
                </a:solidFill>
              </a:rPr>
              <a:t>Value </a:t>
            </a:r>
            <a:r>
              <a:rPr lang="fr-FR" sz="1400" i="1" dirty="0" smtClean="0">
                <a:solidFill>
                  <a:schemeClr val="tx2">
                    <a:lumMod val="10000"/>
                  </a:schemeClr>
                </a:solidFill>
              </a:rPr>
              <a:t>in </a:t>
            </a:r>
            <a:r>
              <a:rPr lang="fr-FR" sz="1400" i="1" dirty="0" err="1" smtClean="0">
                <a:solidFill>
                  <a:schemeClr val="tx2">
                    <a:lumMod val="10000"/>
                  </a:schemeClr>
                </a:solidFill>
              </a:rPr>
              <a:t>Health</a:t>
            </a:r>
            <a:r>
              <a:rPr lang="fr-FR" sz="1400" dirty="0" smtClean="0">
                <a:solidFill>
                  <a:schemeClr val="tx2">
                    <a:lumMod val="10000"/>
                  </a:schemeClr>
                </a:solidFill>
              </a:rPr>
              <a:t> </a:t>
            </a:r>
            <a:r>
              <a:rPr lang="fr-FR" sz="1400" dirty="0">
                <a:solidFill>
                  <a:schemeClr val="tx2">
                    <a:lumMod val="10000"/>
                  </a:schemeClr>
                </a:solidFill>
              </a:rPr>
              <a:t>2011; 14:403–413.</a:t>
            </a:r>
          </a:p>
        </p:txBody>
      </p:sp>
    </p:spTree>
    <p:extLst>
      <p:ext uri="{BB962C8B-B14F-4D97-AF65-F5344CB8AC3E}">
        <p14:creationId xmlns:p14="http://schemas.microsoft.com/office/powerpoint/2010/main" val="3860299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5332" y="437309"/>
            <a:ext cx="8760773" cy="903459"/>
          </a:xfrm>
        </p:spPr>
        <p:txBody>
          <a:bodyPr>
            <a:noAutofit/>
          </a:bodyPr>
          <a:lstStyle/>
          <a:p>
            <a:r>
              <a:rPr lang="en-US" sz="3200" dirty="0" smtClean="0"/>
              <a:t>Materials and methods (2/2)</a:t>
            </a:r>
            <a:endParaRPr lang="en-US" sz="32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89271072"/>
              </p:ext>
            </p:extLst>
          </p:nvPr>
        </p:nvGraphicFramePr>
        <p:xfrm>
          <a:off x="1064254" y="1827152"/>
          <a:ext cx="10338411" cy="4565242"/>
        </p:xfrm>
        <a:graphic>
          <a:graphicData uri="http://schemas.openxmlformats.org/drawingml/2006/table">
            <a:tbl>
              <a:tblPr firstRow="1" bandRow="1">
                <a:tableStyleId>{6E25E649-3F16-4E02-A733-19D2CDBF48F0}</a:tableStyleId>
              </a:tblPr>
              <a:tblGrid>
                <a:gridCol w="3827325">
                  <a:extLst>
                    <a:ext uri="{9D8B030D-6E8A-4147-A177-3AD203B41FA5}">
                      <a16:colId xmlns:a16="http://schemas.microsoft.com/office/drawing/2014/main" val="3773005926"/>
                    </a:ext>
                  </a:extLst>
                </a:gridCol>
                <a:gridCol w="750298">
                  <a:extLst>
                    <a:ext uri="{9D8B030D-6E8A-4147-A177-3AD203B41FA5}">
                      <a16:colId xmlns:a16="http://schemas.microsoft.com/office/drawing/2014/main" val="219957666"/>
                    </a:ext>
                  </a:extLst>
                </a:gridCol>
                <a:gridCol w="5760788">
                  <a:extLst>
                    <a:ext uri="{9D8B030D-6E8A-4147-A177-3AD203B41FA5}">
                      <a16:colId xmlns:a16="http://schemas.microsoft.com/office/drawing/2014/main" val="3787447098"/>
                    </a:ext>
                  </a:extLst>
                </a:gridCol>
              </a:tblGrid>
              <a:tr h="330017">
                <a:tc>
                  <a:txBody>
                    <a:bodyPr/>
                    <a:lstStyle/>
                    <a:p>
                      <a:pPr marL="72000" algn="l">
                        <a:lnSpc>
                          <a:spcPct val="100000"/>
                        </a:lnSpc>
                        <a:spcBef>
                          <a:spcPts val="0"/>
                        </a:spcBef>
                        <a:spcAft>
                          <a:spcPts val="0"/>
                        </a:spcAft>
                      </a:pPr>
                      <a:r>
                        <a:rPr lang="en-US" sz="2000" noProof="0" dirty="0" smtClean="0">
                          <a:effectLst/>
                        </a:rPr>
                        <a:t>Attribute</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pPr>
                      <a:r>
                        <a:rPr lang="en-US" sz="2000" noProof="0" dirty="0" smtClean="0">
                          <a:effectLst/>
                        </a:rPr>
                        <a:t>Level</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l">
                        <a:lnSpc>
                          <a:spcPct val="100000"/>
                        </a:lnSpc>
                        <a:spcBef>
                          <a:spcPts val="0"/>
                        </a:spcBef>
                        <a:spcAft>
                          <a:spcPts val="0"/>
                        </a:spcAft>
                      </a:pPr>
                      <a:r>
                        <a:rPr lang="en-US" sz="2000" noProof="0" dirty="0" smtClean="0">
                          <a:effectLst/>
                        </a:rPr>
                        <a:t>Description</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extLst>
                  <a:ext uri="{0D108BD9-81ED-4DB2-BD59-A6C34878D82A}">
                    <a16:rowId xmlns:a16="http://schemas.microsoft.com/office/drawing/2014/main" val="1148662970"/>
                  </a:ext>
                </a:extLst>
              </a:tr>
              <a:tr h="660035">
                <a:tc>
                  <a:txBody>
                    <a:bodyPr/>
                    <a:lstStyle/>
                    <a:p>
                      <a:pPr marL="72000" algn="l">
                        <a:lnSpc>
                          <a:spcPct val="100000"/>
                        </a:lnSpc>
                        <a:spcBef>
                          <a:spcPts val="0"/>
                        </a:spcBef>
                        <a:spcAft>
                          <a:spcPts val="0"/>
                        </a:spcAft>
                      </a:pPr>
                      <a:r>
                        <a:rPr lang="en-US" sz="2000" noProof="0" dirty="0" smtClean="0">
                          <a:effectLst/>
                        </a:rPr>
                        <a:t>1. Trial duration</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pPr>
                      <a:r>
                        <a:rPr lang="en-US" sz="2000" noProof="0" dirty="0" smtClean="0">
                          <a:effectLst/>
                        </a:rPr>
                        <a:t>1</a:t>
                      </a:r>
                      <a:endParaRPr lang="en-US" sz="2000" noProof="0" dirty="0">
                        <a:effectLst/>
                      </a:endParaRPr>
                    </a:p>
                    <a:p>
                      <a:pPr marL="72000" algn="ctr">
                        <a:lnSpc>
                          <a:spcPct val="100000"/>
                        </a:lnSpc>
                        <a:spcBef>
                          <a:spcPts val="0"/>
                        </a:spcBef>
                        <a:spcAft>
                          <a:spcPts val="0"/>
                        </a:spcAft>
                      </a:pPr>
                      <a:r>
                        <a:rPr lang="en-US" sz="2000" noProof="0" dirty="0" smtClean="0">
                          <a:effectLst/>
                        </a:rPr>
                        <a:t>2</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l">
                        <a:lnSpc>
                          <a:spcPct val="100000"/>
                        </a:lnSpc>
                        <a:spcBef>
                          <a:spcPts val="0"/>
                        </a:spcBef>
                        <a:spcAft>
                          <a:spcPts val="0"/>
                        </a:spcAft>
                      </a:pPr>
                      <a:r>
                        <a:rPr lang="en-US" sz="2000" noProof="0" dirty="0" smtClean="0">
                          <a:effectLst/>
                        </a:rPr>
                        <a:t>6-9 months</a:t>
                      </a:r>
                      <a:endParaRPr lang="en-US" sz="2000" noProof="0" dirty="0">
                        <a:effectLst/>
                      </a:endParaRPr>
                    </a:p>
                    <a:p>
                      <a:pPr marL="72000" algn="l">
                        <a:lnSpc>
                          <a:spcPct val="100000"/>
                        </a:lnSpc>
                        <a:spcBef>
                          <a:spcPts val="0"/>
                        </a:spcBef>
                        <a:spcAft>
                          <a:spcPts val="0"/>
                        </a:spcAft>
                      </a:pPr>
                      <a:r>
                        <a:rPr lang="en-US" sz="2000" noProof="0" dirty="0" smtClean="0">
                          <a:effectLst/>
                        </a:rPr>
                        <a:t>15-18 months </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extLst>
                  <a:ext uri="{0D108BD9-81ED-4DB2-BD59-A6C34878D82A}">
                    <a16:rowId xmlns:a16="http://schemas.microsoft.com/office/drawing/2014/main" val="1050342209"/>
                  </a:ext>
                </a:extLst>
              </a:tr>
              <a:tr h="660035">
                <a:tc>
                  <a:txBody>
                    <a:bodyPr/>
                    <a:lstStyle/>
                    <a:p>
                      <a:pPr marL="72000" algn="l">
                        <a:lnSpc>
                          <a:spcPct val="100000"/>
                        </a:lnSpc>
                        <a:spcBef>
                          <a:spcPts val="0"/>
                        </a:spcBef>
                        <a:spcAft>
                          <a:spcPts val="0"/>
                        </a:spcAft>
                      </a:pPr>
                      <a:r>
                        <a:rPr lang="en-US" sz="2000" noProof="0" dirty="0" smtClean="0">
                          <a:effectLst/>
                        </a:rPr>
                        <a:t>2. Consultation frequency</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pPr>
                      <a:r>
                        <a:rPr lang="en-US" sz="2000" noProof="0" dirty="0" smtClean="0">
                          <a:effectLst/>
                        </a:rPr>
                        <a:t>1</a:t>
                      </a:r>
                      <a:endParaRPr lang="en-US" sz="2000" noProof="0" dirty="0">
                        <a:effectLst/>
                      </a:endParaRPr>
                    </a:p>
                    <a:p>
                      <a:pPr marL="72000" algn="ctr">
                        <a:lnSpc>
                          <a:spcPct val="100000"/>
                        </a:lnSpc>
                        <a:spcBef>
                          <a:spcPts val="0"/>
                        </a:spcBef>
                        <a:spcAft>
                          <a:spcPts val="0"/>
                        </a:spcAft>
                      </a:pPr>
                      <a:r>
                        <a:rPr lang="en-US" sz="2000" noProof="0" dirty="0" smtClean="0">
                          <a:effectLst/>
                        </a:rPr>
                        <a:t>2</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l">
                        <a:lnSpc>
                          <a:spcPct val="100000"/>
                        </a:lnSpc>
                        <a:spcBef>
                          <a:spcPts val="0"/>
                        </a:spcBef>
                        <a:spcAft>
                          <a:spcPts val="0"/>
                        </a:spcAft>
                      </a:pPr>
                      <a:r>
                        <a:rPr lang="en-US" sz="2000" noProof="0" dirty="0" smtClean="0">
                          <a:effectLst/>
                        </a:rPr>
                        <a:t>Weekly</a:t>
                      </a:r>
                      <a:endParaRPr lang="en-US" sz="2000" noProof="0" dirty="0">
                        <a:effectLst/>
                      </a:endParaRPr>
                    </a:p>
                    <a:p>
                      <a:pPr marL="72000" algn="l">
                        <a:lnSpc>
                          <a:spcPct val="100000"/>
                        </a:lnSpc>
                        <a:spcBef>
                          <a:spcPts val="0"/>
                        </a:spcBef>
                        <a:spcAft>
                          <a:spcPts val="0"/>
                        </a:spcAft>
                      </a:pPr>
                      <a:r>
                        <a:rPr lang="en-US" sz="2000" noProof="0" dirty="0" smtClean="0">
                          <a:effectLst/>
                        </a:rPr>
                        <a:t>M</a:t>
                      </a:r>
                      <a:r>
                        <a:rPr lang="en-US" sz="2000" baseline="0" noProof="0" dirty="0" smtClean="0">
                          <a:effectLst/>
                        </a:rPr>
                        <a:t>onthly</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extLst>
                  <a:ext uri="{0D108BD9-81ED-4DB2-BD59-A6C34878D82A}">
                    <a16:rowId xmlns:a16="http://schemas.microsoft.com/office/drawing/2014/main" val="1358332351"/>
                  </a:ext>
                </a:extLst>
              </a:tr>
              <a:tr h="990053">
                <a:tc>
                  <a:txBody>
                    <a:bodyPr/>
                    <a:lstStyle/>
                    <a:p>
                      <a:pPr marL="72000" algn="l">
                        <a:lnSpc>
                          <a:spcPct val="100000"/>
                        </a:lnSpc>
                        <a:spcBef>
                          <a:spcPts val="0"/>
                        </a:spcBef>
                        <a:spcAft>
                          <a:spcPts val="0"/>
                        </a:spcAft>
                      </a:pPr>
                      <a:r>
                        <a:rPr lang="en-US" sz="2000" noProof="0" dirty="0" smtClean="0">
                          <a:effectLst/>
                        </a:rPr>
                        <a:t>3. Moderate side effects</a:t>
                      </a:r>
                    </a:p>
                    <a:p>
                      <a:pPr marL="72000" algn="l">
                        <a:lnSpc>
                          <a:spcPct val="100000"/>
                        </a:lnSpc>
                        <a:spcBef>
                          <a:spcPts val="0"/>
                        </a:spcBef>
                        <a:spcAft>
                          <a:spcPts val="0"/>
                        </a:spcAft>
                      </a:pPr>
                      <a:r>
                        <a:rPr lang="en-US" sz="2000" noProof="0" dirty="0" smtClean="0">
                          <a:effectLst/>
                        </a:rPr>
                        <a:t> </a:t>
                      </a:r>
                      <a:r>
                        <a:rPr lang="en-US" sz="1800" baseline="0" noProof="0" dirty="0" smtClean="0">
                          <a:effectLst/>
                        </a:rPr>
                        <a:t>(1-10%, few days)</a:t>
                      </a:r>
                      <a:endParaRPr lang="en-US" sz="1800" b="0" i="1"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tabLst>
                          <a:tab pos="85090" algn="l"/>
                        </a:tabLst>
                      </a:pPr>
                      <a:r>
                        <a:rPr lang="en-US" sz="2000" noProof="0" dirty="0" smtClean="0">
                          <a:effectLst/>
                        </a:rPr>
                        <a:t>1</a:t>
                      </a:r>
                      <a:endParaRPr lang="en-US" sz="2000" noProof="0" dirty="0">
                        <a:effectLst/>
                      </a:endParaRPr>
                    </a:p>
                    <a:p>
                      <a:pPr marL="72000" algn="ctr">
                        <a:lnSpc>
                          <a:spcPct val="100000"/>
                        </a:lnSpc>
                        <a:spcBef>
                          <a:spcPts val="0"/>
                        </a:spcBef>
                        <a:spcAft>
                          <a:spcPts val="0"/>
                        </a:spcAft>
                      </a:pPr>
                      <a:r>
                        <a:rPr lang="en-US" sz="2000" noProof="0" dirty="0" smtClean="0">
                          <a:effectLst/>
                        </a:rPr>
                        <a:t>2</a:t>
                      </a:r>
                    </a:p>
                    <a:p>
                      <a:pPr marL="72000" algn="ctr">
                        <a:lnSpc>
                          <a:spcPct val="100000"/>
                        </a:lnSpc>
                        <a:spcBef>
                          <a:spcPts val="0"/>
                        </a:spcBef>
                        <a:spcAft>
                          <a:spcPts val="0"/>
                        </a:spcAft>
                      </a:pPr>
                      <a:r>
                        <a:rPr lang="en-US" sz="2000" noProof="0" dirty="0" smtClean="0">
                          <a:effectLst/>
                        </a:rPr>
                        <a:t>3</a:t>
                      </a:r>
                      <a:endParaRPr lang="en-US" sz="20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just">
                        <a:lnSpc>
                          <a:spcPct val="100000"/>
                        </a:lnSpc>
                        <a:spcBef>
                          <a:spcPts val="0"/>
                        </a:spcBef>
                        <a:spcAft>
                          <a:spcPts val="0"/>
                        </a:spcAft>
                        <a:tabLst>
                          <a:tab pos="85090" algn="l"/>
                        </a:tabLst>
                      </a:pPr>
                      <a:r>
                        <a:rPr lang="en-US" sz="2000" noProof="0" dirty="0" smtClean="0">
                          <a:effectLst/>
                        </a:rPr>
                        <a:t>Digestive disorders (nauseas, vomiting) </a:t>
                      </a:r>
                      <a:endParaRPr lang="en-US" sz="2000" noProof="0" dirty="0">
                        <a:effectLst/>
                      </a:endParaRPr>
                    </a:p>
                    <a:p>
                      <a:pPr marL="72000" algn="l" defTabSz="914400" rtl="0" eaLnBrk="1" latinLnBrk="0" hangingPunct="1">
                        <a:lnSpc>
                          <a:spcPct val="100000"/>
                        </a:lnSpc>
                        <a:spcBef>
                          <a:spcPts val="0"/>
                        </a:spcBef>
                        <a:spcAft>
                          <a:spcPts val="0"/>
                        </a:spcAft>
                      </a:pPr>
                      <a:r>
                        <a:rPr lang="en-US" sz="2000" kern="1200" baseline="0" noProof="0" dirty="0" smtClean="0">
                          <a:effectLst/>
                        </a:rPr>
                        <a:t>Flu syndrome (fever, shivers, stiffness, joint pain)</a:t>
                      </a:r>
                    </a:p>
                    <a:p>
                      <a:pPr marL="72000" algn="l" defTabSz="914400" rtl="0" eaLnBrk="1" latinLnBrk="0" hangingPunct="1">
                        <a:lnSpc>
                          <a:spcPct val="100000"/>
                        </a:lnSpc>
                        <a:spcBef>
                          <a:spcPts val="0"/>
                        </a:spcBef>
                        <a:spcAft>
                          <a:spcPts val="0"/>
                        </a:spcAft>
                      </a:pPr>
                      <a:r>
                        <a:rPr lang="en-US" sz="2000" kern="1200" noProof="0" dirty="0" smtClean="0">
                          <a:effectLst/>
                        </a:rPr>
                        <a:t>Digestive disorders,</a:t>
                      </a:r>
                      <a:r>
                        <a:rPr lang="en-US" sz="2000" kern="1200" baseline="0" noProof="0" dirty="0" smtClean="0">
                          <a:effectLst/>
                        </a:rPr>
                        <a:t> flu syndrome</a:t>
                      </a:r>
                      <a:r>
                        <a:rPr lang="en-US" sz="2000" noProof="0" dirty="0" smtClean="0">
                          <a:effectLst/>
                        </a:rPr>
                        <a:t>, fatigue</a:t>
                      </a:r>
                      <a:endParaRPr lang="en-US" sz="2000" noProof="0" dirty="0" smtClean="0">
                        <a:effectLst/>
                        <a:latin typeface="+mj-lt"/>
                        <a:ea typeface="Calibri" panose="020F0502020204030204" pitchFamily="34" charset="0"/>
                        <a:cs typeface="Times New Roman" panose="02020603050405020304" pitchFamily="18" charset="0"/>
                      </a:endParaRPr>
                    </a:p>
                  </a:txBody>
                  <a:tcPr marL="33840" marR="33840" marT="0" marB="0" anchor="ctr"/>
                </a:tc>
                <a:extLst>
                  <a:ext uri="{0D108BD9-81ED-4DB2-BD59-A6C34878D82A}">
                    <a16:rowId xmlns:a16="http://schemas.microsoft.com/office/drawing/2014/main" val="3407346260"/>
                  </a:ext>
                </a:extLst>
              </a:tr>
              <a:tr h="1265067">
                <a:tc>
                  <a:txBody>
                    <a:bodyPr/>
                    <a:lstStyle/>
                    <a:p>
                      <a:pPr marL="72000" algn="l">
                        <a:lnSpc>
                          <a:spcPct val="100000"/>
                        </a:lnSpc>
                        <a:spcBef>
                          <a:spcPts val="0"/>
                        </a:spcBef>
                        <a:spcAft>
                          <a:spcPts val="0"/>
                        </a:spcAft>
                      </a:pPr>
                      <a:r>
                        <a:rPr lang="en-US" sz="2000" noProof="0" dirty="0" smtClean="0">
                          <a:effectLst/>
                        </a:rPr>
                        <a:t>4. Severe side effects</a:t>
                      </a:r>
                      <a:r>
                        <a:rPr lang="en-US" sz="2000" baseline="0" noProof="0" dirty="0" smtClean="0">
                          <a:effectLst/>
                        </a:rPr>
                        <a:t> </a:t>
                      </a:r>
                    </a:p>
                    <a:p>
                      <a:pPr marL="72000" algn="l">
                        <a:lnSpc>
                          <a:spcPct val="100000"/>
                        </a:lnSpc>
                        <a:spcBef>
                          <a:spcPts val="0"/>
                        </a:spcBef>
                        <a:spcAft>
                          <a:spcPts val="0"/>
                        </a:spcAft>
                      </a:pPr>
                      <a:r>
                        <a:rPr lang="en-US" sz="1800" noProof="0" dirty="0" smtClean="0">
                          <a:effectLst/>
                        </a:rPr>
                        <a:t>(</a:t>
                      </a:r>
                      <a:r>
                        <a:rPr lang="en-US" sz="1800" baseline="0" noProof="0" dirty="0" smtClean="0">
                          <a:effectLst/>
                        </a:rPr>
                        <a:t>&lt;1/1 000)</a:t>
                      </a:r>
                      <a:endParaRPr lang="en-US" sz="1800" b="0" i="1"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pPr>
                      <a:r>
                        <a:rPr lang="en-US" sz="2000" noProof="0" dirty="0" smtClean="0">
                          <a:effectLst/>
                        </a:rPr>
                        <a:t>1</a:t>
                      </a:r>
                      <a:endParaRPr lang="en-US" sz="2000" noProof="0" dirty="0">
                        <a:effectLst/>
                      </a:endParaRPr>
                    </a:p>
                    <a:p>
                      <a:pPr marL="72000" algn="ctr">
                        <a:lnSpc>
                          <a:spcPct val="100000"/>
                        </a:lnSpc>
                        <a:spcBef>
                          <a:spcPts val="0"/>
                        </a:spcBef>
                        <a:spcAft>
                          <a:spcPts val="0"/>
                        </a:spcAft>
                      </a:pPr>
                      <a:r>
                        <a:rPr lang="en-US" sz="2000" noProof="0" dirty="0" smtClean="0">
                          <a:effectLst/>
                        </a:rPr>
                        <a:t>2</a:t>
                      </a:r>
                    </a:p>
                    <a:p>
                      <a:pPr marL="7200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effectLst/>
                        </a:rPr>
                        <a:t>3</a:t>
                      </a:r>
                      <a:endParaRPr lang="en-US" sz="2000" noProof="0" dirty="0" smtClean="0">
                        <a:effectLst/>
                        <a:latin typeface="+mj-lt"/>
                        <a:ea typeface="Times New Roman" panose="02020603050405020304" pitchFamily="18" charset="0"/>
                        <a:cs typeface="Times New Roman" panose="02020603050405020304" pitchFamily="18" charset="0"/>
                      </a:endParaRPr>
                    </a:p>
                  </a:txBody>
                  <a:tcPr marL="33840" marR="33840" marT="0" marB="0"/>
                </a:tc>
                <a:tc>
                  <a:txBody>
                    <a:bodyPr/>
                    <a:lstStyle/>
                    <a:p>
                      <a:pPr marL="72000" algn="l">
                        <a:lnSpc>
                          <a:spcPct val="100000"/>
                        </a:lnSpc>
                        <a:spcBef>
                          <a:spcPts val="0"/>
                        </a:spcBef>
                        <a:spcAft>
                          <a:spcPts val="0"/>
                        </a:spcAft>
                      </a:pPr>
                      <a:r>
                        <a:rPr lang="en-US" sz="2000" noProof="0" dirty="0" smtClean="0">
                          <a:effectLst/>
                        </a:rPr>
                        <a:t>Allergy</a:t>
                      </a:r>
                      <a:endParaRPr lang="en-US" sz="2000" noProof="0" dirty="0">
                        <a:effectLst/>
                      </a:endParaRPr>
                    </a:p>
                    <a:p>
                      <a:pPr marL="72000" algn="just">
                        <a:lnSpc>
                          <a:spcPct val="100000"/>
                        </a:lnSpc>
                        <a:spcBef>
                          <a:spcPts val="0"/>
                        </a:spcBef>
                        <a:spcAft>
                          <a:spcPts val="0"/>
                        </a:spcAft>
                      </a:pPr>
                      <a:r>
                        <a:rPr lang="en-US" sz="2000" noProof="0" dirty="0" smtClean="0">
                          <a:effectLst/>
                        </a:rPr>
                        <a:t>Allergy, infections </a:t>
                      </a:r>
                    </a:p>
                    <a:p>
                      <a:pPr marL="72000" algn="just">
                        <a:lnSpc>
                          <a:spcPct val="100000"/>
                        </a:lnSpc>
                        <a:spcBef>
                          <a:spcPts val="0"/>
                        </a:spcBef>
                        <a:spcAft>
                          <a:spcPts val="0"/>
                        </a:spcAft>
                      </a:pPr>
                      <a:r>
                        <a:rPr lang="en-US" sz="2000" noProof="0" dirty="0" smtClean="0">
                          <a:effectLst/>
                        </a:rPr>
                        <a:t>Allergy, infections, risk of cancer a few years later </a:t>
                      </a:r>
                      <a:r>
                        <a:rPr lang="en-US" sz="1800" noProof="0" dirty="0" smtClean="0">
                          <a:effectLst/>
                        </a:rPr>
                        <a:t>(missing</a:t>
                      </a:r>
                      <a:r>
                        <a:rPr lang="en-US" sz="1800" baseline="0" noProof="0" dirty="0" smtClean="0">
                          <a:effectLst/>
                        </a:rPr>
                        <a:t> data for estimating how frequent</a:t>
                      </a:r>
                      <a:r>
                        <a:rPr lang="en-US" sz="1800" noProof="0" dirty="0" smtClean="0">
                          <a:effectLst/>
                        </a:rPr>
                        <a:t> the risk</a:t>
                      </a:r>
                      <a:r>
                        <a:rPr lang="en-US" sz="1800" baseline="0" noProof="0" dirty="0" smtClean="0">
                          <a:effectLst/>
                        </a:rPr>
                        <a:t> is</a:t>
                      </a:r>
                      <a:r>
                        <a:rPr lang="en-US" sz="1800" noProof="0" dirty="0" smtClean="0">
                          <a:effectLst/>
                        </a:rPr>
                        <a:t>)</a:t>
                      </a:r>
                      <a:endParaRPr lang="en-US" sz="1800" b="0" i="1" noProof="0" dirty="0" smtClean="0">
                        <a:effectLst/>
                        <a:latin typeface="+mj-lt"/>
                        <a:ea typeface="Times New Roman" panose="02020603050405020304" pitchFamily="18" charset="0"/>
                        <a:cs typeface="Times New Roman" panose="02020603050405020304" pitchFamily="18" charset="0"/>
                      </a:endParaRPr>
                    </a:p>
                  </a:txBody>
                  <a:tcPr marL="33840" marR="33840" marT="0" marB="0"/>
                </a:tc>
                <a:extLst>
                  <a:ext uri="{0D108BD9-81ED-4DB2-BD59-A6C34878D82A}">
                    <a16:rowId xmlns:a16="http://schemas.microsoft.com/office/drawing/2014/main" val="2943069473"/>
                  </a:ext>
                </a:extLst>
              </a:tr>
              <a:tr h="660035">
                <a:tc>
                  <a:txBody>
                    <a:bodyPr/>
                    <a:lstStyle/>
                    <a:p>
                      <a:pPr marL="72000" indent="0" algn="l">
                        <a:lnSpc>
                          <a:spcPct val="100000"/>
                        </a:lnSpc>
                        <a:spcBef>
                          <a:spcPts val="0"/>
                        </a:spcBef>
                        <a:spcAft>
                          <a:spcPts val="0"/>
                        </a:spcAft>
                      </a:pPr>
                      <a:r>
                        <a:rPr lang="en-US" sz="2000" noProof="0" dirty="0" smtClean="0">
                          <a:effectLst/>
                        </a:rPr>
                        <a:t>5. HCRCT outcomes </a:t>
                      </a:r>
                    </a:p>
                    <a:p>
                      <a:pPr marL="72000" indent="0" algn="l">
                        <a:lnSpc>
                          <a:spcPct val="100000"/>
                        </a:lnSpc>
                        <a:spcBef>
                          <a:spcPts val="0"/>
                        </a:spcBef>
                        <a:spcAft>
                          <a:spcPts val="0"/>
                        </a:spcAft>
                      </a:pPr>
                      <a:r>
                        <a:rPr lang="en-US" sz="1800" noProof="0" dirty="0" smtClean="0">
                          <a:effectLst/>
                        </a:rPr>
                        <a:t>(duration of interruption,</a:t>
                      </a:r>
                      <a:r>
                        <a:rPr lang="en-US" sz="1800" baseline="0" noProof="0" dirty="0" smtClean="0">
                          <a:effectLst/>
                        </a:rPr>
                        <a:t> </a:t>
                      </a:r>
                      <a:r>
                        <a:rPr lang="en-US" sz="1800" noProof="0" dirty="0" smtClean="0">
                          <a:effectLst/>
                        </a:rPr>
                        <a:t>% of success)</a:t>
                      </a:r>
                      <a:endParaRPr lang="en-US" sz="1800" noProof="0" dirty="0">
                        <a:effectLst/>
                        <a:latin typeface="+mj-lt"/>
                        <a:ea typeface="Calibri" panose="020F0502020204030204" pitchFamily="34" charset="0"/>
                        <a:cs typeface="Times New Roman" panose="02020603050405020304" pitchFamily="18" charset="0"/>
                      </a:endParaRPr>
                    </a:p>
                  </a:txBody>
                  <a:tcPr marL="33840" marR="33840" marT="0" marB="0" anchor="ctr"/>
                </a:tc>
                <a:tc>
                  <a:txBody>
                    <a:bodyPr/>
                    <a:lstStyle/>
                    <a:p>
                      <a:pPr marL="72000" algn="ctr">
                        <a:lnSpc>
                          <a:spcPct val="100000"/>
                        </a:lnSpc>
                        <a:spcBef>
                          <a:spcPts val="0"/>
                        </a:spcBef>
                        <a:spcAft>
                          <a:spcPts val="0"/>
                        </a:spcAft>
                      </a:pPr>
                      <a:r>
                        <a:rPr lang="en-US" sz="2000" noProof="0" dirty="0" smtClean="0">
                          <a:effectLst/>
                        </a:rPr>
                        <a:t>1</a:t>
                      </a:r>
                      <a:endParaRPr lang="en-US" sz="2000" noProof="0" dirty="0">
                        <a:effectLst/>
                      </a:endParaRPr>
                    </a:p>
                    <a:p>
                      <a:pPr marL="72000" algn="ctr">
                        <a:lnSpc>
                          <a:spcPct val="100000"/>
                        </a:lnSpc>
                        <a:spcBef>
                          <a:spcPts val="0"/>
                        </a:spcBef>
                        <a:spcAft>
                          <a:spcPts val="0"/>
                        </a:spcAft>
                      </a:pPr>
                      <a:r>
                        <a:rPr lang="en-US" sz="2000" noProof="0" dirty="0" smtClean="0">
                          <a:effectLst/>
                        </a:rPr>
                        <a:t>2</a:t>
                      </a:r>
                      <a:endParaRPr lang="en-US" sz="2000" noProof="0" dirty="0">
                        <a:effectLst/>
                        <a:latin typeface="+mj-lt"/>
                        <a:ea typeface="Times New Roman" panose="02020603050405020304" pitchFamily="18" charset="0"/>
                        <a:cs typeface="Times New Roman" panose="02020603050405020304" pitchFamily="18" charset="0"/>
                      </a:endParaRPr>
                    </a:p>
                  </a:txBody>
                  <a:tcPr marL="33840" marR="33840" marT="0" marB="0" anchor="ctr"/>
                </a:tc>
                <a:tc>
                  <a:txBody>
                    <a:bodyPr/>
                    <a:lstStyle/>
                    <a:p>
                      <a:pPr marL="72000" algn="just">
                        <a:lnSpc>
                          <a:spcPct val="100000"/>
                        </a:lnSpc>
                        <a:spcBef>
                          <a:spcPts val="0"/>
                        </a:spcBef>
                        <a:spcAft>
                          <a:spcPts val="0"/>
                        </a:spcAft>
                      </a:pPr>
                      <a:r>
                        <a:rPr lang="en-US" sz="2000" noProof="0" dirty="0" smtClean="0">
                          <a:effectLst/>
                        </a:rPr>
                        <a:t>3-6 months, 5%</a:t>
                      </a:r>
                      <a:endParaRPr lang="en-US" sz="2000" noProof="0" dirty="0">
                        <a:effectLst/>
                      </a:endParaRPr>
                    </a:p>
                    <a:p>
                      <a:pPr marL="72000" algn="just">
                        <a:lnSpc>
                          <a:spcPct val="100000"/>
                        </a:lnSpc>
                        <a:spcBef>
                          <a:spcPts val="0"/>
                        </a:spcBef>
                        <a:spcAft>
                          <a:spcPts val="0"/>
                        </a:spcAft>
                      </a:pPr>
                      <a:r>
                        <a:rPr lang="en-US" sz="2000" noProof="0" dirty="0" smtClean="0">
                          <a:effectLst/>
                        </a:rPr>
                        <a:t>6-12 months, 10%</a:t>
                      </a:r>
                      <a:endParaRPr lang="en-US" sz="2000" noProof="0" dirty="0">
                        <a:effectLst/>
                        <a:latin typeface="+mj-lt"/>
                        <a:ea typeface="Times New Roman" panose="02020603050405020304" pitchFamily="18" charset="0"/>
                        <a:cs typeface="Times New Roman" panose="02020603050405020304" pitchFamily="18" charset="0"/>
                      </a:endParaRPr>
                    </a:p>
                  </a:txBody>
                  <a:tcPr marL="33840" marR="33840" marT="0" marB="0" anchor="ctr"/>
                </a:tc>
                <a:extLst>
                  <a:ext uri="{0D108BD9-81ED-4DB2-BD59-A6C34878D82A}">
                    <a16:rowId xmlns:a16="http://schemas.microsoft.com/office/drawing/2014/main" val="1818443450"/>
                  </a:ext>
                </a:extLst>
              </a:tr>
            </a:tbl>
          </a:graphicData>
        </a:graphic>
      </p:graphicFrame>
      <p:sp>
        <p:nvSpPr>
          <p:cNvPr id="4" name="Espace réservé du numéro de diapositive 3"/>
          <p:cNvSpPr>
            <a:spLocks noGrp="1"/>
          </p:cNvSpPr>
          <p:nvPr>
            <p:ph type="sldNum" sz="quarter" idx="12"/>
          </p:nvPr>
        </p:nvSpPr>
        <p:spPr/>
        <p:txBody>
          <a:bodyPr/>
          <a:lstStyle/>
          <a:p>
            <a:fld id="{6D22F896-40B5-4ADD-8801-0D06FADFA095}" type="slidenum">
              <a:rPr lang="en-US" smtClean="0"/>
              <a:pPr/>
              <a:t>49</a:t>
            </a:fld>
            <a:endParaRPr lang="en-US" dirty="0"/>
          </a:p>
        </p:txBody>
      </p:sp>
      <p:sp>
        <p:nvSpPr>
          <p:cNvPr id="7" name="Titre 1"/>
          <p:cNvSpPr txBox="1">
            <a:spLocks/>
          </p:cNvSpPr>
          <p:nvPr/>
        </p:nvSpPr>
        <p:spPr>
          <a:xfrm>
            <a:off x="1075267" y="1206443"/>
            <a:ext cx="8825191" cy="54615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pPr marL="91440" lvl="1"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1" dirty="0">
                <a:solidFill>
                  <a:schemeClr val="tx1">
                    <a:lumMod val="75000"/>
                    <a:lumOff val="25000"/>
                  </a:schemeClr>
                </a:solidFill>
              </a:rPr>
              <a:t>Attributes levels used in the 13 pairs choices set</a:t>
            </a:r>
          </a:p>
        </p:txBody>
      </p:sp>
    </p:spTree>
    <p:extLst>
      <p:ext uri="{BB962C8B-B14F-4D97-AF65-F5344CB8AC3E}">
        <p14:creationId xmlns:p14="http://schemas.microsoft.com/office/powerpoint/2010/main" val="72058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318072" y="476672"/>
            <a:ext cx="9896350" cy="644650"/>
          </a:xfrm>
        </p:spPr>
        <p:txBody>
          <a:bodyPr>
            <a:normAutofit/>
          </a:bodyPr>
          <a:lstStyle/>
          <a:p>
            <a:r>
              <a:rPr lang="fr-FR" sz="3200" dirty="0"/>
              <a:t>Méthodes d’évaluation économique</a:t>
            </a:r>
          </a:p>
        </p:txBody>
      </p:sp>
      <p:sp>
        <p:nvSpPr>
          <p:cNvPr id="2" name="Rectangle 1" hidden="1"/>
          <p:cNvSpPr/>
          <p:nvPr>
            <p:custDataLst>
              <p:tags r:id="rId1"/>
            </p:custDataLst>
          </p:nvPr>
        </p:nvSpPr>
        <p:spPr>
          <a:xfrm>
            <a:off x="191344" y="0"/>
            <a:ext cx="746449"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995265"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8%</a:t>
            </a:r>
            <a:endParaRPr lang="fr-FR" sz="1200">
              <a:solidFill>
                <a:srgbClr val="000000"/>
              </a:solidFill>
            </a:endParaRPr>
          </a:p>
        </p:txBody>
      </p:sp>
      <p:sp>
        <p:nvSpPr>
          <p:cNvPr id="3" name="Rectangle 2"/>
          <p:cNvSpPr/>
          <p:nvPr>
            <p:custDataLst>
              <p:tags r:id="rId3"/>
            </p:custDataLst>
          </p:nvPr>
        </p:nvSpPr>
        <p:spPr>
          <a:xfrm>
            <a:off x="0" y="0"/>
            <a:ext cx="1108364"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9%</a:t>
            </a:r>
            <a:endParaRPr lang="fr-FR" sz="1200">
              <a:solidFill>
                <a:srgbClr val="FFFFFF"/>
              </a:solidFill>
            </a:endParaRPr>
          </a:p>
        </p:txBody>
      </p:sp>
      <p:sp>
        <p:nvSpPr>
          <p:cNvPr id="7" name="ZoneTexte 6"/>
          <p:cNvSpPr txBox="1"/>
          <p:nvPr/>
        </p:nvSpPr>
        <p:spPr>
          <a:xfrm>
            <a:off x="548849" y="5480223"/>
            <a:ext cx="12072664" cy="1384995"/>
          </a:xfrm>
          <a:prstGeom prst="rect">
            <a:avLst/>
          </a:prstGeom>
          <a:noFill/>
        </p:spPr>
        <p:txBody>
          <a:bodyPr wrap="square" rtlCol="0">
            <a:spAutoFit/>
          </a:bodyPr>
          <a:lstStyle/>
          <a:p>
            <a:r>
              <a:rPr lang="en-US" sz="1400" dirty="0" smtClean="0">
                <a:solidFill>
                  <a:schemeClr val="tx2"/>
                </a:solidFill>
              </a:rPr>
              <a:t>Von </a:t>
            </a:r>
            <a:r>
              <a:rPr lang="en-US" sz="1400" dirty="0">
                <a:solidFill>
                  <a:schemeClr val="tx2"/>
                </a:solidFill>
              </a:rPr>
              <a:t>Neumann J, Morgenstern O. Game theory and economic </a:t>
            </a:r>
            <a:r>
              <a:rPr lang="en-US" sz="1400" dirty="0" err="1">
                <a:solidFill>
                  <a:schemeClr val="tx2"/>
                </a:solidFill>
              </a:rPr>
              <a:t>behaviour</a:t>
            </a:r>
            <a:r>
              <a:rPr lang="en-US" sz="1400" dirty="0">
                <a:solidFill>
                  <a:schemeClr val="tx2"/>
                </a:solidFill>
              </a:rPr>
              <a:t>. Princeton : University Press, 1953.</a:t>
            </a:r>
          </a:p>
          <a:p>
            <a:r>
              <a:rPr lang="en-US" sz="1400" dirty="0" err="1" smtClean="0">
                <a:solidFill>
                  <a:schemeClr val="tx2"/>
                </a:solidFill>
              </a:rPr>
              <a:t>Kaheman</a:t>
            </a:r>
            <a:r>
              <a:rPr lang="en-US" sz="1400" dirty="0" smtClean="0">
                <a:solidFill>
                  <a:schemeClr val="tx2"/>
                </a:solidFill>
              </a:rPr>
              <a:t> </a:t>
            </a:r>
            <a:r>
              <a:rPr lang="en-US" sz="1400" dirty="0">
                <a:solidFill>
                  <a:schemeClr val="tx2"/>
                </a:solidFill>
              </a:rPr>
              <a:t>D, </a:t>
            </a:r>
            <a:r>
              <a:rPr lang="en-US" sz="1400" dirty="0" err="1">
                <a:solidFill>
                  <a:schemeClr val="tx2"/>
                </a:solidFill>
              </a:rPr>
              <a:t>Tversky</a:t>
            </a:r>
            <a:r>
              <a:rPr lang="en-US" sz="1400" dirty="0">
                <a:solidFill>
                  <a:schemeClr val="tx2"/>
                </a:solidFill>
              </a:rPr>
              <a:t> A. The framing of decision and the psychology of choice. </a:t>
            </a:r>
            <a:r>
              <a:rPr lang="en-US" sz="1400" i="1" dirty="0">
                <a:solidFill>
                  <a:schemeClr val="tx2"/>
                </a:solidFill>
              </a:rPr>
              <a:t>Science</a:t>
            </a:r>
            <a:r>
              <a:rPr lang="en-US" sz="1400" dirty="0">
                <a:solidFill>
                  <a:schemeClr val="tx2"/>
                </a:solidFill>
              </a:rPr>
              <a:t> 1981 ; 211 : 453-8. </a:t>
            </a:r>
          </a:p>
          <a:p>
            <a:r>
              <a:rPr lang="en-US" sz="1400" dirty="0" err="1" smtClean="0">
                <a:solidFill>
                  <a:schemeClr val="tx2"/>
                </a:solidFill>
              </a:rPr>
              <a:t>Mehrez</a:t>
            </a:r>
            <a:r>
              <a:rPr lang="en-US" sz="1400" dirty="0" smtClean="0">
                <a:solidFill>
                  <a:schemeClr val="tx2"/>
                </a:solidFill>
              </a:rPr>
              <a:t> </a:t>
            </a:r>
            <a:r>
              <a:rPr lang="en-US" sz="1400" dirty="0">
                <a:solidFill>
                  <a:schemeClr val="tx2"/>
                </a:solidFill>
              </a:rPr>
              <a:t>A, </a:t>
            </a:r>
            <a:r>
              <a:rPr lang="en-US" sz="1400" dirty="0" err="1">
                <a:solidFill>
                  <a:schemeClr val="tx2"/>
                </a:solidFill>
              </a:rPr>
              <a:t>Gafni</a:t>
            </a:r>
            <a:r>
              <a:rPr lang="en-US" sz="1400" dirty="0">
                <a:solidFill>
                  <a:schemeClr val="tx2"/>
                </a:solidFill>
              </a:rPr>
              <a:t> A. Quality-adjusted life years (QALYs), utility theory and healthy-years equivalents. </a:t>
            </a:r>
            <a:r>
              <a:rPr lang="en-US" sz="1400" i="1" dirty="0">
                <a:solidFill>
                  <a:schemeClr val="tx2"/>
                </a:solidFill>
              </a:rPr>
              <a:t>Med </a:t>
            </a:r>
            <a:r>
              <a:rPr lang="en-US" sz="1400" i="1" dirty="0" err="1">
                <a:solidFill>
                  <a:schemeClr val="tx2"/>
                </a:solidFill>
              </a:rPr>
              <a:t>Decis</a:t>
            </a:r>
            <a:r>
              <a:rPr lang="en-US" sz="1400" i="1" dirty="0">
                <a:solidFill>
                  <a:schemeClr val="tx2"/>
                </a:solidFill>
              </a:rPr>
              <a:t> Making</a:t>
            </a:r>
            <a:r>
              <a:rPr lang="en-US" sz="1400" dirty="0">
                <a:solidFill>
                  <a:schemeClr val="tx2"/>
                </a:solidFill>
              </a:rPr>
              <a:t> 1989 ; 9 : 142-9. </a:t>
            </a:r>
          </a:p>
          <a:p>
            <a:r>
              <a:rPr lang="en-US" sz="1400" dirty="0" err="1" smtClean="0">
                <a:solidFill>
                  <a:schemeClr val="tx2"/>
                </a:solidFill>
              </a:rPr>
              <a:t>Mehrez</a:t>
            </a:r>
            <a:r>
              <a:rPr lang="en-US" sz="1400" dirty="0" smtClean="0">
                <a:solidFill>
                  <a:schemeClr val="tx2"/>
                </a:solidFill>
              </a:rPr>
              <a:t> </a:t>
            </a:r>
            <a:r>
              <a:rPr lang="en-US" sz="1400" dirty="0">
                <a:solidFill>
                  <a:schemeClr val="tx2"/>
                </a:solidFill>
              </a:rPr>
              <a:t>A, </a:t>
            </a:r>
            <a:r>
              <a:rPr lang="en-US" sz="1400" dirty="0" err="1">
                <a:solidFill>
                  <a:schemeClr val="tx2"/>
                </a:solidFill>
              </a:rPr>
              <a:t>Gafni</a:t>
            </a:r>
            <a:r>
              <a:rPr lang="en-US" sz="1400" dirty="0">
                <a:solidFill>
                  <a:schemeClr val="tx2"/>
                </a:solidFill>
              </a:rPr>
              <a:t> A. Evaluating health related quality of life : an indifference curve interpretation for the time trade off technique. </a:t>
            </a:r>
            <a:r>
              <a:rPr lang="en-US" sz="1400" i="1" dirty="0" smtClean="0">
                <a:solidFill>
                  <a:schemeClr val="tx2"/>
                </a:solidFill>
              </a:rPr>
              <a:t>SSM </a:t>
            </a:r>
            <a:r>
              <a:rPr lang="en-US" sz="1400" dirty="0" smtClean="0">
                <a:solidFill>
                  <a:schemeClr val="tx2"/>
                </a:solidFill>
              </a:rPr>
              <a:t>1990 </a:t>
            </a:r>
            <a:r>
              <a:rPr lang="en-US" sz="1400" dirty="0">
                <a:solidFill>
                  <a:schemeClr val="tx2"/>
                </a:solidFill>
              </a:rPr>
              <a:t>; 31 : 1281-3</a:t>
            </a:r>
          </a:p>
          <a:p>
            <a:r>
              <a:rPr lang="en-US" sz="1400" dirty="0" err="1" smtClean="0">
                <a:solidFill>
                  <a:schemeClr val="tx2"/>
                </a:solidFill>
              </a:rPr>
              <a:t>Gafni</a:t>
            </a:r>
            <a:r>
              <a:rPr lang="en-US" sz="1400" dirty="0" smtClean="0">
                <a:solidFill>
                  <a:schemeClr val="tx2"/>
                </a:solidFill>
              </a:rPr>
              <a:t> </a:t>
            </a:r>
            <a:r>
              <a:rPr lang="en-US" sz="1400" dirty="0">
                <a:solidFill>
                  <a:schemeClr val="tx2"/>
                </a:solidFill>
              </a:rPr>
              <a:t>A, Torrance GW. Risk attitude and time preference in health. </a:t>
            </a:r>
            <a:r>
              <a:rPr lang="en-US" sz="1400" i="1" dirty="0">
                <a:solidFill>
                  <a:schemeClr val="tx2"/>
                </a:solidFill>
              </a:rPr>
              <a:t>Management Science</a:t>
            </a:r>
            <a:r>
              <a:rPr lang="en-US" sz="1400" dirty="0">
                <a:solidFill>
                  <a:schemeClr val="tx2"/>
                </a:solidFill>
              </a:rPr>
              <a:t> 1984 ; 30 : 440-51. </a:t>
            </a:r>
          </a:p>
          <a:p>
            <a:endParaRPr lang="fr-FR" sz="1400" dirty="0"/>
          </a:p>
        </p:txBody>
      </p:sp>
      <p:graphicFrame>
        <p:nvGraphicFramePr>
          <p:cNvPr id="5" name="Tableau 4"/>
          <p:cNvGraphicFramePr>
            <a:graphicFrameLocks noGrp="1"/>
          </p:cNvGraphicFramePr>
          <p:nvPr>
            <p:extLst>
              <p:ext uri="{D42A27DB-BD31-4B8C-83A1-F6EECF244321}">
                <p14:modId xmlns:p14="http://schemas.microsoft.com/office/powerpoint/2010/main" val="4160013251"/>
              </p:ext>
            </p:extLst>
          </p:nvPr>
        </p:nvGraphicFramePr>
        <p:xfrm>
          <a:off x="676312" y="1484784"/>
          <a:ext cx="11179869" cy="3851425"/>
        </p:xfrm>
        <a:graphic>
          <a:graphicData uri="http://schemas.openxmlformats.org/drawingml/2006/table">
            <a:tbl>
              <a:tblPr firstRow="1" bandRow="1">
                <a:tableStyleId>{5C22544A-7EE6-4342-B048-85BDC9FD1C3A}</a:tableStyleId>
              </a:tblPr>
              <a:tblGrid>
                <a:gridCol w="2643505">
                  <a:extLst>
                    <a:ext uri="{9D8B030D-6E8A-4147-A177-3AD203B41FA5}">
                      <a16:colId xmlns:a16="http://schemas.microsoft.com/office/drawing/2014/main" val="973579877"/>
                    </a:ext>
                  </a:extLst>
                </a:gridCol>
                <a:gridCol w="1487990">
                  <a:extLst>
                    <a:ext uri="{9D8B030D-6E8A-4147-A177-3AD203B41FA5}">
                      <a16:colId xmlns:a16="http://schemas.microsoft.com/office/drawing/2014/main" val="3156463296"/>
                    </a:ext>
                  </a:extLst>
                </a:gridCol>
                <a:gridCol w="4150709">
                  <a:extLst>
                    <a:ext uri="{9D8B030D-6E8A-4147-A177-3AD203B41FA5}">
                      <a16:colId xmlns:a16="http://schemas.microsoft.com/office/drawing/2014/main" val="3916007404"/>
                    </a:ext>
                  </a:extLst>
                </a:gridCol>
                <a:gridCol w="2897665">
                  <a:extLst>
                    <a:ext uri="{9D8B030D-6E8A-4147-A177-3AD203B41FA5}">
                      <a16:colId xmlns:a16="http://schemas.microsoft.com/office/drawing/2014/main" val="42622565"/>
                    </a:ext>
                  </a:extLst>
                </a:gridCol>
              </a:tblGrid>
              <a:tr h="770285">
                <a:tc>
                  <a:txBody>
                    <a:bodyPr/>
                    <a:lstStyle/>
                    <a:p>
                      <a:r>
                        <a:rPr lang="fr-FR" sz="2000" dirty="0" smtClean="0"/>
                        <a:t>Type</a:t>
                      </a:r>
                      <a:endParaRPr lang="fr-FR" sz="2000" dirty="0"/>
                    </a:p>
                  </a:txBody>
                  <a:tcPr/>
                </a:tc>
                <a:tc>
                  <a:txBody>
                    <a:bodyPr/>
                    <a:lstStyle/>
                    <a:p>
                      <a:r>
                        <a:rPr lang="fr-FR" sz="2000" dirty="0" smtClean="0"/>
                        <a:t>Mesure des coûts</a:t>
                      </a:r>
                      <a:endParaRPr lang="fr-FR" sz="2000" dirty="0"/>
                    </a:p>
                  </a:txBody>
                  <a:tcPr/>
                </a:tc>
                <a:tc>
                  <a:txBody>
                    <a:bodyPr/>
                    <a:lstStyle/>
                    <a:p>
                      <a:r>
                        <a:rPr lang="fr-FR" sz="2000" dirty="0" smtClean="0"/>
                        <a:t>Identification des conséquences</a:t>
                      </a:r>
                      <a:endParaRPr lang="fr-FR" sz="2000" dirty="0"/>
                    </a:p>
                  </a:txBody>
                  <a:tcPr/>
                </a:tc>
                <a:tc>
                  <a:txBody>
                    <a:bodyPr/>
                    <a:lstStyle/>
                    <a:p>
                      <a:r>
                        <a:rPr lang="fr-FR" sz="2000" dirty="0" smtClean="0"/>
                        <a:t>Mesure des conséquences</a:t>
                      </a:r>
                      <a:endParaRPr lang="fr-FR" sz="2000" dirty="0"/>
                    </a:p>
                  </a:txBody>
                  <a:tcPr/>
                </a:tc>
                <a:extLst>
                  <a:ext uri="{0D108BD9-81ED-4DB2-BD59-A6C34878D82A}">
                    <a16:rowId xmlns:a16="http://schemas.microsoft.com/office/drawing/2014/main" val="2096828527"/>
                  </a:ext>
                </a:extLst>
              </a:tr>
              <a:tr h="770285">
                <a:tc>
                  <a:txBody>
                    <a:bodyPr/>
                    <a:lstStyle/>
                    <a:p>
                      <a:r>
                        <a:rPr lang="fr-FR" sz="2000" dirty="0" smtClean="0"/>
                        <a:t>Minimisation des coûts</a:t>
                      </a:r>
                    </a:p>
                  </a:txBody>
                  <a:tcPr/>
                </a:tc>
                <a:tc>
                  <a:txBody>
                    <a:bodyPr/>
                    <a:lstStyle/>
                    <a:p>
                      <a:pPr algn="ctr"/>
                      <a:r>
                        <a:rPr lang="fr-FR" sz="2000" dirty="0" smtClean="0"/>
                        <a:t>€</a:t>
                      </a:r>
                      <a:endParaRPr lang="fr-FR" sz="2000" dirty="0"/>
                    </a:p>
                  </a:txBody>
                  <a:tcPr/>
                </a:tc>
                <a:tc>
                  <a:txBody>
                    <a:bodyPr/>
                    <a:lstStyle/>
                    <a:p>
                      <a:r>
                        <a:rPr lang="fr-FR" sz="2000" dirty="0" smtClean="0"/>
                        <a:t>Conséquences identiques</a:t>
                      </a:r>
                      <a:endParaRPr lang="fr-FR" sz="2000" dirty="0"/>
                    </a:p>
                  </a:txBody>
                  <a:tcPr/>
                </a:tc>
                <a:tc>
                  <a:txBody>
                    <a:bodyPr/>
                    <a:lstStyle/>
                    <a:p>
                      <a:r>
                        <a:rPr lang="fr-FR" sz="2000" dirty="0" smtClean="0"/>
                        <a:t>Aucune</a:t>
                      </a:r>
                      <a:endParaRPr lang="fr-FR" sz="2000" dirty="0"/>
                    </a:p>
                  </a:txBody>
                  <a:tcPr/>
                </a:tc>
                <a:extLst>
                  <a:ext uri="{0D108BD9-81ED-4DB2-BD59-A6C34878D82A}">
                    <a16:rowId xmlns:a16="http://schemas.microsoft.com/office/drawing/2014/main" val="4052244007"/>
                  </a:ext>
                </a:extLst>
              </a:tr>
              <a:tr h="770285">
                <a:tc>
                  <a:txBody>
                    <a:bodyPr/>
                    <a:lstStyle/>
                    <a:p>
                      <a:r>
                        <a:rPr lang="fr-FR" sz="2000" dirty="0" smtClean="0"/>
                        <a:t>Coût-efficacité</a:t>
                      </a:r>
                      <a:endParaRPr lang="fr-FR"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smtClean="0"/>
                        <a:t>€</a:t>
                      </a:r>
                    </a:p>
                  </a:txBody>
                  <a:tcPr/>
                </a:tc>
                <a:tc>
                  <a:txBody>
                    <a:bodyPr/>
                    <a:lstStyle/>
                    <a:p>
                      <a:r>
                        <a:rPr lang="fr-FR" sz="2000" dirty="0" smtClean="0"/>
                        <a:t>Indicateur d’efficacité</a:t>
                      </a:r>
                      <a:r>
                        <a:rPr lang="fr-FR" sz="2000" baseline="0" dirty="0" smtClean="0"/>
                        <a:t> unidimensionnel</a:t>
                      </a:r>
                      <a:endParaRPr lang="fr-FR" sz="2000" dirty="0"/>
                    </a:p>
                  </a:txBody>
                  <a:tcPr/>
                </a:tc>
                <a:tc>
                  <a:txBody>
                    <a:bodyPr/>
                    <a:lstStyle/>
                    <a:p>
                      <a:r>
                        <a:rPr lang="fr-FR" sz="2000" dirty="0" smtClean="0"/>
                        <a:t>Unités physiques</a:t>
                      </a:r>
                      <a:endParaRPr lang="fr-FR" sz="2000" dirty="0"/>
                    </a:p>
                  </a:txBody>
                  <a:tcPr/>
                </a:tc>
                <a:extLst>
                  <a:ext uri="{0D108BD9-81ED-4DB2-BD59-A6C34878D82A}">
                    <a16:rowId xmlns:a16="http://schemas.microsoft.com/office/drawing/2014/main" val="2406864326"/>
                  </a:ext>
                </a:extLst>
              </a:tr>
              <a:tr h="770285">
                <a:tc>
                  <a:txBody>
                    <a:bodyPr/>
                    <a:lstStyle/>
                    <a:p>
                      <a:r>
                        <a:rPr lang="fr-FR" sz="2000" dirty="0" smtClean="0"/>
                        <a:t>Coût-utilité</a:t>
                      </a:r>
                      <a:endParaRPr lang="fr-FR"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smtClean="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smtClean="0"/>
                        <a:t>Indicateur d’efficacité</a:t>
                      </a:r>
                      <a:r>
                        <a:rPr lang="fr-FR" sz="2000" baseline="0" dirty="0" smtClean="0"/>
                        <a:t> multidimensionnel</a:t>
                      </a:r>
                      <a:endParaRPr lang="fr-FR" sz="2000" dirty="0" smtClean="0"/>
                    </a:p>
                  </a:txBody>
                  <a:tcPr/>
                </a:tc>
                <a:tc>
                  <a:txBody>
                    <a:bodyPr/>
                    <a:lstStyle/>
                    <a:p>
                      <a:r>
                        <a:rPr lang="fr-FR" sz="2000" dirty="0" smtClean="0"/>
                        <a:t>QALY / HYE / </a:t>
                      </a:r>
                      <a:r>
                        <a:rPr lang="fr-FR" sz="2000" dirty="0" err="1" smtClean="0"/>
                        <a:t>EuroQol</a:t>
                      </a:r>
                      <a:endParaRPr lang="fr-FR" sz="2000" dirty="0"/>
                    </a:p>
                  </a:txBody>
                  <a:tcPr/>
                </a:tc>
                <a:extLst>
                  <a:ext uri="{0D108BD9-81ED-4DB2-BD59-A6C34878D82A}">
                    <a16:rowId xmlns:a16="http://schemas.microsoft.com/office/drawing/2014/main" val="3203768102"/>
                  </a:ext>
                </a:extLst>
              </a:tr>
              <a:tr h="770285">
                <a:tc>
                  <a:txBody>
                    <a:bodyPr/>
                    <a:lstStyle/>
                    <a:p>
                      <a:r>
                        <a:rPr lang="fr-FR" sz="2000" dirty="0" smtClean="0"/>
                        <a:t>Coût-bénéfices</a:t>
                      </a:r>
                      <a:endParaRPr lang="fr-FR"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smtClean="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smtClean="0"/>
                        <a:t>Indicateur d’efficacité</a:t>
                      </a:r>
                      <a:r>
                        <a:rPr lang="fr-FR" sz="2000" baseline="0" dirty="0" smtClean="0"/>
                        <a:t> uni ou multidimensionnel</a:t>
                      </a:r>
                      <a:endParaRPr lang="fr-FR" sz="2000" dirty="0" smtClean="0"/>
                    </a:p>
                  </a:txBody>
                  <a:tcPr/>
                </a:tc>
                <a:tc>
                  <a:txBody>
                    <a:bodyPr/>
                    <a:lstStyle/>
                    <a:p>
                      <a:r>
                        <a:rPr lang="fr-FR" sz="2000" dirty="0" smtClean="0"/>
                        <a:t>€</a:t>
                      </a:r>
                      <a:endParaRPr lang="fr-FR" sz="2000" dirty="0"/>
                    </a:p>
                  </a:txBody>
                  <a:tcPr/>
                </a:tc>
                <a:extLst>
                  <a:ext uri="{0D108BD9-81ED-4DB2-BD59-A6C34878D82A}">
                    <a16:rowId xmlns:a16="http://schemas.microsoft.com/office/drawing/2014/main" val="4133772800"/>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1126172"/>
          </a:xfrm>
        </p:spPr>
        <p:txBody>
          <a:bodyPr>
            <a:normAutofit fontScale="90000"/>
          </a:bodyPr>
          <a:lstStyle/>
          <a:p>
            <a:pPr>
              <a:lnSpc>
                <a:spcPct val="150000"/>
              </a:lnSpc>
            </a:pPr>
            <a:r>
              <a:rPr lang="en-US" dirty="0" smtClean="0"/>
              <a:t>Example of choice </a:t>
            </a:r>
            <a:br>
              <a:rPr lang="en-US" dirty="0" smtClean="0"/>
            </a:br>
            <a:r>
              <a:rPr lang="en-US" sz="2400" dirty="0" smtClean="0"/>
              <a:t>presented face to face assisted by computer</a:t>
            </a:r>
            <a:endParaRPr lang="en-US"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664151672"/>
              </p:ext>
            </p:extLst>
          </p:nvPr>
        </p:nvGraphicFramePr>
        <p:xfrm>
          <a:off x="509013" y="1726247"/>
          <a:ext cx="11190035" cy="3898526"/>
        </p:xfrm>
        <a:graphic>
          <a:graphicData uri="http://schemas.openxmlformats.org/drawingml/2006/table">
            <a:tbl>
              <a:tblPr firstRow="1" bandRow="1">
                <a:tableStyleId>{6E25E649-3F16-4E02-A733-19D2CDBF48F0}</a:tableStyleId>
              </a:tblPr>
              <a:tblGrid>
                <a:gridCol w="2612814">
                  <a:extLst>
                    <a:ext uri="{9D8B030D-6E8A-4147-A177-3AD203B41FA5}">
                      <a16:colId xmlns:a16="http://schemas.microsoft.com/office/drawing/2014/main" val="20000"/>
                    </a:ext>
                  </a:extLst>
                </a:gridCol>
                <a:gridCol w="3381545">
                  <a:extLst>
                    <a:ext uri="{9D8B030D-6E8A-4147-A177-3AD203B41FA5}">
                      <a16:colId xmlns:a16="http://schemas.microsoft.com/office/drawing/2014/main" val="20001"/>
                    </a:ext>
                  </a:extLst>
                </a:gridCol>
                <a:gridCol w="5195676">
                  <a:extLst>
                    <a:ext uri="{9D8B030D-6E8A-4147-A177-3AD203B41FA5}">
                      <a16:colId xmlns:a16="http://schemas.microsoft.com/office/drawing/2014/main" val="20002"/>
                    </a:ext>
                  </a:extLst>
                </a:gridCol>
              </a:tblGrid>
              <a:tr h="560616">
                <a:tc>
                  <a:txBody>
                    <a:bodyPr/>
                    <a:lstStyle/>
                    <a:p>
                      <a:pPr algn="l" fontAlgn="b">
                        <a:lnSpc>
                          <a:spcPct val="150000"/>
                        </a:lnSpc>
                        <a:spcAft>
                          <a:spcPts val="600"/>
                        </a:spcAft>
                      </a:pPr>
                      <a:endParaRPr lang="en-US" sz="2000" b="0" i="0" u="none" strike="noStrike" noProof="0" dirty="0">
                        <a:effectLst/>
                        <a:latin typeface="System"/>
                      </a:endParaRPr>
                    </a:p>
                  </a:txBody>
                  <a:tcPr marL="6657" marR="6657" marT="9214" marB="0"/>
                </a:tc>
                <a:tc>
                  <a:txBody>
                    <a:bodyPr/>
                    <a:lstStyle/>
                    <a:p>
                      <a:pPr marL="95250" indent="0" algn="ctr" fontAlgn="b">
                        <a:lnSpc>
                          <a:spcPct val="150000"/>
                        </a:lnSpc>
                        <a:spcAft>
                          <a:spcPts val="600"/>
                        </a:spcAft>
                      </a:pPr>
                      <a:r>
                        <a:rPr lang="en-US" sz="2000" u="none" strike="noStrike" noProof="0" dirty="0" smtClean="0">
                          <a:effectLst/>
                        </a:rPr>
                        <a:t>Protocol A</a:t>
                      </a:r>
                      <a:endParaRPr lang="en-US" sz="2000" b="0" i="0" u="none" strike="noStrike" noProof="0" dirty="0">
                        <a:effectLst/>
                        <a:latin typeface="System"/>
                      </a:endParaRPr>
                    </a:p>
                  </a:txBody>
                  <a:tcPr marL="6657" marR="6657" marT="9214" marB="0"/>
                </a:tc>
                <a:tc>
                  <a:txBody>
                    <a:bodyPr/>
                    <a:lstStyle/>
                    <a:p>
                      <a:pPr algn="ctr" fontAlgn="b">
                        <a:lnSpc>
                          <a:spcPct val="150000"/>
                        </a:lnSpc>
                        <a:spcAft>
                          <a:spcPts val="600"/>
                        </a:spcAft>
                      </a:pPr>
                      <a:r>
                        <a:rPr lang="en-US" sz="2000" u="none" strike="noStrike" noProof="0" dirty="0" smtClean="0">
                          <a:effectLst/>
                        </a:rPr>
                        <a:t>Protocol B</a:t>
                      </a:r>
                      <a:endParaRPr lang="en-US" sz="2000" b="0" i="0" u="none" strike="noStrike" noProof="0" dirty="0">
                        <a:effectLst/>
                        <a:latin typeface="System"/>
                      </a:endParaRPr>
                    </a:p>
                  </a:txBody>
                  <a:tcPr marL="6657" marR="6657" marT="9214" marB="0"/>
                </a:tc>
                <a:extLst>
                  <a:ext uri="{0D108BD9-81ED-4DB2-BD59-A6C34878D82A}">
                    <a16:rowId xmlns:a16="http://schemas.microsoft.com/office/drawing/2014/main" val="10000"/>
                  </a:ext>
                </a:extLst>
              </a:tr>
              <a:tr h="304070">
                <a:tc>
                  <a:txBody>
                    <a:bodyPr/>
                    <a:lstStyle/>
                    <a:p>
                      <a:pPr algn="l" rtl="0" fontAlgn="ctr">
                        <a:lnSpc>
                          <a:spcPct val="150000"/>
                        </a:lnSpc>
                        <a:spcBef>
                          <a:spcPts val="0"/>
                        </a:spcBef>
                        <a:spcAft>
                          <a:spcPts val="600"/>
                        </a:spcAft>
                      </a:pPr>
                      <a:r>
                        <a:rPr lang="en-US" sz="1800" u="none" strike="noStrike" noProof="0" dirty="0" smtClean="0">
                          <a:effectLst/>
                        </a:rPr>
                        <a:t>Trial duration</a:t>
                      </a:r>
                      <a:endParaRPr lang="en-US" sz="1800" b="1"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smtClean="0">
                          <a:effectLst/>
                        </a:rPr>
                        <a:t>15-18 months </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smtClean="0">
                          <a:effectLst/>
                        </a:rPr>
                        <a:t>15-18 months </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extLst>
                  <a:ext uri="{0D108BD9-81ED-4DB2-BD59-A6C34878D82A}">
                    <a16:rowId xmlns:a16="http://schemas.microsoft.com/office/drawing/2014/main" val="10001"/>
                  </a:ext>
                </a:extLst>
              </a:tr>
              <a:tr h="304070">
                <a:tc>
                  <a:txBody>
                    <a:bodyPr/>
                    <a:lstStyle/>
                    <a:p>
                      <a:pPr algn="l" rtl="0" fontAlgn="ctr">
                        <a:lnSpc>
                          <a:spcPct val="150000"/>
                        </a:lnSpc>
                        <a:spcBef>
                          <a:spcPts val="0"/>
                        </a:spcBef>
                        <a:spcAft>
                          <a:spcPts val="300"/>
                        </a:spcAft>
                      </a:pPr>
                      <a:r>
                        <a:rPr lang="en-US" sz="1800" u="none" strike="noStrike" noProof="0" dirty="0" smtClean="0">
                          <a:effectLst/>
                        </a:rPr>
                        <a:t>Consultation frequency</a:t>
                      </a:r>
                      <a:endParaRPr lang="en-US" sz="1800" b="1"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smtClean="0">
                          <a:effectLst/>
                        </a:rPr>
                        <a:t>Weekly</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smtClean="0">
                          <a:effectLst/>
                        </a:rPr>
                        <a:t>Monthly</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extLst>
                  <a:ext uri="{0D108BD9-81ED-4DB2-BD59-A6C34878D82A}">
                    <a16:rowId xmlns:a16="http://schemas.microsoft.com/office/drawing/2014/main" val="10002"/>
                  </a:ext>
                </a:extLst>
              </a:tr>
              <a:tr h="615911">
                <a:tc>
                  <a:txBody>
                    <a:bodyPr/>
                    <a:lstStyle/>
                    <a:p>
                      <a:pPr algn="l" rtl="0" fontAlgn="ctr">
                        <a:lnSpc>
                          <a:spcPct val="150000"/>
                        </a:lnSpc>
                        <a:spcBef>
                          <a:spcPts val="0"/>
                        </a:spcBef>
                        <a:spcAft>
                          <a:spcPts val="0"/>
                        </a:spcAft>
                      </a:pPr>
                      <a:r>
                        <a:rPr lang="en-US" sz="1800" u="none" strike="noStrike" noProof="0" dirty="0">
                          <a:effectLst/>
                        </a:rPr>
                        <a:t>Moderate side </a:t>
                      </a:r>
                      <a:r>
                        <a:rPr lang="en-US" sz="1800" u="none" strike="noStrike" noProof="0" dirty="0" smtClean="0">
                          <a:effectLst/>
                        </a:rPr>
                        <a:t>effects       (1-10%, few days)</a:t>
                      </a:r>
                      <a:endParaRPr lang="en-US" sz="1800" b="1" i="1"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a:effectLst/>
                        </a:rPr>
                        <a:t>Flu </a:t>
                      </a:r>
                      <a:r>
                        <a:rPr lang="en-US" sz="1800" u="none" strike="noStrike" noProof="0" dirty="0" smtClean="0">
                          <a:effectLst/>
                        </a:rPr>
                        <a:t>syndrome</a:t>
                      </a:r>
                    </a:p>
                    <a:p>
                      <a:pPr marL="95250" indent="0" algn="l" rtl="0" fontAlgn="ctr">
                        <a:lnSpc>
                          <a:spcPct val="120000"/>
                        </a:lnSpc>
                        <a:spcBef>
                          <a:spcPts val="0"/>
                        </a:spcBef>
                        <a:spcAft>
                          <a:spcPts val="0"/>
                        </a:spcAft>
                      </a:pPr>
                      <a:r>
                        <a:rPr lang="en-US" sz="1800" u="none" strike="noStrike" noProof="0" dirty="0" smtClean="0">
                          <a:effectLst/>
                        </a:rPr>
                        <a:t>(</a:t>
                      </a:r>
                      <a:r>
                        <a:rPr lang="en-US" sz="1800" u="none" strike="noStrike" noProof="0" dirty="0">
                          <a:effectLst/>
                        </a:rPr>
                        <a:t>fever, shivers, </a:t>
                      </a:r>
                      <a:r>
                        <a:rPr lang="en-US" sz="1800" u="none" strike="noStrike" noProof="0" dirty="0" smtClean="0">
                          <a:effectLst/>
                        </a:rPr>
                        <a:t>stiffness</a:t>
                      </a:r>
                      <a:r>
                        <a:rPr lang="en-US" sz="1800" u="none" strike="noStrike" noProof="0" dirty="0">
                          <a:effectLst/>
                        </a:rPr>
                        <a:t>, joint pain)</a:t>
                      </a:r>
                      <a:endParaRPr lang="en-US" sz="1800" b="0" i="1"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a:effectLst/>
                        </a:rPr>
                        <a:t>Flu syndrome </a:t>
                      </a:r>
                      <a:endParaRPr lang="en-US" sz="1800" u="none" strike="noStrike" noProof="0" dirty="0" smtClean="0">
                        <a:effectLst/>
                      </a:endParaRPr>
                    </a:p>
                    <a:p>
                      <a:pPr marL="95250" indent="0" algn="l" rtl="0" fontAlgn="ctr">
                        <a:lnSpc>
                          <a:spcPct val="120000"/>
                        </a:lnSpc>
                        <a:spcBef>
                          <a:spcPts val="0"/>
                        </a:spcBef>
                        <a:spcAft>
                          <a:spcPts val="0"/>
                        </a:spcAft>
                      </a:pPr>
                      <a:r>
                        <a:rPr lang="en-US" sz="1800" u="none" strike="noStrike" noProof="0" dirty="0" smtClean="0">
                          <a:effectLst/>
                        </a:rPr>
                        <a:t>(</a:t>
                      </a:r>
                      <a:r>
                        <a:rPr lang="en-US" sz="1800" u="none" strike="noStrike" noProof="0" dirty="0">
                          <a:effectLst/>
                        </a:rPr>
                        <a:t>fever, shivers, stiffness, joint pain)</a:t>
                      </a:r>
                      <a:endParaRPr lang="en-US" sz="1800" b="0" i="1" u="none" strike="noStrike" noProof="0" dirty="0">
                        <a:solidFill>
                          <a:srgbClr val="000000"/>
                        </a:solidFill>
                        <a:effectLst/>
                        <a:latin typeface="Trebuchet MS" panose="020B0603020202020204" pitchFamily="34" charset="0"/>
                      </a:endParaRPr>
                    </a:p>
                  </a:txBody>
                  <a:tcPr marL="6657" marR="6657" marT="9214" marB="0" anchor="ctr"/>
                </a:tc>
                <a:extLst>
                  <a:ext uri="{0D108BD9-81ED-4DB2-BD59-A6C34878D82A}">
                    <a16:rowId xmlns:a16="http://schemas.microsoft.com/office/drawing/2014/main" val="10003"/>
                  </a:ext>
                </a:extLst>
              </a:tr>
              <a:tr h="699247">
                <a:tc>
                  <a:txBody>
                    <a:bodyPr/>
                    <a:lstStyle/>
                    <a:p>
                      <a:pPr algn="l" rtl="0" fontAlgn="ctr">
                        <a:lnSpc>
                          <a:spcPct val="150000"/>
                        </a:lnSpc>
                        <a:spcBef>
                          <a:spcPts val="0"/>
                        </a:spcBef>
                        <a:spcAft>
                          <a:spcPts val="0"/>
                        </a:spcAft>
                      </a:pPr>
                      <a:r>
                        <a:rPr lang="en-US" sz="1800" u="none" strike="noStrike" noProof="0" dirty="0" smtClean="0">
                          <a:effectLst/>
                        </a:rPr>
                        <a:t>Severe side effects (&lt;1/10,000)</a:t>
                      </a:r>
                      <a:endParaRPr lang="en-US" sz="1800" b="1" i="1"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l" rtl="0" fontAlgn="ctr">
                        <a:lnSpc>
                          <a:spcPct val="120000"/>
                        </a:lnSpc>
                        <a:spcBef>
                          <a:spcPts val="0"/>
                        </a:spcBef>
                        <a:spcAft>
                          <a:spcPts val="0"/>
                        </a:spcAft>
                      </a:pPr>
                      <a:r>
                        <a:rPr lang="en-US" sz="1800" u="none" strike="noStrike" noProof="0" dirty="0" smtClean="0">
                          <a:effectLst/>
                        </a:rPr>
                        <a:t>Allergy</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just" rtl="0" fontAlgn="ctr">
                        <a:lnSpc>
                          <a:spcPct val="120000"/>
                        </a:lnSpc>
                        <a:spcBef>
                          <a:spcPts val="0"/>
                        </a:spcBef>
                        <a:spcAft>
                          <a:spcPts val="0"/>
                        </a:spcAft>
                      </a:pPr>
                      <a:r>
                        <a:rPr lang="en-US" sz="1800" u="none" strike="noStrike" noProof="0" dirty="0">
                          <a:effectLst/>
                        </a:rPr>
                        <a:t>Allergy, infections, </a:t>
                      </a:r>
                      <a:r>
                        <a:rPr lang="en-US" sz="1800" u="none" strike="noStrike" noProof="0" dirty="0" smtClean="0">
                          <a:effectLst/>
                        </a:rPr>
                        <a:t>risk </a:t>
                      </a:r>
                      <a:r>
                        <a:rPr lang="en-US" sz="1800" u="none" strike="noStrike" noProof="0" dirty="0">
                          <a:effectLst/>
                        </a:rPr>
                        <a:t>of cancer a few </a:t>
                      </a:r>
                      <a:r>
                        <a:rPr lang="en-US" sz="1800" u="none" strike="noStrike" noProof="0" dirty="0" smtClean="0">
                          <a:effectLst/>
                        </a:rPr>
                        <a:t>years </a:t>
                      </a:r>
                      <a:r>
                        <a:rPr lang="en-US" sz="1800" u="none" strike="noStrike" noProof="0" dirty="0">
                          <a:effectLst/>
                        </a:rPr>
                        <a:t>later </a:t>
                      </a:r>
                      <a:endParaRPr lang="en-US" sz="1800" u="none" strike="noStrike" noProof="0" dirty="0" smtClean="0">
                        <a:effectLst/>
                      </a:endParaRPr>
                    </a:p>
                    <a:p>
                      <a:pPr marL="95250" indent="0" algn="just" rtl="0" fontAlgn="ctr">
                        <a:lnSpc>
                          <a:spcPct val="120000"/>
                        </a:lnSpc>
                        <a:spcBef>
                          <a:spcPts val="0"/>
                        </a:spcBef>
                        <a:spcAft>
                          <a:spcPts val="0"/>
                        </a:spcAft>
                      </a:pPr>
                      <a:r>
                        <a:rPr lang="en-US" sz="1800" u="none" strike="noStrike" noProof="0" dirty="0" smtClean="0">
                          <a:effectLst/>
                        </a:rPr>
                        <a:t>(</a:t>
                      </a:r>
                      <a:r>
                        <a:rPr lang="en-US" sz="1800" u="none" strike="noStrike" noProof="0" dirty="0">
                          <a:effectLst/>
                        </a:rPr>
                        <a:t>missing data for </a:t>
                      </a:r>
                      <a:r>
                        <a:rPr lang="en-US" sz="1800" u="none" strike="noStrike" noProof="0" dirty="0" smtClean="0">
                          <a:effectLst/>
                        </a:rPr>
                        <a:t>estimating how </a:t>
                      </a:r>
                      <a:r>
                        <a:rPr lang="en-US" sz="1800" u="none" strike="noStrike" noProof="0" dirty="0">
                          <a:effectLst/>
                        </a:rPr>
                        <a:t>frequent the risk is)</a:t>
                      </a:r>
                      <a:endParaRPr lang="en-US" sz="1800" b="0" i="1" u="none" strike="noStrike" noProof="0" dirty="0">
                        <a:solidFill>
                          <a:srgbClr val="000000"/>
                        </a:solidFill>
                        <a:effectLst/>
                        <a:latin typeface="Trebuchet MS" panose="020B0603020202020204" pitchFamily="34" charset="0"/>
                      </a:endParaRPr>
                    </a:p>
                  </a:txBody>
                  <a:tcPr marL="6657" marR="6657" marT="9214" marB="0" anchor="ctr"/>
                </a:tc>
                <a:extLst>
                  <a:ext uri="{0D108BD9-81ED-4DB2-BD59-A6C34878D82A}">
                    <a16:rowId xmlns:a16="http://schemas.microsoft.com/office/drawing/2014/main" val="10004"/>
                  </a:ext>
                </a:extLst>
              </a:tr>
              <a:tr h="746355">
                <a:tc>
                  <a:txBody>
                    <a:bodyPr/>
                    <a:lstStyle/>
                    <a:p>
                      <a:pPr algn="l" rtl="0" fontAlgn="ctr">
                        <a:lnSpc>
                          <a:spcPct val="150000"/>
                        </a:lnSpc>
                        <a:spcBef>
                          <a:spcPts val="0"/>
                        </a:spcBef>
                        <a:spcAft>
                          <a:spcPts val="0"/>
                        </a:spcAft>
                      </a:pPr>
                      <a:r>
                        <a:rPr lang="en-US" sz="1800" u="none" strike="noStrike" noProof="0" dirty="0" smtClean="0">
                          <a:effectLst/>
                        </a:rPr>
                        <a:t>HCRCT outcomes</a:t>
                      </a:r>
                    </a:p>
                    <a:p>
                      <a:pPr algn="l" rtl="0" fontAlgn="ctr">
                        <a:lnSpc>
                          <a:spcPct val="150000"/>
                        </a:lnSpc>
                        <a:spcBef>
                          <a:spcPts val="0"/>
                        </a:spcBef>
                        <a:spcAft>
                          <a:spcPts val="300"/>
                        </a:spcAft>
                      </a:pPr>
                      <a:r>
                        <a:rPr lang="en-US" sz="1800" u="none" strike="noStrike" noProof="0" dirty="0" smtClean="0">
                          <a:effectLst/>
                        </a:rPr>
                        <a:t>(interruption, % of success)</a:t>
                      </a:r>
                      <a:endParaRPr lang="en-US" sz="1800" b="1" i="1"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just" rtl="0" fontAlgn="ctr">
                        <a:lnSpc>
                          <a:spcPct val="120000"/>
                        </a:lnSpc>
                        <a:spcBef>
                          <a:spcPts val="0"/>
                        </a:spcBef>
                        <a:spcAft>
                          <a:spcPts val="0"/>
                        </a:spcAft>
                      </a:pPr>
                      <a:r>
                        <a:rPr lang="en-US" sz="1800" u="none" strike="noStrike" noProof="0" dirty="0" smtClean="0">
                          <a:effectLst/>
                        </a:rPr>
                        <a:t>3-6 months, 5%</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tc>
                  <a:txBody>
                    <a:bodyPr/>
                    <a:lstStyle/>
                    <a:p>
                      <a:pPr marL="95250" indent="0" algn="just" rtl="0" fontAlgn="ctr">
                        <a:lnSpc>
                          <a:spcPct val="120000"/>
                        </a:lnSpc>
                        <a:spcBef>
                          <a:spcPts val="0"/>
                        </a:spcBef>
                        <a:spcAft>
                          <a:spcPts val="0"/>
                        </a:spcAft>
                      </a:pPr>
                      <a:r>
                        <a:rPr lang="en-US" sz="1800" u="none" strike="noStrike" noProof="0" dirty="0" smtClean="0">
                          <a:effectLst/>
                        </a:rPr>
                        <a:t>3-6 months, 5%</a:t>
                      </a:r>
                      <a:endParaRPr lang="en-US" sz="1800" b="0" i="0" u="none" strike="noStrike" noProof="0" dirty="0">
                        <a:solidFill>
                          <a:srgbClr val="000000"/>
                        </a:solidFill>
                        <a:effectLst/>
                        <a:latin typeface="Trebuchet MS" panose="020B0603020202020204" pitchFamily="34" charset="0"/>
                      </a:endParaRPr>
                    </a:p>
                  </a:txBody>
                  <a:tcPr marL="6657" marR="6657" marT="9214" marB="0" anchor="ctr"/>
                </a:tc>
                <a:extLst>
                  <a:ext uri="{0D108BD9-81ED-4DB2-BD59-A6C34878D82A}">
                    <a16:rowId xmlns:a16="http://schemas.microsoft.com/office/drawing/2014/main" val="10005"/>
                  </a:ext>
                </a:extLst>
              </a:tr>
            </a:tbl>
          </a:graphicData>
        </a:graphic>
      </p:graphicFrame>
      <p:sp>
        <p:nvSpPr>
          <p:cNvPr id="3" name="Espace réservé du numéro de diapositive 2"/>
          <p:cNvSpPr>
            <a:spLocks noGrp="1"/>
          </p:cNvSpPr>
          <p:nvPr>
            <p:ph type="sldNum" sz="quarter" idx="12"/>
          </p:nvPr>
        </p:nvSpPr>
        <p:spPr/>
        <p:txBody>
          <a:bodyPr/>
          <a:lstStyle/>
          <a:p>
            <a:pPr algn="ctr"/>
            <a:fld id="{6D22F896-40B5-4ADD-8801-0D06FADFA095}" type="slidenum">
              <a:rPr lang="en-US" sz="1600" smtClean="0"/>
              <a:pPr algn="ctr"/>
              <a:t>50</a:t>
            </a:fld>
            <a:endParaRPr lang="en-US" sz="1600" dirty="0"/>
          </a:p>
        </p:txBody>
      </p:sp>
      <p:sp>
        <p:nvSpPr>
          <p:cNvPr id="7" name="Espace réservé du texte 6"/>
          <p:cNvSpPr>
            <a:spLocks noGrp="1"/>
          </p:cNvSpPr>
          <p:nvPr>
            <p:ph type="body" sz="half" idx="4294967295"/>
          </p:nvPr>
        </p:nvSpPr>
        <p:spPr>
          <a:xfrm>
            <a:off x="510923" y="5755682"/>
            <a:ext cx="11190035" cy="667172"/>
          </a:xfrm>
        </p:spPr>
        <p:txBody>
          <a:bodyPr>
            <a:noAutofit/>
          </a:bodyPr>
          <a:lstStyle/>
          <a:p>
            <a:pPr marL="0" indent="0">
              <a:buNone/>
            </a:pPr>
            <a:r>
              <a:rPr lang="en-US" sz="2400" dirty="0" smtClean="0">
                <a:solidFill>
                  <a:schemeClr val="accent1"/>
                </a:solidFill>
              </a:rPr>
              <a:t>“</a:t>
            </a:r>
            <a:r>
              <a:rPr lang="en-US" sz="2400" i="1" dirty="0" smtClean="0">
                <a:solidFill>
                  <a:schemeClr val="accent1"/>
                </a:solidFill>
              </a:rPr>
              <a:t>You will be presented with protocols considered by clinicians. They will be presented pair by pair and you will have to choose each time the one you prefer</a:t>
            </a:r>
            <a:r>
              <a:rPr lang="en-US" sz="2400" dirty="0" smtClean="0">
                <a:solidFill>
                  <a:schemeClr val="accent1"/>
                </a:solidFill>
              </a:rPr>
              <a:t>."</a:t>
            </a:r>
          </a:p>
        </p:txBody>
      </p:sp>
    </p:spTree>
    <p:extLst>
      <p:ext uri="{BB962C8B-B14F-4D97-AF65-F5344CB8AC3E}">
        <p14:creationId xmlns:p14="http://schemas.microsoft.com/office/powerpoint/2010/main" val="1670927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79" y="286603"/>
            <a:ext cx="10507911" cy="715777"/>
          </a:xfrm>
        </p:spPr>
        <p:txBody>
          <a:bodyPr>
            <a:normAutofit fontScale="90000"/>
          </a:bodyPr>
          <a:lstStyle/>
          <a:p>
            <a:r>
              <a:rPr lang="en-US" sz="3200" b="1" dirty="0" smtClean="0"/>
              <a:t>Results</a:t>
            </a:r>
            <a:r>
              <a:rPr lang="en-US" sz="3200" dirty="0"/>
              <a:t>: </a:t>
            </a:r>
            <a:r>
              <a:rPr lang="en-US" sz="3200" dirty="0" smtClean="0"/>
              <a:t>main </a:t>
            </a:r>
            <a:r>
              <a:rPr lang="en-US" sz="3200" dirty="0"/>
              <a:t>characteristics of the </a:t>
            </a:r>
            <a:r>
              <a:rPr lang="en-US" sz="3200" dirty="0" smtClean="0"/>
              <a:t>study </a:t>
            </a:r>
            <a:r>
              <a:rPr lang="en-US" sz="3200" dirty="0"/>
              <a:t>population</a:t>
            </a:r>
            <a:endParaRPr lang="fr-FR" sz="3200"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51</a:t>
            </a:fld>
            <a:endParaRPr lang="en-US" dirty="0"/>
          </a:p>
        </p:txBody>
      </p:sp>
      <p:graphicFrame>
        <p:nvGraphicFramePr>
          <p:cNvPr id="5" name="Espace réservé du contenu 6"/>
          <p:cNvGraphicFramePr>
            <a:graphicFrameLocks/>
          </p:cNvGraphicFramePr>
          <p:nvPr>
            <p:extLst>
              <p:ext uri="{D42A27DB-BD31-4B8C-83A1-F6EECF244321}">
                <p14:modId xmlns:p14="http://schemas.microsoft.com/office/powerpoint/2010/main" val="1533837643"/>
              </p:ext>
            </p:extLst>
          </p:nvPr>
        </p:nvGraphicFramePr>
        <p:xfrm>
          <a:off x="1097279" y="1299262"/>
          <a:ext cx="10164770" cy="5273040"/>
        </p:xfrm>
        <a:graphic>
          <a:graphicData uri="http://schemas.openxmlformats.org/drawingml/2006/table">
            <a:tbl>
              <a:tblPr firstRow="1" bandRow="1">
                <a:tableStyleId>{6E25E649-3F16-4E02-A733-19D2CDBF48F0}</a:tableStyleId>
              </a:tblPr>
              <a:tblGrid>
                <a:gridCol w="6471224">
                  <a:extLst>
                    <a:ext uri="{9D8B030D-6E8A-4147-A177-3AD203B41FA5}">
                      <a16:colId xmlns:a16="http://schemas.microsoft.com/office/drawing/2014/main" val="110208181"/>
                    </a:ext>
                  </a:extLst>
                </a:gridCol>
                <a:gridCol w="1626301">
                  <a:extLst>
                    <a:ext uri="{9D8B030D-6E8A-4147-A177-3AD203B41FA5}">
                      <a16:colId xmlns:a16="http://schemas.microsoft.com/office/drawing/2014/main" val="2222530334"/>
                    </a:ext>
                  </a:extLst>
                </a:gridCol>
                <a:gridCol w="2067245">
                  <a:extLst>
                    <a:ext uri="{9D8B030D-6E8A-4147-A177-3AD203B41FA5}">
                      <a16:colId xmlns:a16="http://schemas.microsoft.com/office/drawing/2014/main" val="2823325542"/>
                    </a:ext>
                  </a:extLst>
                </a:gridCol>
              </a:tblGrid>
              <a:tr h="286395">
                <a:tc>
                  <a:txBody>
                    <a:bodyPr/>
                    <a:lstStyle/>
                    <a:p>
                      <a:pPr>
                        <a:lnSpc>
                          <a:spcPct val="100000"/>
                        </a:lnSpc>
                      </a:pPr>
                      <a:endParaRPr lang="en-US" sz="1900" noProof="0" dirty="0"/>
                    </a:p>
                  </a:txBody>
                  <a:tcPr marL="81694" marR="81694" anchor="ctr"/>
                </a:tc>
                <a:tc>
                  <a:txBody>
                    <a:bodyPr/>
                    <a:lstStyle/>
                    <a:p>
                      <a:pPr>
                        <a:lnSpc>
                          <a:spcPct val="100000"/>
                        </a:lnSpc>
                      </a:pPr>
                      <a:r>
                        <a:rPr lang="en-US" sz="1900" noProof="0" dirty="0" smtClean="0"/>
                        <a:t>PLWH (n=195)</a:t>
                      </a:r>
                      <a:endParaRPr lang="en-US" sz="1900" noProof="0" dirty="0"/>
                    </a:p>
                  </a:txBody>
                  <a:tcPr marL="81694" marR="81694" anchor="ctr"/>
                </a:tc>
                <a:tc>
                  <a:txBody>
                    <a:bodyPr/>
                    <a:lstStyle/>
                    <a:p>
                      <a:pPr>
                        <a:lnSpc>
                          <a:spcPct val="100000"/>
                        </a:lnSpc>
                      </a:pPr>
                      <a:r>
                        <a:rPr lang="en-US" sz="1900" noProof="0" dirty="0" smtClean="0"/>
                        <a:t>Physicians (n=160)</a:t>
                      </a:r>
                      <a:endParaRPr lang="en-US" sz="1900" noProof="0" dirty="0"/>
                    </a:p>
                  </a:txBody>
                  <a:tcPr marL="81694" marR="81694" anchor="ctr"/>
                </a:tc>
                <a:extLst>
                  <a:ext uri="{0D108BD9-81ED-4DB2-BD59-A6C34878D82A}">
                    <a16:rowId xmlns:a16="http://schemas.microsoft.com/office/drawing/2014/main" val="824173889"/>
                  </a:ext>
                </a:extLst>
              </a:tr>
              <a:tr h="0">
                <a:tc>
                  <a:txBody>
                    <a:bodyPr/>
                    <a:lstStyle/>
                    <a:p>
                      <a:pPr>
                        <a:lnSpc>
                          <a:spcPct val="100000"/>
                        </a:lnSpc>
                      </a:pPr>
                      <a:r>
                        <a:rPr lang="en-US" sz="1900" noProof="0" dirty="0" smtClean="0"/>
                        <a:t>Women</a:t>
                      </a:r>
                      <a:endParaRPr lang="en-US" sz="1900" noProof="0" dirty="0"/>
                    </a:p>
                  </a:txBody>
                  <a:tcPr marL="81694" marR="81694" anchor="ctr"/>
                </a:tc>
                <a:tc>
                  <a:txBody>
                    <a:bodyPr/>
                    <a:lstStyle/>
                    <a:p>
                      <a:pPr algn="r">
                        <a:lnSpc>
                          <a:spcPct val="100000"/>
                        </a:lnSpc>
                      </a:pPr>
                      <a:r>
                        <a:rPr lang="en-US" sz="1900" noProof="0" dirty="0" smtClean="0"/>
                        <a:t>46 (23,6%)</a:t>
                      </a:r>
                      <a:endParaRPr lang="en-US" sz="1900" noProof="0" dirty="0"/>
                    </a:p>
                  </a:txBody>
                  <a:tcPr marL="81694" marR="81694" anchor="ctr"/>
                </a:tc>
                <a:tc>
                  <a:txBody>
                    <a:bodyPr/>
                    <a:lstStyle/>
                    <a:p>
                      <a:pPr algn="r">
                        <a:lnSpc>
                          <a:spcPct val="100000"/>
                        </a:lnSpc>
                      </a:pPr>
                      <a:r>
                        <a:rPr lang="en-US" sz="1900" noProof="0" dirty="0" smtClean="0"/>
                        <a:t>82 (51,3%)</a:t>
                      </a:r>
                      <a:endParaRPr lang="en-US" sz="1900" noProof="0" dirty="0"/>
                    </a:p>
                  </a:txBody>
                  <a:tcPr marL="81694" marR="81694" anchor="ctr"/>
                </a:tc>
                <a:extLst>
                  <a:ext uri="{0D108BD9-81ED-4DB2-BD59-A6C34878D82A}">
                    <a16:rowId xmlns:a16="http://schemas.microsoft.com/office/drawing/2014/main" val="4291717072"/>
                  </a:ext>
                </a:extLst>
              </a:tr>
              <a:tr h="0">
                <a:tc>
                  <a:txBody>
                    <a:bodyPr/>
                    <a:lstStyle/>
                    <a:p>
                      <a:pPr>
                        <a:lnSpc>
                          <a:spcPct val="100000"/>
                        </a:lnSpc>
                      </a:pPr>
                      <a:r>
                        <a:rPr lang="en-US" sz="1900" noProof="0" dirty="0" smtClean="0"/>
                        <a:t>Age [Median (25th – 75th)]</a:t>
                      </a:r>
                      <a:endParaRPr lang="en-US" sz="1900" noProof="0" dirty="0"/>
                    </a:p>
                  </a:txBody>
                  <a:tcPr marL="81694" marR="81694" anchor="ctr"/>
                </a:tc>
                <a:tc>
                  <a:txBody>
                    <a:bodyPr/>
                    <a:lstStyle/>
                    <a:p>
                      <a:pPr algn="r">
                        <a:lnSpc>
                          <a:spcPct val="100000"/>
                        </a:lnSpc>
                      </a:pPr>
                      <a:r>
                        <a:rPr lang="en-US" sz="1900" noProof="0" dirty="0" smtClean="0"/>
                        <a:t>53 (45 – 61)</a:t>
                      </a:r>
                      <a:endParaRPr lang="en-US" sz="1900" noProof="0" dirty="0"/>
                    </a:p>
                  </a:txBody>
                  <a:tcPr marL="81694" marR="81694" anchor="ctr"/>
                </a:tc>
                <a:tc>
                  <a:txBody>
                    <a:bodyPr/>
                    <a:lstStyle/>
                    <a:p>
                      <a:pPr algn="r">
                        <a:lnSpc>
                          <a:spcPct val="100000"/>
                        </a:lnSpc>
                      </a:pPr>
                      <a:r>
                        <a:rPr lang="en-US" sz="1900" noProof="0" dirty="0" smtClean="0"/>
                        <a:t>50 (40 – 57)</a:t>
                      </a:r>
                      <a:endParaRPr lang="en-US" sz="1900" noProof="0" dirty="0"/>
                    </a:p>
                  </a:txBody>
                  <a:tcPr marL="81694" marR="81694" anchor="ctr"/>
                </a:tc>
                <a:extLst>
                  <a:ext uri="{0D108BD9-81ED-4DB2-BD59-A6C34878D82A}">
                    <a16:rowId xmlns:a16="http://schemas.microsoft.com/office/drawing/2014/main" val="30378911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noProof="0" dirty="0" smtClean="0"/>
                        <a:t>Experience</a:t>
                      </a:r>
                      <a:r>
                        <a:rPr lang="en-US" sz="1900" baseline="0" noProof="0" dirty="0" smtClean="0"/>
                        <a:t> with HIV </a:t>
                      </a:r>
                      <a:r>
                        <a:rPr lang="en-US" sz="1900" noProof="0" dirty="0" smtClean="0"/>
                        <a:t>[Median (25th – 75th)]</a:t>
                      </a:r>
                    </a:p>
                  </a:txBody>
                  <a:tcPr marL="81694" marR="81694" anchor="ctr"/>
                </a:tc>
                <a:tc>
                  <a:txBody>
                    <a:bodyPr/>
                    <a:lstStyle/>
                    <a:p>
                      <a:pPr algn="r">
                        <a:lnSpc>
                          <a:spcPct val="100000"/>
                        </a:lnSpc>
                      </a:pPr>
                      <a:r>
                        <a:rPr lang="en-US" sz="1900" noProof="0" dirty="0" smtClean="0"/>
                        <a:t>17 (11 – 25)</a:t>
                      </a:r>
                      <a:endParaRPr lang="en-US" sz="1900" noProof="0" dirty="0"/>
                    </a:p>
                  </a:txBody>
                  <a:tcPr marL="81694" marR="81694" anchor="ctr"/>
                </a:tc>
                <a:tc>
                  <a:txBody>
                    <a:bodyPr/>
                    <a:lstStyle/>
                    <a:p>
                      <a:pPr algn="r">
                        <a:lnSpc>
                          <a:spcPct val="100000"/>
                        </a:lnSpc>
                      </a:pPr>
                      <a:r>
                        <a:rPr lang="en-US" sz="1900" noProof="0" dirty="0" smtClean="0"/>
                        <a:t>20 (10 – 26)</a:t>
                      </a:r>
                      <a:endParaRPr lang="en-US" sz="1900" noProof="0" dirty="0"/>
                    </a:p>
                  </a:txBody>
                  <a:tcPr marL="81694" marR="81694" anchor="ctr"/>
                </a:tc>
                <a:extLst>
                  <a:ext uri="{0D108BD9-81ED-4DB2-BD59-A6C34878D82A}">
                    <a16:rowId xmlns:a16="http://schemas.microsoft.com/office/drawing/2014/main" val="2348829768"/>
                  </a:ext>
                </a:extLst>
              </a:tr>
              <a:tr h="0">
                <a:tc>
                  <a:txBody>
                    <a:bodyPr/>
                    <a:lstStyle/>
                    <a:p>
                      <a:pPr>
                        <a:lnSpc>
                          <a:spcPct val="100000"/>
                        </a:lnSpc>
                      </a:pPr>
                      <a:r>
                        <a:rPr lang="en-US" sz="1900" noProof="0" dirty="0" smtClean="0"/>
                        <a:t>Sense of being part of a community</a:t>
                      </a:r>
                    </a:p>
                    <a:p>
                      <a:pPr lvl="1">
                        <a:lnSpc>
                          <a:spcPct val="100000"/>
                        </a:lnSpc>
                      </a:pPr>
                      <a:r>
                        <a:rPr lang="en-US" sz="1900" noProof="0" dirty="0" smtClean="0"/>
                        <a:t>PLWH</a:t>
                      </a:r>
                    </a:p>
                    <a:p>
                      <a:pPr lvl="1">
                        <a:lnSpc>
                          <a:spcPct val="100000"/>
                        </a:lnSpc>
                      </a:pPr>
                      <a:r>
                        <a:rPr lang="en-US" sz="1900" noProof="0" dirty="0" smtClean="0"/>
                        <a:t>LGBT</a:t>
                      </a:r>
                    </a:p>
                    <a:p>
                      <a:pPr lvl="1">
                        <a:lnSpc>
                          <a:spcPct val="100000"/>
                        </a:lnSpc>
                      </a:pPr>
                      <a:r>
                        <a:rPr lang="en-US" sz="1900" noProof="0" dirty="0" smtClean="0"/>
                        <a:t>Heterosexual</a:t>
                      </a:r>
                      <a:endParaRPr lang="en-US" sz="1900" noProof="0" dirty="0"/>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smtClean="0"/>
                        <a:t>136 (69,7%)</a:t>
                      </a:r>
                    </a:p>
                    <a:p>
                      <a:pPr algn="r">
                        <a:lnSpc>
                          <a:spcPct val="100000"/>
                        </a:lnSpc>
                      </a:pPr>
                      <a:r>
                        <a:rPr lang="en-US" sz="1900" noProof="0" dirty="0" smtClean="0"/>
                        <a:t>81</a:t>
                      </a:r>
                      <a:r>
                        <a:rPr lang="en-US" sz="1900" baseline="0" noProof="0" dirty="0" smtClean="0"/>
                        <a:t> (41,5%)</a:t>
                      </a:r>
                    </a:p>
                    <a:p>
                      <a:pPr algn="r">
                        <a:lnSpc>
                          <a:spcPct val="100000"/>
                        </a:lnSpc>
                      </a:pPr>
                      <a:r>
                        <a:rPr lang="en-US" sz="1900" baseline="0" noProof="0" dirty="0" smtClean="0"/>
                        <a:t>51 (26,1%)</a:t>
                      </a:r>
                      <a:endParaRPr lang="en-US" sz="1900" noProof="0" dirty="0"/>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smtClean="0"/>
                        <a:t>1 (0,6%)</a:t>
                      </a:r>
                    </a:p>
                    <a:p>
                      <a:pPr algn="r">
                        <a:lnSpc>
                          <a:spcPct val="100000"/>
                        </a:lnSpc>
                      </a:pPr>
                      <a:r>
                        <a:rPr lang="en-US" sz="1900" noProof="0" dirty="0" smtClean="0"/>
                        <a:t>15 (9,4%)</a:t>
                      </a:r>
                    </a:p>
                    <a:p>
                      <a:pPr algn="r">
                        <a:lnSpc>
                          <a:spcPct val="100000"/>
                        </a:lnSpc>
                      </a:pPr>
                      <a:r>
                        <a:rPr lang="en-US" sz="1900" noProof="0" dirty="0" smtClean="0"/>
                        <a:t>129 (80,6%)</a:t>
                      </a:r>
                      <a:endParaRPr lang="en-US" sz="1900" noProof="0" dirty="0"/>
                    </a:p>
                  </a:txBody>
                  <a:tcPr marL="81694" marR="81694" anchor="ctr"/>
                </a:tc>
                <a:extLst>
                  <a:ext uri="{0D108BD9-81ED-4DB2-BD59-A6C34878D82A}">
                    <a16:rowId xmlns:a16="http://schemas.microsoft.com/office/drawing/2014/main" val="3389085959"/>
                  </a:ext>
                </a:extLst>
              </a:tr>
              <a:tr h="0">
                <a:tc>
                  <a:txBody>
                    <a:bodyPr/>
                    <a:lstStyle/>
                    <a:p>
                      <a:pPr>
                        <a:lnSpc>
                          <a:spcPct val="100000"/>
                        </a:lnSpc>
                      </a:pPr>
                      <a:r>
                        <a:rPr lang="en-US" sz="1900" noProof="0" dirty="0" smtClean="0"/>
                        <a:t>Perceived financial situation</a:t>
                      </a:r>
                      <a:endParaRPr lang="en-US" sz="1900" baseline="0" noProof="0" dirty="0" smtClean="0"/>
                    </a:p>
                    <a:p>
                      <a:pPr lvl="1">
                        <a:lnSpc>
                          <a:spcPct val="100000"/>
                        </a:lnSpc>
                      </a:pPr>
                      <a:r>
                        <a:rPr lang="en-US" sz="1900" baseline="0" noProof="0" dirty="0" smtClean="0"/>
                        <a:t>Finding it difficult or impossible without debt</a:t>
                      </a:r>
                    </a:p>
                    <a:p>
                      <a:pPr lvl="1">
                        <a:lnSpc>
                          <a:spcPct val="100000"/>
                        </a:lnSpc>
                      </a:pPr>
                      <a:r>
                        <a:rPr lang="en-US" sz="1900" baseline="0" noProof="0" dirty="0" smtClean="0"/>
                        <a:t>Getting by</a:t>
                      </a:r>
                    </a:p>
                    <a:p>
                      <a:pPr lvl="1">
                        <a:lnSpc>
                          <a:spcPct val="100000"/>
                        </a:lnSpc>
                      </a:pPr>
                      <a:r>
                        <a:rPr lang="en-US" sz="1900" baseline="0" noProof="0" dirty="0" smtClean="0"/>
                        <a:t>Going well or living comfortably</a:t>
                      </a:r>
                      <a:endParaRPr lang="en-US" sz="1900" noProof="0" dirty="0"/>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smtClean="0"/>
                        <a:t>40 (20,5%)</a:t>
                      </a:r>
                    </a:p>
                    <a:p>
                      <a:pPr algn="r">
                        <a:lnSpc>
                          <a:spcPct val="100000"/>
                        </a:lnSpc>
                      </a:pPr>
                      <a:r>
                        <a:rPr lang="en-US" sz="1900" noProof="0" dirty="0" smtClean="0"/>
                        <a:t>65 (33,3%)</a:t>
                      </a:r>
                    </a:p>
                    <a:p>
                      <a:pPr algn="r">
                        <a:lnSpc>
                          <a:spcPct val="100000"/>
                        </a:lnSpc>
                      </a:pPr>
                      <a:r>
                        <a:rPr lang="en-US" sz="1900" noProof="0" dirty="0" smtClean="0"/>
                        <a:t>90 (46,2%)</a:t>
                      </a:r>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err="1" smtClean="0"/>
                        <a:t>na</a:t>
                      </a:r>
                      <a:endParaRPr lang="en-US" sz="1900" noProof="0" dirty="0"/>
                    </a:p>
                  </a:txBody>
                  <a:tcPr marL="81694" marR="81694" anchor="ctr"/>
                </a:tc>
                <a:extLst>
                  <a:ext uri="{0D108BD9-81ED-4DB2-BD59-A6C34878D82A}">
                    <a16:rowId xmlns:a16="http://schemas.microsoft.com/office/drawing/2014/main" val="2474993403"/>
                  </a:ext>
                </a:extLst>
              </a:tr>
              <a:tr h="0">
                <a:tc>
                  <a:txBody>
                    <a:bodyPr/>
                    <a:lstStyle/>
                    <a:p>
                      <a:pPr>
                        <a:lnSpc>
                          <a:spcPct val="100000"/>
                        </a:lnSpc>
                      </a:pPr>
                      <a:r>
                        <a:rPr lang="en-US" sz="1900" noProof="0" dirty="0" smtClean="0"/>
                        <a:t>Would</a:t>
                      </a:r>
                      <a:r>
                        <a:rPr lang="en-US" sz="1900" baseline="0" noProof="0" dirty="0" smtClean="0"/>
                        <a:t> be totally or somewhat willing to participate to a HCRCT</a:t>
                      </a:r>
                    </a:p>
                    <a:p>
                      <a:pPr lvl="1">
                        <a:lnSpc>
                          <a:spcPct val="100000"/>
                        </a:lnSpc>
                      </a:pPr>
                      <a:r>
                        <a:rPr lang="en-US" sz="1900" noProof="0" dirty="0" smtClean="0"/>
                        <a:t>Before DCE</a:t>
                      </a:r>
                    </a:p>
                    <a:p>
                      <a:pPr lvl="1">
                        <a:lnSpc>
                          <a:spcPct val="100000"/>
                        </a:lnSpc>
                      </a:pPr>
                      <a:r>
                        <a:rPr lang="en-US" sz="1900" noProof="0" dirty="0" smtClean="0"/>
                        <a:t>After</a:t>
                      </a:r>
                      <a:r>
                        <a:rPr lang="en-US" sz="1900" baseline="0" noProof="0" dirty="0" smtClean="0"/>
                        <a:t> DCE</a:t>
                      </a:r>
                      <a:endParaRPr lang="en-US" sz="1900" noProof="0" dirty="0"/>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smtClean="0"/>
                        <a:t>162 (83,1%)</a:t>
                      </a:r>
                    </a:p>
                    <a:p>
                      <a:pPr algn="r">
                        <a:lnSpc>
                          <a:spcPct val="100000"/>
                        </a:lnSpc>
                      </a:pPr>
                      <a:r>
                        <a:rPr lang="en-US" sz="1900" noProof="0" dirty="0" smtClean="0"/>
                        <a:t>157 (80,5%)</a:t>
                      </a:r>
                      <a:endParaRPr lang="en-US" sz="1900" noProof="0" dirty="0"/>
                    </a:p>
                  </a:txBody>
                  <a:tcPr marL="81694" marR="81694" anchor="ctr"/>
                </a:tc>
                <a:tc>
                  <a:txBody>
                    <a:bodyPr/>
                    <a:lstStyle/>
                    <a:p>
                      <a:pPr algn="r">
                        <a:lnSpc>
                          <a:spcPct val="100000"/>
                        </a:lnSpc>
                      </a:pPr>
                      <a:endParaRPr lang="en-US" sz="1900" noProof="0" dirty="0" smtClean="0"/>
                    </a:p>
                    <a:p>
                      <a:pPr algn="r">
                        <a:lnSpc>
                          <a:spcPct val="100000"/>
                        </a:lnSpc>
                      </a:pPr>
                      <a:r>
                        <a:rPr lang="en-US" sz="1900" noProof="0" dirty="0" smtClean="0"/>
                        <a:t>159 (99,4%)</a:t>
                      </a:r>
                    </a:p>
                    <a:p>
                      <a:pPr algn="r">
                        <a:lnSpc>
                          <a:spcPct val="100000"/>
                        </a:lnSpc>
                      </a:pPr>
                      <a:r>
                        <a:rPr lang="en-US" sz="1900" noProof="0" dirty="0" smtClean="0"/>
                        <a:t>156 (97,5%)</a:t>
                      </a:r>
                      <a:endParaRPr lang="en-US" sz="1900" noProof="0" dirty="0"/>
                    </a:p>
                  </a:txBody>
                  <a:tcPr marL="81694" marR="81694" anchor="ctr"/>
                </a:tc>
                <a:extLst>
                  <a:ext uri="{0D108BD9-81ED-4DB2-BD59-A6C34878D82A}">
                    <a16:rowId xmlns:a16="http://schemas.microsoft.com/office/drawing/2014/main" val="2553552501"/>
                  </a:ext>
                </a:extLst>
              </a:tr>
            </a:tbl>
          </a:graphicData>
        </a:graphic>
      </p:graphicFrame>
    </p:spTree>
    <p:extLst>
      <p:ext uri="{BB962C8B-B14F-4D97-AF65-F5344CB8AC3E}">
        <p14:creationId xmlns:p14="http://schemas.microsoft.com/office/powerpoint/2010/main" val="3944808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464" y="286603"/>
            <a:ext cx="9884216" cy="1355465"/>
          </a:xfrm>
        </p:spPr>
        <p:txBody>
          <a:bodyPr>
            <a:normAutofit/>
          </a:bodyPr>
          <a:lstStyle/>
          <a:p>
            <a:r>
              <a:rPr lang="en-GB" sz="3200" dirty="0" smtClean="0"/>
              <a:t>Trade-off between attributes (conditional logit model)</a:t>
            </a:r>
            <a:endParaRPr lang="en-GB" sz="3200"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52</a:t>
            </a:fld>
            <a:endParaRPr lang="en-US" dirty="0"/>
          </a:p>
        </p:txBody>
      </p:sp>
      <p:sp>
        <p:nvSpPr>
          <p:cNvPr id="10" name="ZoneTexte 9"/>
          <p:cNvSpPr txBox="1"/>
          <p:nvPr/>
        </p:nvSpPr>
        <p:spPr>
          <a:xfrm>
            <a:off x="8945217" y="1897318"/>
            <a:ext cx="3246783" cy="2031325"/>
          </a:xfrm>
          <a:prstGeom prst="rect">
            <a:avLst/>
          </a:prstGeom>
          <a:noFill/>
        </p:spPr>
        <p:txBody>
          <a:bodyPr wrap="square" rtlCol="0">
            <a:spAutoFit/>
          </a:bodyPr>
          <a:lstStyle/>
          <a:p>
            <a:r>
              <a:rPr lang="en-US" b="1" i="1" dirty="0" smtClean="0">
                <a:solidFill>
                  <a:srgbClr val="FF0000"/>
                </a:solidFill>
              </a:rPr>
              <a:t>Best theoretical strategy</a:t>
            </a:r>
          </a:p>
          <a:p>
            <a:pPr marL="179388" indent="-179388">
              <a:buFont typeface="Arial" panose="020B0604020202020204" pitchFamily="34" charset="0"/>
              <a:buChar char="•"/>
            </a:pPr>
            <a:r>
              <a:rPr lang="en-US" dirty="0" smtClean="0"/>
              <a:t>6-9 months duration</a:t>
            </a:r>
          </a:p>
          <a:p>
            <a:pPr marL="179388" indent="-179388">
              <a:buFont typeface="Arial" panose="020B0604020202020204" pitchFamily="34" charset="0"/>
              <a:buChar char="•"/>
            </a:pPr>
            <a:r>
              <a:rPr lang="en-US" dirty="0" smtClean="0"/>
              <a:t>Monthly consultation</a:t>
            </a:r>
          </a:p>
          <a:p>
            <a:pPr marL="179388" indent="-179388">
              <a:buFont typeface="Arial" panose="020B0604020202020204" pitchFamily="34" charset="0"/>
              <a:buChar char="•"/>
            </a:pPr>
            <a:r>
              <a:rPr lang="en-US" dirty="0" smtClean="0"/>
              <a:t>Allergy</a:t>
            </a:r>
          </a:p>
          <a:p>
            <a:pPr marL="179388" indent="-179388">
              <a:buFont typeface="Arial" panose="020B0604020202020204" pitchFamily="34" charset="0"/>
              <a:buChar char="•"/>
            </a:pPr>
            <a:r>
              <a:rPr lang="en-US" dirty="0" smtClean="0"/>
              <a:t>Digestive disorders</a:t>
            </a:r>
          </a:p>
          <a:p>
            <a:pPr marL="179388" indent="-179388">
              <a:buFont typeface="Arial" panose="020B0604020202020204" pitchFamily="34" charset="0"/>
              <a:buChar char="•"/>
            </a:pPr>
            <a:r>
              <a:rPr lang="en-US" dirty="0" smtClean="0"/>
              <a:t>6-12 months interruption, 10%</a:t>
            </a:r>
          </a:p>
          <a:p>
            <a:r>
              <a:rPr lang="en-US" b="1" i="1" dirty="0" smtClean="0">
                <a:solidFill>
                  <a:srgbClr val="FF0000"/>
                </a:solidFill>
              </a:rPr>
              <a:t>Utility score = 100</a:t>
            </a:r>
            <a:endParaRPr lang="en-US" b="1" i="1" dirty="0">
              <a:solidFill>
                <a:srgbClr val="FF0000"/>
              </a:solidFill>
            </a:endParaRPr>
          </a:p>
        </p:txBody>
      </p:sp>
      <p:sp>
        <p:nvSpPr>
          <p:cNvPr id="17" name="ZoneTexte 16"/>
          <p:cNvSpPr txBox="1"/>
          <p:nvPr/>
        </p:nvSpPr>
        <p:spPr>
          <a:xfrm>
            <a:off x="8945218" y="4272860"/>
            <a:ext cx="3180514" cy="2308324"/>
          </a:xfrm>
          <a:prstGeom prst="rect">
            <a:avLst/>
          </a:prstGeom>
          <a:noFill/>
        </p:spPr>
        <p:txBody>
          <a:bodyPr wrap="square" rtlCol="0">
            <a:spAutoFit/>
          </a:bodyPr>
          <a:lstStyle/>
          <a:p>
            <a:r>
              <a:rPr lang="fr-FR" b="1" i="1" dirty="0" err="1" smtClean="0">
                <a:solidFill>
                  <a:srgbClr val="FFC000"/>
                </a:solidFill>
              </a:rPr>
              <a:t>Worst</a:t>
            </a:r>
            <a:r>
              <a:rPr lang="fr-FR" b="1" i="1" dirty="0" smtClean="0">
                <a:solidFill>
                  <a:srgbClr val="FFC000"/>
                </a:solidFill>
              </a:rPr>
              <a:t> </a:t>
            </a:r>
            <a:r>
              <a:rPr lang="fr-FR" b="1" i="1" dirty="0" err="1" smtClean="0">
                <a:solidFill>
                  <a:srgbClr val="FFC000"/>
                </a:solidFill>
              </a:rPr>
              <a:t>theoretical</a:t>
            </a:r>
            <a:r>
              <a:rPr lang="fr-FR" b="1" i="1" dirty="0" smtClean="0">
                <a:solidFill>
                  <a:srgbClr val="FFC000"/>
                </a:solidFill>
              </a:rPr>
              <a:t> </a:t>
            </a:r>
            <a:r>
              <a:rPr lang="fr-FR" b="1" i="1" dirty="0" err="1" smtClean="0">
                <a:solidFill>
                  <a:srgbClr val="FFC000"/>
                </a:solidFill>
              </a:rPr>
              <a:t>strategy</a:t>
            </a:r>
            <a:endParaRPr lang="fr-FR" b="1" i="1" dirty="0" smtClean="0">
              <a:solidFill>
                <a:srgbClr val="FFC000"/>
              </a:solidFill>
            </a:endParaRPr>
          </a:p>
          <a:p>
            <a:pPr marL="179388" indent="-179388">
              <a:buFont typeface="Arial" panose="020B0604020202020204" pitchFamily="34" charset="0"/>
              <a:buChar char="•"/>
            </a:pPr>
            <a:r>
              <a:rPr lang="fr-FR" dirty="0" smtClean="0"/>
              <a:t>15-18 </a:t>
            </a:r>
            <a:r>
              <a:rPr lang="fr-FR" dirty="0" err="1" smtClean="0"/>
              <a:t>months</a:t>
            </a:r>
            <a:r>
              <a:rPr lang="fr-FR" dirty="0" smtClean="0"/>
              <a:t> duration</a:t>
            </a:r>
          </a:p>
          <a:p>
            <a:pPr marL="179388" indent="-179388">
              <a:buFont typeface="Arial" panose="020B0604020202020204" pitchFamily="34" charset="0"/>
              <a:buChar char="•"/>
            </a:pPr>
            <a:r>
              <a:rPr lang="fr-FR" dirty="0" smtClean="0"/>
              <a:t>Weekly consultation</a:t>
            </a:r>
          </a:p>
          <a:p>
            <a:pPr marL="179388" indent="-179388">
              <a:buFont typeface="Arial" panose="020B0604020202020204" pitchFamily="34" charset="0"/>
              <a:buChar char="•"/>
            </a:pPr>
            <a:r>
              <a:rPr lang="fr-FR" dirty="0" err="1" smtClean="0"/>
              <a:t>Allergy</a:t>
            </a:r>
            <a:r>
              <a:rPr lang="fr-FR" dirty="0" smtClean="0"/>
              <a:t>, infection, cancer </a:t>
            </a:r>
            <a:r>
              <a:rPr lang="fr-FR" dirty="0" err="1" smtClean="0"/>
              <a:t>risk</a:t>
            </a:r>
            <a:endParaRPr lang="fr-FR" dirty="0" smtClean="0"/>
          </a:p>
          <a:p>
            <a:pPr marL="179388" indent="-179388">
              <a:buFont typeface="Arial" panose="020B0604020202020204" pitchFamily="34" charset="0"/>
              <a:buChar char="•"/>
            </a:pPr>
            <a:r>
              <a:rPr lang="fr-FR" dirty="0" err="1" smtClean="0"/>
              <a:t>Flu</a:t>
            </a:r>
            <a:r>
              <a:rPr lang="fr-FR" dirty="0" smtClean="0"/>
              <a:t> syndrome, Digestive </a:t>
            </a:r>
            <a:r>
              <a:rPr lang="fr-FR" dirty="0" err="1" smtClean="0"/>
              <a:t>disorders</a:t>
            </a:r>
            <a:r>
              <a:rPr lang="fr-FR" dirty="0" smtClean="0"/>
              <a:t>, Fatigue</a:t>
            </a:r>
          </a:p>
          <a:p>
            <a:pPr marL="179388" indent="-179388">
              <a:buFont typeface="Arial" panose="020B0604020202020204" pitchFamily="34" charset="0"/>
              <a:buChar char="•"/>
            </a:pPr>
            <a:r>
              <a:rPr lang="fr-FR" dirty="0" smtClean="0"/>
              <a:t>3-6 </a:t>
            </a:r>
            <a:r>
              <a:rPr lang="fr-FR" dirty="0" err="1" smtClean="0"/>
              <a:t>months</a:t>
            </a:r>
            <a:r>
              <a:rPr lang="fr-FR" dirty="0" smtClean="0"/>
              <a:t> interruption, 5%</a:t>
            </a:r>
          </a:p>
          <a:p>
            <a:r>
              <a:rPr lang="fr-FR" b="1" i="1" dirty="0" smtClean="0">
                <a:solidFill>
                  <a:srgbClr val="FFC000"/>
                </a:solidFill>
              </a:rPr>
              <a:t>Utility score = 0</a:t>
            </a:r>
            <a:endParaRPr lang="fr-FR" b="1" i="1" dirty="0">
              <a:solidFill>
                <a:srgbClr val="FFC000"/>
              </a:solidFill>
            </a:endParaRPr>
          </a:p>
        </p:txBody>
      </p:sp>
      <p:grpSp>
        <p:nvGrpSpPr>
          <p:cNvPr id="18" name="Groupe 17"/>
          <p:cNvGrpSpPr/>
          <p:nvPr/>
        </p:nvGrpSpPr>
        <p:grpSpPr>
          <a:xfrm>
            <a:off x="407368" y="2254385"/>
            <a:ext cx="8230997" cy="4312586"/>
            <a:chOff x="371083" y="1657225"/>
            <a:chExt cx="8230997" cy="4312586"/>
          </a:xfrm>
        </p:grpSpPr>
        <p:graphicFrame>
          <p:nvGraphicFramePr>
            <p:cNvPr id="19" name="Espace réservé du contenu 3"/>
            <p:cNvGraphicFramePr>
              <a:graphicFrameLocks/>
            </p:cNvGraphicFramePr>
            <p:nvPr>
              <p:extLst>
                <p:ext uri="{D42A27DB-BD31-4B8C-83A1-F6EECF244321}">
                  <p14:modId xmlns:p14="http://schemas.microsoft.com/office/powerpoint/2010/main" val="1671194389"/>
                </p:ext>
              </p:extLst>
            </p:nvPr>
          </p:nvGraphicFramePr>
          <p:xfrm>
            <a:off x="371083" y="1657225"/>
            <a:ext cx="8230997" cy="4266856"/>
          </p:xfrm>
          <a:graphic>
            <a:graphicData uri="http://schemas.openxmlformats.org/drawingml/2006/table">
              <a:tbl>
                <a:tblPr firstRow="1" lastRow="1" bandRow="1">
                  <a:tableStyleId>{5C22544A-7EE6-4342-B048-85BDC9FD1C3A}</a:tableStyleId>
                </a:tblPr>
                <a:tblGrid>
                  <a:gridCol w="6853047">
                    <a:extLst>
                      <a:ext uri="{9D8B030D-6E8A-4147-A177-3AD203B41FA5}">
                        <a16:colId xmlns:a16="http://schemas.microsoft.com/office/drawing/2014/main" val="220476317"/>
                      </a:ext>
                    </a:extLst>
                  </a:gridCol>
                  <a:gridCol w="1377950">
                    <a:extLst>
                      <a:ext uri="{9D8B030D-6E8A-4147-A177-3AD203B41FA5}">
                        <a16:colId xmlns:a16="http://schemas.microsoft.com/office/drawing/2014/main" val="1871128353"/>
                      </a:ext>
                    </a:extLst>
                  </a:gridCol>
                </a:tblGrid>
                <a:tr h="0">
                  <a:tc rowSpan="2">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Attribute / level</a:t>
                        </a:r>
                        <a:endParaRPr lang="en-US" sz="1800" b="0" kern="1200" noProof="0" dirty="0">
                          <a:solidFill>
                            <a:schemeClr val="dk1"/>
                          </a:solidFill>
                          <a:effectLst/>
                          <a:latin typeface="+mn-lt"/>
                          <a:ea typeface="+mn-ea"/>
                          <a:cs typeface="+mn-cs"/>
                        </a:endParaRPr>
                      </a:p>
                    </a:txBody>
                    <a:tcPr marL="44450" marR="44450" marT="0" marB="0" anchor="ctr">
                      <a:solidFill>
                        <a:srgbClr val="F0941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effectLst/>
                            <a:latin typeface="+mn-lt"/>
                            <a:ea typeface="+mn-ea"/>
                            <a:cs typeface="+mn-cs"/>
                          </a:rPr>
                          <a:t>All (n=355</a:t>
                        </a:r>
                        <a:r>
                          <a:rPr lang="en-US" sz="1800" b="0" kern="1200" noProof="0" dirty="0" smtClean="0">
                            <a:solidFill>
                              <a:schemeClr val="dk1"/>
                            </a:solidFill>
                            <a:effectLst/>
                            <a:latin typeface="+mn-lt"/>
                            <a:ea typeface="+mn-ea"/>
                            <a:cs typeface="+mn-cs"/>
                          </a:rPr>
                          <a:t>)</a:t>
                        </a:r>
                      </a:p>
                    </a:txBody>
                    <a:tcPr marL="44450" marR="44450" marT="0" marB="0" anchor="ctr"/>
                  </a:tc>
                  <a:extLst>
                    <a:ext uri="{0D108BD9-81ED-4DB2-BD59-A6C34878D82A}">
                      <a16:rowId xmlns:a16="http://schemas.microsoft.com/office/drawing/2014/main" val="2607103526"/>
                    </a:ext>
                  </a:extLst>
                </a:tr>
                <a:tr h="406154">
                  <a:tc vMerge="1">
                    <a:txBody>
                      <a:bodyPr/>
                      <a:lstStyle/>
                      <a:p>
                        <a:pPr algn="just">
                          <a:lnSpc>
                            <a:spcPct val="100000"/>
                          </a:lnSpc>
                          <a:spcAft>
                            <a:spcPts val="0"/>
                          </a:spcAft>
                        </a:pPr>
                        <a:endParaRPr lang="fr-F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spcAft>
                            <a:spcPts val="0"/>
                          </a:spcAft>
                        </a:pPr>
                        <a:r>
                          <a:rPr lang="en-US" sz="1800" b="0" kern="1200" noProof="0" dirty="0" err="1" smtClean="0">
                            <a:solidFill>
                              <a:schemeClr val="dk1"/>
                            </a:solidFill>
                            <a:effectLst/>
                            <a:latin typeface="+mn-lt"/>
                            <a:ea typeface="+mn-ea"/>
                            <a:cs typeface="+mn-cs"/>
                          </a:rPr>
                          <a:t>aOR</a:t>
                        </a:r>
                        <a:r>
                          <a:rPr lang="en-US" sz="1800" b="0" kern="1200" noProof="0" dirty="0" smtClean="0">
                            <a:solidFill>
                              <a:schemeClr val="dk1"/>
                            </a:solidFill>
                            <a:effectLst/>
                            <a:latin typeface="+mn-lt"/>
                            <a:ea typeface="+mn-ea"/>
                            <a:cs typeface="+mn-cs"/>
                          </a:rPr>
                          <a:t> [95% CI]</a:t>
                        </a:r>
                        <a:endParaRPr lang="en-US" sz="1800" b="0" kern="1200" noProof="0" dirty="0">
                          <a:solidFill>
                            <a:schemeClr val="dk1"/>
                          </a:solidFill>
                          <a:effectLst/>
                          <a:latin typeface="+mn-lt"/>
                          <a:ea typeface="+mn-ea"/>
                          <a:cs typeface="+mn-cs"/>
                        </a:endParaRPr>
                      </a:p>
                    </a:txBody>
                    <a:tcPr marL="44450" marR="44450" marT="0" marB="0" anchor="ctr">
                      <a:solidFill>
                        <a:srgbClr val="F09415"/>
                      </a:solidFill>
                    </a:tcPr>
                  </a:tc>
                  <a:extLst>
                    <a:ext uri="{0D108BD9-81ED-4DB2-BD59-A6C34878D82A}">
                      <a16:rowId xmlns:a16="http://schemas.microsoft.com/office/drawing/2014/main" val="429576050"/>
                    </a:ext>
                  </a:extLst>
                </a:tr>
                <a:tr h="0">
                  <a:tc>
                    <a:txBody>
                      <a:bodyPr/>
                      <a:lstStyle/>
                      <a:p>
                        <a:pPr algn="just">
                          <a:lnSpc>
                            <a:spcPct val="100000"/>
                          </a:lnSpc>
                          <a:spcAft>
                            <a:spcPts val="0"/>
                          </a:spcAft>
                        </a:pPr>
                        <a:r>
                          <a:rPr lang="en-US" sz="1800" b="1" kern="1200" noProof="0" dirty="0" smtClean="0">
                            <a:solidFill>
                              <a:schemeClr val="dk1"/>
                            </a:solidFill>
                            <a:effectLst/>
                            <a:latin typeface="+mn-lt"/>
                            <a:ea typeface="+mn-ea"/>
                            <a:cs typeface="+mn-cs"/>
                          </a:rPr>
                          <a:t>Severe side effects</a:t>
                        </a:r>
                        <a:r>
                          <a:rPr lang="en-US" sz="1800" b="0" kern="1200" noProof="0" dirty="0" smtClean="0">
                            <a:solidFill>
                              <a:schemeClr val="dk1"/>
                            </a:solidFill>
                            <a:effectLst/>
                            <a:latin typeface="+mn-lt"/>
                            <a:ea typeface="+mn-ea"/>
                            <a:cs typeface="+mn-cs"/>
                          </a:rPr>
                          <a:t> (ref=1:  Allergy, infections, cancer risk )</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951247517"/>
                    </a:ext>
                  </a:extLst>
                </a:tr>
                <a:tr h="286474">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Allergy</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8.5 [7.3;9.9]</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3822037420"/>
                    </a:ext>
                  </a:extLst>
                </a:tr>
                <a:tr h="282388">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Allergy, infections</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5.0 [4.2;5.9]</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653872936"/>
                    </a:ext>
                  </a:extLst>
                </a:tr>
                <a:tr h="0">
                  <a:tc>
                    <a:txBody>
                      <a:bodyPr/>
                      <a:lstStyle/>
                      <a:p>
                        <a:pPr algn="just">
                          <a:lnSpc>
                            <a:spcPct val="100000"/>
                          </a:lnSpc>
                          <a:spcAft>
                            <a:spcPts val="0"/>
                          </a:spcAft>
                        </a:pPr>
                        <a:r>
                          <a:rPr lang="en-US" sz="1800" b="1" kern="1200" noProof="0" dirty="0" smtClean="0">
                            <a:solidFill>
                              <a:schemeClr val="dk1"/>
                            </a:solidFill>
                            <a:effectLst/>
                            <a:latin typeface="+mn-lt"/>
                            <a:ea typeface="+mn-ea"/>
                            <a:cs typeface="+mn-cs"/>
                          </a:rPr>
                          <a:t>Consultation frequency</a:t>
                        </a:r>
                        <a:r>
                          <a:rPr lang="en-US" sz="1800" b="0" kern="1200" noProof="0" dirty="0" smtClean="0">
                            <a:solidFill>
                              <a:schemeClr val="dk1"/>
                            </a:solidFill>
                            <a:effectLst/>
                            <a:latin typeface="+mn-lt"/>
                            <a:ea typeface="+mn-ea"/>
                            <a:cs typeface="+mn-cs"/>
                          </a:rPr>
                          <a:t> (ref=1: Weekly)</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tc>
                    <a:txBody>
                      <a:bodyPr/>
                      <a:lstStyle/>
                      <a:p>
                        <a:pPr marL="0" algn="ctr" defTabSz="914400" rtl="0" eaLnBrk="1" latinLnBrk="0" hangingPunct="1">
                          <a:lnSpc>
                            <a:spcPct val="100000"/>
                          </a:lnSpc>
                          <a:spcAft>
                            <a:spcPts val="0"/>
                          </a:spcAft>
                        </a:pP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extLst>
                    <a:ext uri="{0D108BD9-81ED-4DB2-BD59-A6C34878D82A}">
                      <a16:rowId xmlns:a16="http://schemas.microsoft.com/office/drawing/2014/main" val="2194977136"/>
                    </a:ext>
                  </a:extLst>
                </a:tr>
                <a:tr h="0">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Monthly</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3.1 [2.9;3.5]</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extLst>
                    <a:ext uri="{0D108BD9-81ED-4DB2-BD59-A6C34878D82A}">
                      <a16:rowId xmlns:a16="http://schemas.microsoft.com/office/drawing/2014/main" val="2955611988"/>
                    </a:ext>
                  </a:extLst>
                </a:tr>
                <a:tr h="0">
                  <a:tc>
                    <a:txBody>
                      <a:bodyPr/>
                      <a:lstStyle/>
                      <a:p>
                        <a:pPr algn="just">
                          <a:lnSpc>
                            <a:spcPct val="100000"/>
                          </a:lnSpc>
                          <a:spcAft>
                            <a:spcPts val="0"/>
                          </a:spcAft>
                        </a:pPr>
                        <a:r>
                          <a:rPr lang="en-US" sz="1800" b="1" kern="1200" noProof="0" dirty="0" smtClean="0">
                            <a:solidFill>
                              <a:schemeClr val="dk1"/>
                            </a:solidFill>
                            <a:effectLst/>
                            <a:latin typeface="+mn-lt"/>
                            <a:ea typeface="+mn-ea"/>
                            <a:cs typeface="+mn-cs"/>
                          </a:rPr>
                          <a:t>Outcomes</a:t>
                        </a:r>
                        <a:r>
                          <a:rPr lang="en-US" sz="1800" b="0" kern="1200" noProof="0" dirty="0" smtClean="0">
                            <a:solidFill>
                              <a:schemeClr val="dk1"/>
                            </a:solidFill>
                            <a:effectLst/>
                            <a:latin typeface="+mn-lt"/>
                            <a:ea typeface="+mn-ea"/>
                            <a:cs typeface="+mn-cs"/>
                          </a:rPr>
                          <a:t>: interruption &amp; chance of success (ref=1: 3-6 months, 5%)</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679686311"/>
                    </a:ext>
                  </a:extLst>
                </a:tr>
                <a:tr h="0">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6-12 months, 10%</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2.32 [2.0;2.6]</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3072387786"/>
                    </a:ext>
                  </a:extLst>
                </a:tr>
                <a:tr h="0">
                  <a:tc>
                    <a:txBody>
                      <a:bodyPr/>
                      <a:lstStyle/>
                      <a:p>
                        <a:pPr algn="just">
                          <a:lnSpc>
                            <a:spcPct val="100000"/>
                          </a:lnSpc>
                          <a:spcAft>
                            <a:spcPts val="0"/>
                          </a:spcAft>
                        </a:pPr>
                        <a:r>
                          <a:rPr lang="en-US" sz="1800" b="1" kern="1200" noProof="0" dirty="0" smtClean="0">
                            <a:solidFill>
                              <a:schemeClr val="dk1"/>
                            </a:solidFill>
                            <a:effectLst/>
                            <a:latin typeface="+mn-lt"/>
                            <a:ea typeface="+mn-ea"/>
                            <a:cs typeface="+mn-cs"/>
                          </a:rPr>
                          <a:t>Moderate side effects</a:t>
                        </a:r>
                        <a:r>
                          <a:rPr lang="en-US" sz="1800" b="0" kern="1200" noProof="0" dirty="0" smtClean="0">
                            <a:solidFill>
                              <a:schemeClr val="dk1"/>
                            </a:solidFill>
                            <a:effectLst/>
                            <a:latin typeface="+mn-lt"/>
                            <a:ea typeface="+mn-ea"/>
                            <a:cs typeface="+mn-cs"/>
                          </a:rPr>
                          <a:t> (ref=1: Flu syndrome, digestive disorders, fatigue)</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tc>
                    <a:txBody>
                      <a:bodyPr/>
                      <a:lstStyle/>
                      <a:p>
                        <a:pPr marL="0" algn="ctr" defTabSz="914400" rtl="0" eaLnBrk="1" latinLnBrk="0" hangingPunct="1">
                          <a:lnSpc>
                            <a:spcPct val="100000"/>
                          </a:lnSpc>
                          <a:spcAft>
                            <a:spcPts val="0"/>
                          </a:spcAft>
                        </a:pP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extLst>
                    <a:ext uri="{0D108BD9-81ED-4DB2-BD59-A6C34878D82A}">
                      <a16:rowId xmlns:a16="http://schemas.microsoft.com/office/drawing/2014/main" val="2104288652"/>
                    </a:ext>
                  </a:extLst>
                </a:tr>
                <a:tr h="0">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Digestive disorders</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2.29 [1.9;2.7]</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extLst>
                    <a:ext uri="{0D108BD9-81ED-4DB2-BD59-A6C34878D82A}">
                      <a16:rowId xmlns:a16="http://schemas.microsoft.com/office/drawing/2014/main" val="2597868268"/>
                    </a:ext>
                  </a:extLst>
                </a:tr>
                <a:tr h="0">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Flu syndrome</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1.8 [1.6;2.0]</a:t>
                        </a:r>
                        <a:endParaRPr lang="en-US" sz="1800" b="0" kern="1200" noProof="0" dirty="0">
                          <a:solidFill>
                            <a:schemeClr val="dk1"/>
                          </a:solidFill>
                          <a:effectLst/>
                          <a:latin typeface="+mn-lt"/>
                          <a:ea typeface="+mn-ea"/>
                          <a:cs typeface="+mn-cs"/>
                        </a:endParaRPr>
                      </a:p>
                    </a:txBody>
                    <a:tcPr marL="44450" marR="44450" marT="0" marB="0" anchor="ctr">
                      <a:solidFill>
                        <a:srgbClr val="FCEFE7"/>
                      </a:solidFill>
                    </a:tcPr>
                  </a:tc>
                  <a:extLst>
                    <a:ext uri="{0D108BD9-81ED-4DB2-BD59-A6C34878D82A}">
                      <a16:rowId xmlns:a16="http://schemas.microsoft.com/office/drawing/2014/main" val="3059127827"/>
                    </a:ext>
                  </a:extLst>
                </a:tr>
                <a:tr h="0">
                  <a:tc>
                    <a:txBody>
                      <a:bodyPr/>
                      <a:lstStyle/>
                      <a:p>
                        <a:pPr algn="just">
                          <a:lnSpc>
                            <a:spcPct val="100000"/>
                          </a:lnSpc>
                          <a:spcAft>
                            <a:spcPts val="0"/>
                          </a:spcAft>
                        </a:pPr>
                        <a:r>
                          <a:rPr lang="en-US" sz="1800" b="1" kern="1200" noProof="0" dirty="0" smtClean="0">
                            <a:solidFill>
                              <a:schemeClr val="dk1"/>
                            </a:solidFill>
                            <a:effectLst/>
                            <a:latin typeface="+mn-lt"/>
                            <a:ea typeface="+mn-ea"/>
                            <a:cs typeface="+mn-cs"/>
                          </a:rPr>
                          <a:t>Trial duration</a:t>
                        </a:r>
                        <a:r>
                          <a:rPr lang="en-US" sz="1800" b="0" kern="1200" noProof="0" dirty="0" smtClean="0">
                            <a:solidFill>
                              <a:schemeClr val="dk1"/>
                            </a:solidFill>
                            <a:effectLst/>
                            <a:latin typeface="+mn-lt"/>
                            <a:ea typeface="+mn-ea"/>
                            <a:cs typeface="+mn-cs"/>
                          </a:rPr>
                          <a:t> (ref=1: 15-18 months)</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881243361"/>
                    </a:ext>
                  </a:extLst>
                </a:tr>
                <a:tr h="0">
                  <a:tc>
                    <a:txBody>
                      <a:bodyPr/>
                      <a:lstStyle/>
                      <a:p>
                        <a:pPr algn="just">
                          <a:lnSpc>
                            <a:spcPct val="100000"/>
                          </a:lnSpc>
                          <a:spcAft>
                            <a:spcPts val="0"/>
                          </a:spcAft>
                        </a:pPr>
                        <a:r>
                          <a:rPr lang="en-US" sz="1800" b="0" kern="1200" noProof="0" dirty="0" smtClean="0">
                            <a:solidFill>
                              <a:schemeClr val="dk1"/>
                            </a:solidFill>
                            <a:effectLst/>
                            <a:latin typeface="+mn-lt"/>
                            <a:ea typeface="+mn-ea"/>
                            <a:cs typeface="+mn-cs"/>
                          </a:rPr>
                          <a:t>   6-9 months</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tc>
                    <a:txBody>
                      <a:bodyPr/>
                      <a:lstStyle/>
                      <a:p>
                        <a:pPr marL="0" algn="ctr" defTabSz="914400" rtl="0" eaLnBrk="1" latinLnBrk="0" hangingPunct="1">
                          <a:lnSpc>
                            <a:spcPct val="100000"/>
                          </a:lnSpc>
                          <a:spcAft>
                            <a:spcPts val="0"/>
                          </a:spcAft>
                        </a:pPr>
                        <a:r>
                          <a:rPr lang="en-US" sz="1800" b="0" kern="1200" noProof="0" dirty="0" smtClean="0">
                            <a:solidFill>
                              <a:schemeClr val="dk1"/>
                            </a:solidFill>
                            <a:effectLst/>
                            <a:latin typeface="+mn-lt"/>
                            <a:ea typeface="+mn-ea"/>
                            <a:cs typeface="+mn-cs"/>
                          </a:rPr>
                          <a:t>1.4 [1.2;1.5]</a:t>
                        </a:r>
                        <a:endParaRPr lang="en-US" sz="1800" b="0" kern="1200" noProof="0" dirty="0">
                          <a:solidFill>
                            <a:schemeClr val="dk1"/>
                          </a:solidFill>
                          <a:effectLst/>
                          <a:latin typeface="+mn-lt"/>
                          <a:ea typeface="+mn-ea"/>
                          <a:cs typeface="+mn-cs"/>
                        </a:endParaRPr>
                      </a:p>
                    </a:txBody>
                    <a:tcPr marL="44450" marR="44450" marT="0" marB="0" anchor="ctr">
                      <a:solidFill>
                        <a:srgbClr val="F9DCCC"/>
                      </a:solidFill>
                    </a:tcPr>
                  </a:tc>
                  <a:extLst>
                    <a:ext uri="{0D108BD9-81ED-4DB2-BD59-A6C34878D82A}">
                      <a16:rowId xmlns:a16="http://schemas.microsoft.com/office/drawing/2014/main" val="2673920240"/>
                    </a:ext>
                  </a:extLst>
                </a:tr>
              </a:tbl>
            </a:graphicData>
          </a:graphic>
        </p:graphicFrame>
        <p:sp>
          <p:nvSpPr>
            <p:cNvPr id="20" name="Ellipse 19"/>
            <p:cNvSpPr/>
            <p:nvPr/>
          </p:nvSpPr>
          <p:spPr>
            <a:xfrm>
              <a:off x="7260539" y="2601890"/>
              <a:ext cx="427379" cy="2882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7245626" y="3465450"/>
              <a:ext cx="417443" cy="2882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7205872" y="3995153"/>
              <a:ext cx="536714" cy="2975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7235690" y="4808750"/>
              <a:ext cx="536714" cy="2975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7235690" y="5681576"/>
              <a:ext cx="477078" cy="2882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315299" y="2315820"/>
              <a:ext cx="649874" cy="28823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796206" y="3186308"/>
              <a:ext cx="576469" cy="26838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619555" y="3724833"/>
              <a:ext cx="576469" cy="27598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923774" y="4275443"/>
              <a:ext cx="576469" cy="28823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811243" y="5380595"/>
              <a:ext cx="576469" cy="28823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782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08" y="284176"/>
            <a:ext cx="11233248" cy="1128600"/>
          </a:xfrm>
        </p:spPr>
        <p:txBody>
          <a:bodyPr>
            <a:normAutofit/>
          </a:bodyPr>
          <a:lstStyle/>
          <a:p>
            <a:r>
              <a:rPr lang="fr-FR" sz="3600" dirty="0" err="1"/>
              <a:t>Results</a:t>
            </a:r>
            <a:r>
              <a:rPr lang="fr-FR" sz="3600" dirty="0"/>
              <a:t> of the DCE for PLWH and </a:t>
            </a:r>
            <a:r>
              <a:rPr lang="fr-FR" sz="3600" dirty="0" err="1"/>
              <a:t>physicians</a:t>
            </a:r>
            <a:endParaRPr lang="fr-FR" sz="3600" dirty="0"/>
          </a:p>
        </p:txBody>
      </p:sp>
      <p:grpSp>
        <p:nvGrpSpPr>
          <p:cNvPr id="16" name="Groupe 15"/>
          <p:cNvGrpSpPr/>
          <p:nvPr/>
        </p:nvGrpSpPr>
        <p:grpSpPr>
          <a:xfrm>
            <a:off x="1343472" y="1916832"/>
            <a:ext cx="9217024" cy="4536504"/>
            <a:chOff x="-1227" y="0"/>
            <a:chExt cx="6291012" cy="3654977"/>
          </a:xfrm>
        </p:grpSpPr>
        <p:grpSp>
          <p:nvGrpSpPr>
            <p:cNvPr id="17" name="Groupe 16"/>
            <p:cNvGrpSpPr/>
            <p:nvPr/>
          </p:nvGrpSpPr>
          <p:grpSpPr>
            <a:xfrm>
              <a:off x="-1227" y="429022"/>
              <a:ext cx="6291012" cy="3225955"/>
              <a:chOff x="-1227" y="-92970"/>
              <a:chExt cx="6290692" cy="3226731"/>
            </a:xfrm>
          </p:grpSpPr>
          <p:sp>
            <p:nvSpPr>
              <p:cNvPr id="20" name="Rectangle à coins arrondis 19"/>
              <p:cNvSpPr/>
              <p:nvPr/>
            </p:nvSpPr>
            <p:spPr>
              <a:xfrm>
                <a:off x="25010" y="-92970"/>
                <a:ext cx="6264455" cy="598971"/>
              </a:xfrm>
              <a:prstGeom prst="roundRect">
                <a:avLst/>
              </a:prstGeom>
              <a:pattFill prst="openDmnd">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Severe side effects </a:t>
                </a:r>
                <a:r>
                  <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a:t>
                </a:r>
                <a:r>
                  <a:rPr kumimoji="0" lang="en-GB" b="0" i="1"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high)</a:t>
                </a:r>
                <a:endParaRPr kumimoji="0" lang="fr-FR"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Low, Intermediate	(4.52, 3.87)***	</a:t>
                </a:r>
                <a:r>
                  <a:rPr kumimoji="0" lang="en-GB" b="0" i="0" u="none" strike="noStrike" kern="0" cap="none" spc="0" normalizeH="0" baseline="0" noProof="0" dirty="0" smtClean="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a:t>
                </a:r>
                <a:r>
                  <a:rPr kumimoji="0" lang="en-GB"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10.54, 10,12)***</a:t>
                </a:r>
                <a:endParaRPr kumimoji="0" lang="fr-FR"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Rectangle à coins arrondis 20"/>
              <p:cNvSpPr/>
              <p:nvPr/>
            </p:nvSpPr>
            <p:spPr>
              <a:xfrm>
                <a:off x="-1227" y="2534790"/>
                <a:ext cx="3096094" cy="598971"/>
              </a:xfrm>
              <a:prstGeom prst="roundRect">
                <a:avLst/>
              </a:prstGeom>
              <a:pattFill prst="wdDn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Trial duration (</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long)</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Short (0.79***)</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ectangle à coins arrondis 21"/>
              <p:cNvSpPr/>
              <p:nvPr/>
            </p:nvSpPr>
            <p:spPr>
              <a:xfrm>
                <a:off x="25010" y="564241"/>
                <a:ext cx="3095955" cy="598971"/>
              </a:xfrm>
              <a:prstGeom prst="roundRect">
                <a:avLst/>
              </a:prstGeom>
              <a:pattFill prst="wdDn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Consultation frequency </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weekly)</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Monthly (2.50***)</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à coins arrondis 22"/>
              <p:cNvSpPr/>
              <p:nvPr/>
            </p:nvSpPr>
            <p:spPr>
              <a:xfrm>
                <a:off x="25010" y="1226091"/>
                <a:ext cx="3095955" cy="598971"/>
              </a:xfrm>
              <a:prstGeom prst="roundRect">
                <a:avLst/>
              </a:prstGeom>
              <a:pattFill prst="wdDn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Moderate side effects (</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high)</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Low, Intermediate (1.90, 1.34)***</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Rectangle à coins arrondis 23"/>
              <p:cNvSpPr/>
              <p:nvPr/>
            </p:nvSpPr>
            <p:spPr>
              <a:xfrm>
                <a:off x="25010" y="1884649"/>
                <a:ext cx="3096094" cy="598971"/>
              </a:xfrm>
              <a:prstGeom prst="roundRect">
                <a:avLst/>
              </a:prstGeom>
              <a:pattFill prst="wdDn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Outcomes (</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3-6 m. 5%)</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6-12 m, 10% (1.14***)</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Rectangle à coins arrondis 24"/>
              <p:cNvSpPr/>
              <p:nvPr/>
            </p:nvSpPr>
            <p:spPr>
              <a:xfrm>
                <a:off x="3190371" y="564241"/>
                <a:ext cx="3095955" cy="598971"/>
              </a:xfrm>
              <a:prstGeom prst="roundRect">
                <a:avLst/>
              </a:prstGeom>
              <a:pattFill prst="wdUp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Outcomes (</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3-6 m. 5%)</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6-12 m, 10% (6.77***)</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Rectangle à coins arrondis 25"/>
              <p:cNvSpPr/>
              <p:nvPr/>
            </p:nvSpPr>
            <p:spPr>
              <a:xfrm>
                <a:off x="3190371" y="1239488"/>
                <a:ext cx="3095955" cy="598971"/>
              </a:xfrm>
              <a:prstGeom prst="roundRect">
                <a:avLst/>
              </a:prstGeom>
              <a:pattFill prst="wdUp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Consultation frequency </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weekly)</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Monthly (4.95***)</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ectangle à coins arrondis 26"/>
              <p:cNvSpPr/>
              <p:nvPr/>
            </p:nvSpPr>
            <p:spPr>
              <a:xfrm>
                <a:off x="3189757" y="1890795"/>
                <a:ext cx="3096094" cy="598971"/>
              </a:xfrm>
              <a:prstGeom prst="roundRect">
                <a:avLst/>
              </a:prstGeom>
              <a:pattFill prst="wdUpDiag">
                <a:fgClr>
                  <a:sysClr val="window" lastClr="FFFFFF">
                    <a:lumMod val="85000"/>
                  </a:sysClr>
                </a:fgClr>
                <a:bgClr>
                  <a:sysClr val="window" lastClr="FFFFFF"/>
                </a:bgClr>
              </a:patt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Moderate side effects (</a:t>
                </a:r>
                <a:r>
                  <a:rPr kumimoji="0" lang="en-GB"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vs.</a:t>
                </a: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high)</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Low, Intermediate (3.12***, 0.94*)</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18" name="Rectangle à coins arrondis 17"/>
            <p:cNvSpPr/>
            <p:nvPr/>
          </p:nvSpPr>
          <p:spPr>
            <a:xfrm>
              <a:off x="-1227" y="0"/>
              <a:ext cx="3096112" cy="359410"/>
            </a:xfrm>
            <a:prstGeom prst="roundRect">
              <a:avLst/>
            </a:prstGeom>
            <a:pattFill prst="wdDnDiag">
              <a:fgClr>
                <a:sysClr val="window" lastClr="FFFFFF">
                  <a:lumMod val="85000"/>
                </a:sysClr>
              </a:fgClr>
              <a:bgClr>
                <a:sysClr val="window" lastClr="FFFFFF"/>
              </a:bgClr>
            </a:patt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PLWH</a:t>
              </a:r>
              <a:endParaRPr kumimoji="0" lang="fr-FR"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Rectangle à coins arrondis 18"/>
            <p:cNvSpPr/>
            <p:nvPr/>
          </p:nvSpPr>
          <p:spPr>
            <a:xfrm>
              <a:off x="3190126" y="0"/>
              <a:ext cx="3096112" cy="360000"/>
            </a:xfrm>
            <a:prstGeom prst="roundRect">
              <a:avLst/>
            </a:prstGeom>
            <a:pattFill prst="wdUpDiag">
              <a:fgClr>
                <a:sysClr val="window" lastClr="FFFFFF">
                  <a:lumMod val="85000"/>
                </a:sysClr>
              </a:fgClr>
              <a:bgClr>
                <a:sysClr val="window" lastClr="FFFFFF"/>
              </a:bgClr>
            </a:patt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Physicians</a:t>
              </a:r>
              <a:endParaRPr kumimoji="0" lang="fr-FR"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28" name="Rectangle 27"/>
          <p:cNvSpPr/>
          <p:nvPr/>
        </p:nvSpPr>
        <p:spPr>
          <a:xfrm>
            <a:off x="8805551" y="6370038"/>
            <a:ext cx="3195105" cy="388696"/>
          </a:xfrm>
          <a:prstGeom prst="rect">
            <a:avLst/>
          </a:prstGeom>
        </p:spPr>
        <p:txBody>
          <a:bodyPr wrap="non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p&lt;0.001, ** p&lt;0.05, * p&lt;0.1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617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Utilities of four candidate HCRCT </a:t>
            </a:r>
            <a:r>
              <a:rPr lang="fr-FR" sz="3600" dirty="0" err="1" smtClean="0"/>
              <a:t>according</a:t>
            </a:r>
            <a:r>
              <a:rPr lang="fr-FR" sz="3600" dirty="0" smtClean="0"/>
              <a:t> to PLWH and </a:t>
            </a:r>
            <a:r>
              <a:rPr lang="fr-FR" sz="3600" dirty="0" err="1" smtClean="0"/>
              <a:t>physicians</a:t>
            </a:r>
            <a:endParaRPr lang="fr-FR" sz="3600" dirty="0"/>
          </a:p>
        </p:txBody>
      </p:sp>
      <p:graphicFrame>
        <p:nvGraphicFramePr>
          <p:cNvPr id="5" name="Graphique 4"/>
          <p:cNvGraphicFramePr/>
          <p:nvPr>
            <p:extLst>
              <p:ext uri="{D42A27DB-BD31-4B8C-83A1-F6EECF244321}">
                <p14:modId xmlns:p14="http://schemas.microsoft.com/office/powerpoint/2010/main" val="2000845454"/>
              </p:ext>
            </p:extLst>
          </p:nvPr>
        </p:nvGraphicFramePr>
        <p:xfrm>
          <a:off x="2063552" y="1988840"/>
          <a:ext cx="8424936" cy="4691653"/>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0488488" y="3701594"/>
            <a:ext cx="1584176" cy="923330"/>
          </a:xfrm>
          <a:prstGeom prst="rect">
            <a:avLst/>
          </a:prstGeom>
          <a:noFill/>
        </p:spPr>
        <p:txBody>
          <a:bodyPr wrap="square" rtlCol="0">
            <a:spAutoFit/>
          </a:bodyPr>
          <a:lstStyle/>
          <a:p>
            <a:r>
              <a:rPr lang="fr-FR" dirty="0" smtClean="0"/>
              <a:t>PLWH</a:t>
            </a:r>
          </a:p>
          <a:p>
            <a:endParaRPr lang="fr-FR" dirty="0" smtClean="0"/>
          </a:p>
          <a:p>
            <a:r>
              <a:rPr lang="fr-FR" dirty="0" err="1" smtClean="0"/>
              <a:t>Physicians</a:t>
            </a:r>
            <a:endParaRPr lang="fr-FR" dirty="0"/>
          </a:p>
        </p:txBody>
      </p:sp>
      <p:sp>
        <p:nvSpPr>
          <p:cNvPr id="7" name="Rectangle 6"/>
          <p:cNvSpPr/>
          <p:nvPr/>
        </p:nvSpPr>
        <p:spPr>
          <a:xfrm>
            <a:off x="11712624" y="3737697"/>
            <a:ext cx="216024" cy="195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1712624" y="4324838"/>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54882" y="2345002"/>
            <a:ext cx="1800200" cy="369332"/>
          </a:xfrm>
          <a:prstGeom prst="rect">
            <a:avLst/>
          </a:prstGeom>
          <a:noFill/>
        </p:spPr>
        <p:txBody>
          <a:bodyPr wrap="square" rtlCol="0">
            <a:spAutoFit/>
          </a:bodyPr>
          <a:lstStyle/>
          <a:p>
            <a:r>
              <a:rPr lang="fr-FR" dirty="0" err="1" smtClean="0">
                <a:solidFill>
                  <a:schemeClr val="accent1"/>
                </a:solidFill>
              </a:rPr>
              <a:t>Immunotherapy</a:t>
            </a:r>
            <a:endParaRPr lang="fr-FR" dirty="0">
              <a:solidFill>
                <a:schemeClr val="accent1"/>
              </a:solidFill>
            </a:endParaRPr>
          </a:p>
        </p:txBody>
      </p:sp>
      <p:sp>
        <p:nvSpPr>
          <p:cNvPr id="10" name="ZoneTexte 9"/>
          <p:cNvSpPr txBox="1"/>
          <p:nvPr/>
        </p:nvSpPr>
        <p:spPr>
          <a:xfrm>
            <a:off x="168921" y="3378429"/>
            <a:ext cx="1800200" cy="646331"/>
          </a:xfrm>
          <a:prstGeom prst="rect">
            <a:avLst/>
          </a:prstGeom>
          <a:noFill/>
        </p:spPr>
        <p:txBody>
          <a:bodyPr wrap="square" rtlCol="0">
            <a:spAutoFit/>
          </a:bodyPr>
          <a:lstStyle/>
          <a:p>
            <a:r>
              <a:rPr lang="fr-FR" dirty="0" err="1" smtClean="0">
                <a:solidFill>
                  <a:srgbClr val="FFC000"/>
                </a:solidFill>
              </a:rPr>
              <a:t>Latency</a:t>
            </a:r>
            <a:r>
              <a:rPr lang="fr-FR" dirty="0" smtClean="0">
                <a:solidFill>
                  <a:srgbClr val="FFC000"/>
                </a:solidFill>
              </a:rPr>
              <a:t> </a:t>
            </a:r>
            <a:r>
              <a:rPr lang="fr-FR" dirty="0" err="1" smtClean="0">
                <a:solidFill>
                  <a:srgbClr val="FFC000"/>
                </a:solidFill>
              </a:rPr>
              <a:t>reactivation</a:t>
            </a:r>
            <a:endParaRPr lang="fr-FR" dirty="0">
              <a:solidFill>
                <a:srgbClr val="FFC000"/>
              </a:solidFill>
            </a:endParaRPr>
          </a:p>
        </p:txBody>
      </p:sp>
      <p:sp>
        <p:nvSpPr>
          <p:cNvPr id="11" name="ZoneTexte 10"/>
          <p:cNvSpPr txBox="1"/>
          <p:nvPr/>
        </p:nvSpPr>
        <p:spPr>
          <a:xfrm>
            <a:off x="154882" y="4457013"/>
            <a:ext cx="1800200" cy="646331"/>
          </a:xfrm>
          <a:prstGeom prst="rect">
            <a:avLst/>
          </a:prstGeom>
          <a:noFill/>
        </p:spPr>
        <p:txBody>
          <a:bodyPr wrap="square" rtlCol="0">
            <a:spAutoFit/>
          </a:bodyPr>
          <a:lstStyle/>
          <a:p>
            <a:r>
              <a:rPr lang="fr-FR" dirty="0" err="1" smtClean="0">
                <a:solidFill>
                  <a:srgbClr val="00B0F0"/>
                </a:solidFill>
              </a:rPr>
              <a:t>Combined</a:t>
            </a:r>
            <a:r>
              <a:rPr lang="fr-FR" dirty="0" smtClean="0">
                <a:solidFill>
                  <a:srgbClr val="00B0F0"/>
                </a:solidFill>
              </a:rPr>
              <a:t> </a:t>
            </a:r>
            <a:r>
              <a:rPr lang="fr-FR" dirty="0" err="1" smtClean="0">
                <a:solidFill>
                  <a:srgbClr val="00B0F0"/>
                </a:solidFill>
              </a:rPr>
              <a:t>therapy</a:t>
            </a:r>
            <a:endParaRPr lang="fr-FR" dirty="0">
              <a:solidFill>
                <a:srgbClr val="00B0F0"/>
              </a:solidFill>
            </a:endParaRPr>
          </a:p>
        </p:txBody>
      </p:sp>
      <p:sp>
        <p:nvSpPr>
          <p:cNvPr id="12" name="ZoneTexte 11"/>
          <p:cNvSpPr txBox="1"/>
          <p:nvPr/>
        </p:nvSpPr>
        <p:spPr>
          <a:xfrm>
            <a:off x="168921" y="5589240"/>
            <a:ext cx="1800200" cy="369332"/>
          </a:xfrm>
          <a:prstGeom prst="rect">
            <a:avLst/>
          </a:prstGeom>
          <a:noFill/>
        </p:spPr>
        <p:txBody>
          <a:bodyPr wrap="square" rtlCol="0">
            <a:spAutoFit/>
          </a:bodyPr>
          <a:lstStyle/>
          <a:p>
            <a:r>
              <a:rPr lang="fr-FR" dirty="0" smtClean="0">
                <a:solidFill>
                  <a:srgbClr val="92D050"/>
                </a:solidFill>
              </a:rPr>
              <a:t>Gene </a:t>
            </a:r>
            <a:r>
              <a:rPr lang="fr-FR" dirty="0" err="1" smtClean="0">
                <a:solidFill>
                  <a:srgbClr val="92D050"/>
                </a:solidFill>
              </a:rPr>
              <a:t>therapy</a:t>
            </a:r>
            <a:endParaRPr lang="fr-FR" dirty="0">
              <a:solidFill>
                <a:srgbClr val="92D050"/>
              </a:solidFill>
            </a:endParaRPr>
          </a:p>
        </p:txBody>
      </p:sp>
    </p:spTree>
    <p:extLst>
      <p:ext uri="{BB962C8B-B14F-4D97-AF65-F5344CB8AC3E}">
        <p14:creationId xmlns:p14="http://schemas.microsoft.com/office/powerpoint/2010/main" val="209306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1424" y="548680"/>
            <a:ext cx="10945216" cy="954021"/>
          </a:xfrm>
        </p:spPr>
        <p:txBody>
          <a:bodyPr>
            <a:normAutofit/>
          </a:bodyPr>
          <a:lstStyle/>
          <a:p>
            <a:r>
              <a:rPr lang="fr-FR" sz="3200" dirty="0">
                <a:solidFill>
                  <a:schemeClr val="folHlink"/>
                </a:solidFill>
              </a:rPr>
              <a:t>Fondements économiques de la révélation des préférences</a:t>
            </a:r>
          </a:p>
        </p:txBody>
      </p:sp>
      <p:sp>
        <p:nvSpPr>
          <p:cNvPr id="3" name="Espace réservé du contenu 2"/>
          <p:cNvSpPr>
            <a:spLocks noGrp="1"/>
          </p:cNvSpPr>
          <p:nvPr>
            <p:ph idx="1"/>
          </p:nvPr>
        </p:nvSpPr>
        <p:spPr>
          <a:xfrm>
            <a:off x="911424" y="2276872"/>
            <a:ext cx="11017224" cy="4680520"/>
          </a:xfrm>
        </p:spPr>
        <p:txBody>
          <a:bodyPr>
            <a:normAutofit/>
          </a:bodyPr>
          <a:lstStyle/>
          <a:p>
            <a:pPr marL="361950" indent="-361950">
              <a:lnSpc>
                <a:spcPct val="110000"/>
              </a:lnSpc>
              <a:buClr>
                <a:schemeClr val="accent1"/>
              </a:buClr>
              <a:buFont typeface="Wingdings" pitchFamily="2" charset="2"/>
              <a:buChar char="ü"/>
            </a:pPr>
            <a:r>
              <a:rPr lang="fr-FR" sz="2400" dirty="0"/>
              <a:t>Modèle de référence : l’utilité espérée (</a:t>
            </a:r>
            <a:r>
              <a:rPr lang="fr-FR" sz="2400" dirty="0" err="1"/>
              <a:t>Bernouilli</a:t>
            </a:r>
            <a:r>
              <a:rPr lang="fr-FR" sz="2400" dirty="0"/>
              <a:t> 1738)</a:t>
            </a:r>
          </a:p>
          <a:p>
            <a:pPr marL="361950" indent="-361950">
              <a:lnSpc>
                <a:spcPct val="110000"/>
              </a:lnSpc>
              <a:buClr>
                <a:schemeClr val="accent1"/>
              </a:buClr>
              <a:buFont typeface="Wingdings" pitchFamily="2" charset="2"/>
              <a:buChar char="ü"/>
            </a:pPr>
            <a:r>
              <a:rPr lang="fr-FR" sz="2400" dirty="0"/>
              <a:t>Théorie des jeux (économie du bien-être) </a:t>
            </a:r>
          </a:p>
          <a:p>
            <a:pPr marL="714375" lvl="1" indent="-352425">
              <a:lnSpc>
                <a:spcPct val="110000"/>
              </a:lnSpc>
              <a:buFont typeface="Wingdings" pitchFamily="2" charset="2"/>
              <a:buChar char="ü"/>
            </a:pPr>
            <a:r>
              <a:rPr lang="fr-FR" sz="2000" dirty="0"/>
              <a:t>On appelle </a:t>
            </a:r>
            <a:r>
              <a:rPr lang="fr-FR" sz="2000" b="1" i="1" dirty="0"/>
              <a:t>Utilité</a:t>
            </a:r>
            <a:r>
              <a:rPr lang="fr-FR" sz="2000" dirty="0"/>
              <a:t> la mesure de chaque situation aux yeux de l'agent.</a:t>
            </a:r>
          </a:p>
          <a:p>
            <a:pPr marL="714375" lvl="1" indent="-352425">
              <a:lnSpc>
                <a:spcPct val="110000"/>
              </a:lnSpc>
              <a:buFont typeface="Wingdings" pitchFamily="2" charset="2"/>
              <a:buChar char="ü"/>
            </a:pPr>
            <a:r>
              <a:rPr lang="fr-FR" sz="2000" dirty="0"/>
              <a:t>L'Utilité </a:t>
            </a:r>
            <a:r>
              <a:rPr lang="fr-FR" sz="2000" dirty="0" smtClean="0"/>
              <a:t>est une </a:t>
            </a:r>
            <a:r>
              <a:rPr lang="fr-FR" sz="2000" dirty="0"/>
              <a:t>mesure subjective du contentement de </a:t>
            </a:r>
            <a:r>
              <a:rPr lang="fr-FR" sz="2000" dirty="0" smtClean="0"/>
              <a:t>l'agent (pas </a:t>
            </a:r>
            <a:r>
              <a:rPr lang="fr-FR" sz="2000" dirty="0"/>
              <a:t>une mesure du gain matériel, </a:t>
            </a:r>
            <a:r>
              <a:rPr lang="fr-FR" sz="2000" dirty="0" smtClean="0"/>
              <a:t>monétaire)</a:t>
            </a:r>
            <a:endParaRPr lang="fr-FR" sz="2000" dirty="0"/>
          </a:p>
          <a:p>
            <a:pPr marL="714375" lvl="1" indent="-352425">
              <a:lnSpc>
                <a:spcPct val="110000"/>
              </a:lnSpc>
              <a:buFont typeface="Wingdings" pitchFamily="2" charset="2"/>
              <a:buChar char="ü"/>
            </a:pPr>
            <a:r>
              <a:rPr lang="fr-FR" sz="2000" dirty="0" smtClean="0"/>
              <a:t>Recourir à une </a:t>
            </a:r>
            <a:r>
              <a:rPr lang="fr-FR" sz="2000" dirty="0"/>
              <a:t>fonction d'utilité pour définir les préférences de l'agent ne suppose pas que l'agent utilise cette fonction, mais qu'il raisonne conformément à un ensemble de conditions de rationalité. </a:t>
            </a:r>
            <a:endParaRPr lang="fr-FR" sz="2000" dirty="0" smtClean="0"/>
          </a:p>
          <a:p>
            <a:pPr marL="714375" lvl="1" indent="-352425">
              <a:lnSpc>
                <a:spcPct val="110000"/>
              </a:lnSpc>
              <a:buNone/>
            </a:pPr>
            <a:r>
              <a:rPr lang="fr-FR" sz="2000" dirty="0" smtClean="0">
                <a:solidFill>
                  <a:schemeClr val="tx2"/>
                </a:solidFill>
              </a:rPr>
              <a:t>	Von </a:t>
            </a:r>
            <a:r>
              <a:rPr lang="fr-FR" sz="2000" dirty="0" err="1">
                <a:solidFill>
                  <a:schemeClr val="tx2"/>
                </a:solidFill>
              </a:rPr>
              <a:t>Neuman</a:t>
            </a:r>
            <a:r>
              <a:rPr lang="fr-FR" sz="2000" dirty="0">
                <a:solidFill>
                  <a:schemeClr val="tx2"/>
                </a:solidFill>
              </a:rPr>
              <a:t> et Morgenstern (1944), Savage (1954). </a:t>
            </a:r>
          </a:p>
          <a:p>
            <a:pPr marL="781050" lvl="1" indent="0">
              <a:lnSpc>
                <a:spcPct val="110000"/>
              </a:lnSpc>
              <a:buNone/>
            </a:pPr>
            <a:endParaRPr lang="fr-FR" sz="2000" dirty="0"/>
          </a:p>
          <a:p>
            <a:pPr marL="781050" lvl="1" indent="0" algn="r">
              <a:lnSpc>
                <a:spcPct val="110000"/>
              </a:lnSpc>
              <a:buNone/>
            </a:pPr>
            <a:r>
              <a:rPr lang="fr-FR" sz="2000" dirty="0"/>
              <a:t>https://perso.univ-rennes1.fr/thierry.penard/biblio/jeux0.pdf</a:t>
            </a:r>
          </a:p>
          <a:p>
            <a:pPr marL="781050" lvl="1" indent="0">
              <a:lnSpc>
                <a:spcPct val="110000"/>
              </a:lnSpc>
              <a:buNone/>
            </a:pPr>
            <a:endParaRPr lang="fr-FR" sz="2000" dirty="0"/>
          </a:p>
          <a:p>
            <a:pPr marL="857250" indent="-476250">
              <a:lnSpc>
                <a:spcPct val="110000"/>
              </a:lnSpc>
              <a:buFont typeface="Wingdings" pitchFamily="2" charset="2"/>
              <a:buChar char="ü"/>
            </a:pPr>
            <a:endParaRPr lang="fr-FR" sz="2400" dirty="0"/>
          </a:p>
        </p:txBody>
      </p:sp>
      <p:sp>
        <p:nvSpPr>
          <p:cNvPr id="4" name="Rectangle 3" hidden="1"/>
          <p:cNvSpPr/>
          <p:nvPr>
            <p:custDataLst>
              <p:tags r:id="rId1"/>
            </p:custDataLst>
          </p:nvPr>
        </p:nvSpPr>
        <p:spPr>
          <a:xfrm>
            <a:off x="1524000" y="6705600"/>
            <a:ext cx="1119674"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6" name="Rectangle 5"/>
          <p:cNvSpPr/>
          <p:nvPr>
            <p:custDataLst>
              <p:tags r:id="rId2"/>
            </p:custDataLst>
          </p:nvPr>
        </p:nvSpPr>
        <p:spPr>
          <a:xfrm>
            <a:off x="0" y="0"/>
            <a:ext cx="1492898"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12%</a:t>
            </a:r>
            <a:endParaRPr lang="fr-FR" sz="1200">
              <a:solidFill>
                <a:srgbClr val="000000"/>
              </a:solidFill>
            </a:endParaRPr>
          </a:p>
        </p:txBody>
      </p:sp>
      <p:sp>
        <p:nvSpPr>
          <p:cNvPr id="5" name="Rectangle 4"/>
          <p:cNvSpPr/>
          <p:nvPr>
            <p:custDataLst>
              <p:tags r:id="rId3"/>
            </p:custDataLst>
          </p:nvPr>
        </p:nvSpPr>
        <p:spPr>
          <a:xfrm>
            <a:off x="0" y="0"/>
            <a:ext cx="1662545"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14%</a:t>
            </a:r>
            <a:endParaRPr lang="fr-FR" sz="1200">
              <a:solidFill>
                <a:srgbClr val="FFFFFF"/>
              </a:solidFill>
            </a:endParaRPr>
          </a:p>
        </p:txBody>
      </p:sp>
    </p:spTree>
    <p:extLst>
      <p:ext uri="{BB962C8B-B14F-4D97-AF65-F5344CB8AC3E}">
        <p14:creationId xmlns:p14="http://schemas.microsoft.com/office/powerpoint/2010/main" val="57811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59496" y="1556792"/>
            <a:ext cx="9260855" cy="4896544"/>
          </a:xfrm>
          <a:prstGeom prst="rect">
            <a:avLst/>
          </a:prstGeom>
        </p:spPr>
      </p:pic>
      <p:sp>
        <p:nvSpPr>
          <p:cNvPr id="2" name="Titre 1"/>
          <p:cNvSpPr>
            <a:spLocks noGrp="1"/>
          </p:cNvSpPr>
          <p:nvPr>
            <p:ph type="title"/>
          </p:nvPr>
        </p:nvSpPr>
        <p:spPr>
          <a:xfrm>
            <a:off x="911424" y="284176"/>
            <a:ext cx="9784080" cy="1128600"/>
          </a:xfrm>
        </p:spPr>
        <p:txBody>
          <a:bodyPr/>
          <a:lstStyle/>
          <a:p>
            <a:r>
              <a:rPr lang="fr-FR" dirty="0" smtClean="0"/>
              <a:t>Concept d’utilité espérée</a:t>
            </a:r>
            <a:endParaRPr lang="fr-FR" dirty="0"/>
          </a:p>
        </p:txBody>
      </p:sp>
    </p:spTree>
    <p:extLst>
      <p:ext uri="{BB962C8B-B14F-4D97-AF65-F5344CB8AC3E}">
        <p14:creationId xmlns:p14="http://schemas.microsoft.com/office/powerpoint/2010/main" val="94122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alpha val="42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787344" y="591692"/>
            <a:ext cx="10252256" cy="685800"/>
          </a:xfrm>
        </p:spPr>
        <p:txBody>
          <a:bodyPr>
            <a:normAutofit fontScale="90000"/>
          </a:bodyPr>
          <a:lstStyle/>
          <a:p>
            <a:r>
              <a:rPr lang="fr-FR" sz="3000" dirty="0">
                <a:solidFill>
                  <a:schemeClr val="folHlink"/>
                </a:solidFill>
              </a:rPr>
              <a:t>Méthodes de révélations des </a:t>
            </a:r>
            <a:r>
              <a:rPr lang="fr-FR" sz="3000" dirty="0" smtClean="0">
                <a:solidFill>
                  <a:schemeClr val="folHlink"/>
                </a:solidFill>
              </a:rPr>
              <a:t>préférences/bénéfices</a:t>
            </a:r>
            <a:endParaRPr lang="fr-FR" sz="3000" dirty="0"/>
          </a:p>
        </p:txBody>
      </p:sp>
      <p:sp>
        <p:nvSpPr>
          <p:cNvPr id="198659" name="Rectangle 3"/>
          <p:cNvSpPr>
            <a:spLocks noGrp="1" noChangeArrowheads="1"/>
          </p:cNvSpPr>
          <p:nvPr>
            <p:ph sz="half" idx="1"/>
          </p:nvPr>
        </p:nvSpPr>
        <p:spPr>
          <a:xfrm>
            <a:off x="388367" y="1832344"/>
            <a:ext cx="5867392" cy="4648200"/>
          </a:xfrm>
        </p:spPr>
        <p:txBody>
          <a:bodyPr>
            <a:normAutofit/>
          </a:bodyPr>
          <a:lstStyle/>
          <a:p>
            <a:pPr marL="361950" indent="-361950">
              <a:buFont typeface="Wingdings" pitchFamily="2" charset="2"/>
              <a:buChar char="ü"/>
            </a:pPr>
            <a:r>
              <a:rPr lang="fr-FR" sz="2000" dirty="0">
                <a:solidFill>
                  <a:schemeClr val="tx1">
                    <a:lumMod val="95000"/>
                  </a:schemeClr>
                </a:solidFill>
              </a:rPr>
              <a:t>Les</a:t>
            </a:r>
            <a:r>
              <a:rPr lang="fr-FR" sz="2000" dirty="0">
                <a:solidFill>
                  <a:schemeClr val="accent1"/>
                </a:solidFill>
              </a:rPr>
              <a:t> </a:t>
            </a:r>
            <a:r>
              <a:rPr lang="fr-FR" sz="2000" dirty="0">
                <a:solidFill>
                  <a:schemeClr val="tx1">
                    <a:lumMod val="95000"/>
                  </a:schemeClr>
                </a:solidFill>
              </a:rPr>
              <a:t>loteries</a:t>
            </a:r>
            <a:r>
              <a:rPr lang="fr-FR" sz="2000" dirty="0">
                <a:solidFill>
                  <a:schemeClr val="accent1"/>
                </a:solidFill>
              </a:rPr>
              <a:t> </a:t>
            </a:r>
            <a:r>
              <a:rPr lang="fr-FR" sz="2000" dirty="0">
                <a:solidFill>
                  <a:schemeClr val="tx1">
                    <a:lumMod val="95000"/>
                  </a:schemeClr>
                </a:solidFill>
              </a:rPr>
              <a:t>(SG)</a:t>
            </a:r>
          </a:p>
          <a:p>
            <a:pPr marL="819150" lvl="1" indent="-819150">
              <a:buNone/>
            </a:pPr>
            <a:r>
              <a:rPr lang="fr-FR" sz="2000" dirty="0"/>
              <a:t>Soient </a:t>
            </a:r>
            <a:r>
              <a:rPr lang="fr-FR" sz="2000" dirty="0" smtClean="0"/>
              <a:t>3 états de santé : S1 </a:t>
            </a:r>
            <a:r>
              <a:rPr lang="fr-FR" sz="2000" dirty="0"/>
              <a:t>&gt; S2 &gt; S3 </a:t>
            </a:r>
          </a:p>
          <a:p>
            <a:pPr marL="819150" lvl="1" indent="-819150">
              <a:buNone/>
            </a:pPr>
            <a:r>
              <a:rPr lang="fr-FR" sz="2000" dirty="0" err="1"/>
              <a:t>Trt</a:t>
            </a:r>
            <a:r>
              <a:rPr lang="fr-FR" sz="2000" dirty="0"/>
              <a:t> A: un état de santé certain </a:t>
            </a:r>
            <a:r>
              <a:rPr lang="fr-FR" sz="1400" b="1" dirty="0"/>
              <a:t>S2</a:t>
            </a:r>
          </a:p>
          <a:p>
            <a:pPr marL="819150" lvl="1">
              <a:buNone/>
            </a:pPr>
            <a:r>
              <a:rPr lang="fr-FR" sz="2000" dirty="0"/>
              <a:t> </a:t>
            </a:r>
          </a:p>
          <a:p>
            <a:pPr marL="819150" lvl="1"/>
            <a:endParaRPr lang="fr-FR" sz="2000" dirty="0"/>
          </a:p>
          <a:p>
            <a:endParaRPr lang="fr-FR" sz="2000" dirty="0"/>
          </a:p>
          <a:p>
            <a:pPr marL="361950" indent="-361950">
              <a:buFont typeface="Wingdings" pitchFamily="2" charset="2"/>
              <a:buChar char="ü"/>
            </a:pPr>
            <a:r>
              <a:rPr lang="fr-FR" sz="2000" dirty="0">
                <a:solidFill>
                  <a:schemeClr val="tx1">
                    <a:lumMod val="95000"/>
                  </a:schemeClr>
                </a:solidFill>
              </a:rPr>
              <a:t>Le Marchandage Temps (TTO)</a:t>
            </a:r>
          </a:p>
        </p:txBody>
      </p:sp>
      <p:sp>
        <p:nvSpPr>
          <p:cNvPr id="198660" name="Rectangle 4"/>
          <p:cNvSpPr>
            <a:spLocks noGrp="1" noChangeArrowheads="1"/>
          </p:cNvSpPr>
          <p:nvPr>
            <p:ph sz="half" idx="2"/>
          </p:nvPr>
        </p:nvSpPr>
        <p:spPr>
          <a:xfrm>
            <a:off x="6918096" y="1988840"/>
            <a:ext cx="5273904" cy="4640560"/>
          </a:xfrm>
        </p:spPr>
        <p:txBody>
          <a:bodyPr>
            <a:normAutofit/>
          </a:bodyPr>
          <a:lstStyle/>
          <a:p>
            <a:pPr marL="361950" indent="-361950">
              <a:buFont typeface="Wingdings" pitchFamily="2" charset="2"/>
              <a:buChar char="ü"/>
            </a:pPr>
            <a:r>
              <a:rPr lang="fr-FR" sz="2400" dirty="0" smtClean="0">
                <a:solidFill>
                  <a:schemeClr val="accent1"/>
                </a:solidFill>
              </a:rPr>
              <a:t>L’évaluation contingente</a:t>
            </a:r>
            <a:endParaRPr lang="fr-FR" sz="2400" dirty="0">
              <a:solidFill>
                <a:schemeClr val="accent1"/>
              </a:solidFill>
            </a:endParaRPr>
          </a:p>
          <a:p>
            <a:pPr marL="542925" lvl="1" indent="0" algn="just">
              <a:lnSpc>
                <a:spcPct val="120000"/>
              </a:lnSpc>
              <a:buNone/>
            </a:pPr>
            <a:r>
              <a:rPr lang="fr-FR" sz="2400" b="1" i="1" dirty="0" smtClean="0"/>
              <a:t>Générer </a:t>
            </a:r>
            <a:r>
              <a:rPr lang="fr-FR" sz="2400" b="1" i="1" dirty="0"/>
              <a:t>une estimation</a:t>
            </a:r>
            <a:r>
              <a:rPr lang="fr-FR" sz="2400" dirty="0"/>
              <a:t> des mesures compensées de </a:t>
            </a:r>
            <a:r>
              <a:rPr lang="fr-FR" sz="2400" b="1" i="1" dirty="0"/>
              <a:t>variations de bien-être</a:t>
            </a:r>
            <a:r>
              <a:rPr lang="fr-FR" sz="2400" dirty="0" smtClean="0"/>
              <a:t>.</a:t>
            </a:r>
          </a:p>
          <a:p>
            <a:pPr marL="758825" lvl="1" algn="just">
              <a:lnSpc>
                <a:spcPct val="120000"/>
              </a:lnSpc>
              <a:buNone/>
            </a:pPr>
            <a:endParaRPr lang="fr-FR" sz="1100" dirty="0"/>
          </a:p>
          <a:p>
            <a:pPr marL="361950" indent="-361950">
              <a:buFont typeface="Wingdings" pitchFamily="2" charset="2"/>
              <a:buChar char="ü"/>
            </a:pPr>
            <a:r>
              <a:rPr lang="fr-FR" sz="2400" dirty="0">
                <a:solidFill>
                  <a:schemeClr val="accent1"/>
                </a:solidFill>
              </a:rPr>
              <a:t>Les choix discrets </a:t>
            </a:r>
            <a:r>
              <a:rPr lang="fr-FR" sz="2400" dirty="0" smtClean="0">
                <a:solidFill>
                  <a:schemeClr val="accent1"/>
                </a:solidFill>
              </a:rPr>
              <a:t>(DCE)</a:t>
            </a:r>
            <a:endParaRPr lang="fr-FR" sz="2400" dirty="0">
              <a:solidFill>
                <a:schemeClr val="accent1"/>
              </a:solidFill>
            </a:endParaRPr>
          </a:p>
          <a:p>
            <a:pPr marL="919162" lvl="1" indent="-342900">
              <a:lnSpc>
                <a:spcPct val="120000"/>
              </a:lnSpc>
              <a:buFont typeface="Arial" panose="020B0604020202020204" pitchFamily="34" charset="0"/>
              <a:buChar char="•"/>
            </a:pPr>
            <a:r>
              <a:rPr lang="fr-FR" sz="2400" dirty="0"/>
              <a:t>Définition des </a:t>
            </a:r>
            <a:r>
              <a:rPr lang="fr-FR" sz="2400" b="1" i="1" dirty="0"/>
              <a:t>attributs</a:t>
            </a:r>
            <a:endParaRPr lang="fr-FR" sz="2400" dirty="0"/>
          </a:p>
          <a:p>
            <a:pPr marL="919162" lvl="1" indent="-342900">
              <a:lnSpc>
                <a:spcPct val="120000"/>
              </a:lnSpc>
              <a:buFont typeface="Arial" panose="020B0604020202020204" pitchFamily="34" charset="0"/>
              <a:buChar char="•"/>
            </a:pPr>
            <a:r>
              <a:rPr lang="fr-FR" sz="2400" dirty="0"/>
              <a:t>Définition des </a:t>
            </a:r>
            <a:r>
              <a:rPr lang="fr-FR" sz="2400" b="1" i="1" dirty="0"/>
              <a:t>niveaux</a:t>
            </a:r>
            <a:endParaRPr lang="fr-FR" sz="2400" dirty="0"/>
          </a:p>
          <a:p>
            <a:pPr marL="919162" lvl="1" indent="-342900">
              <a:lnSpc>
                <a:spcPct val="120000"/>
              </a:lnSpc>
              <a:buFont typeface="Arial" panose="020B0604020202020204" pitchFamily="34" charset="0"/>
              <a:buChar char="•"/>
            </a:pPr>
            <a:r>
              <a:rPr lang="fr-FR" sz="2400" dirty="0"/>
              <a:t>Comparaison de</a:t>
            </a:r>
            <a:r>
              <a:rPr lang="fr-FR" sz="2400" b="1" i="1" dirty="0"/>
              <a:t> paires</a:t>
            </a:r>
            <a:r>
              <a:rPr lang="fr-FR" sz="2400" dirty="0"/>
              <a:t> d’options</a:t>
            </a:r>
          </a:p>
        </p:txBody>
      </p:sp>
      <p:grpSp>
        <p:nvGrpSpPr>
          <p:cNvPr id="198661" name="Group 5"/>
          <p:cNvGrpSpPr>
            <a:grpSpLocks/>
          </p:cNvGrpSpPr>
          <p:nvPr/>
        </p:nvGrpSpPr>
        <p:grpSpPr bwMode="auto">
          <a:xfrm>
            <a:off x="1483866" y="2872416"/>
            <a:ext cx="1555750" cy="1189038"/>
            <a:chOff x="2736" y="1296"/>
            <a:chExt cx="2448" cy="1872"/>
          </a:xfrm>
        </p:grpSpPr>
        <p:sp>
          <p:nvSpPr>
            <p:cNvPr id="198662" name="Text Box 6"/>
            <p:cNvSpPr txBox="1">
              <a:spLocks noChangeArrowheads="1"/>
            </p:cNvSpPr>
            <p:nvPr/>
          </p:nvSpPr>
          <p:spPr bwMode="auto">
            <a:xfrm>
              <a:off x="4294" y="2606"/>
              <a:ext cx="890" cy="562"/>
            </a:xfrm>
            <a:prstGeom prst="rect">
              <a:avLst/>
            </a:prstGeom>
            <a:solidFill>
              <a:srgbClr val="FFFFFF">
                <a:alpha val="0"/>
              </a:srgbClr>
            </a:solidFill>
            <a:ln w="9525">
              <a:noFill/>
              <a:miter lim="800000"/>
              <a:headEnd/>
              <a:tailEnd/>
            </a:ln>
          </p:spPr>
          <p:txBody>
            <a:bodyPr/>
            <a:lstStyle/>
            <a:p>
              <a:pPr algn="just">
                <a:spcBef>
                  <a:spcPts val="1200"/>
                </a:spcBef>
                <a:spcAft>
                  <a:spcPts val="600"/>
                </a:spcAft>
              </a:pPr>
              <a:r>
                <a:rPr lang="fr-FR" sz="1400" b="1" dirty="0"/>
                <a:t>S3</a:t>
              </a:r>
            </a:p>
          </p:txBody>
        </p:sp>
        <p:sp>
          <p:nvSpPr>
            <p:cNvPr id="198663" name="Text Box 7"/>
            <p:cNvSpPr txBox="1">
              <a:spLocks noChangeArrowheads="1"/>
            </p:cNvSpPr>
            <p:nvPr/>
          </p:nvSpPr>
          <p:spPr bwMode="auto">
            <a:xfrm>
              <a:off x="4294" y="1296"/>
              <a:ext cx="890" cy="562"/>
            </a:xfrm>
            <a:prstGeom prst="rect">
              <a:avLst/>
            </a:prstGeom>
            <a:solidFill>
              <a:srgbClr val="FFFFFF">
                <a:alpha val="0"/>
              </a:srgbClr>
            </a:solidFill>
            <a:ln w="9525">
              <a:noFill/>
              <a:miter lim="800000"/>
              <a:headEnd/>
              <a:tailEnd/>
            </a:ln>
          </p:spPr>
          <p:txBody>
            <a:bodyPr/>
            <a:lstStyle/>
            <a:p>
              <a:pPr algn="just">
                <a:spcBef>
                  <a:spcPts val="1200"/>
                </a:spcBef>
                <a:spcAft>
                  <a:spcPts val="600"/>
                </a:spcAft>
              </a:pPr>
              <a:r>
                <a:rPr lang="fr-FR" sz="1400" b="1" dirty="0"/>
                <a:t>S1</a:t>
              </a:r>
            </a:p>
          </p:txBody>
        </p:sp>
        <p:sp>
          <p:nvSpPr>
            <p:cNvPr id="198664" name="Text Box 8"/>
            <p:cNvSpPr txBox="1">
              <a:spLocks noChangeArrowheads="1"/>
            </p:cNvSpPr>
            <p:nvPr/>
          </p:nvSpPr>
          <p:spPr bwMode="auto">
            <a:xfrm>
              <a:off x="2959" y="2419"/>
              <a:ext cx="1335" cy="749"/>
            </a:xfrm>
            <a:prstGeom prst="rect">
              <a:avLst/>
            </a:prstGeom>
            <a:solidFill>
              <a:srgbClr val="FFFFFF">
                <a:alpha val="0"/>
              </a:srgbClr>
            </a:solidFill>
            <a:ln w="9525">
              <a:noFill/>
              <a:miter lim="800000"/>
              <a:headEnd/>
              <a:tailEnd/>
            </a:ln>
          </p:spPr>
          <p:txBody>
            <a:bodyPr/>
            <a:lstStyle/>
            <a:p>
              <a:r>
                <a:rPr lang="fr-FR" sz="1400" b="1" dirty="0"/>
                <a:t>p-1</a:t>
              </a:r>
            </a:p>
          </p:txBody>
        </p:sp>
        <p:sp>
          <p:nvSpPr>
            <p:cNvPr id="198665" name="Text Box 9"/>
            <p:cNvSpPr txBox="1">
              <a:spLocks noChangeArrowheads="1"/>
            </p:cNvSpPr>
            <p:nvPr/>
          </p:nvSpPr>
          <p:spPr bwMode="auto">
            <a:xfrm>
              <a:off x="3168" y="1440"/>
              <a:ext cx="890" cy="562"/>
            </a:xfrm>
            <a:prstGeom prst="rect">
              <a:avLst/>
            </a:prstGeom>
            <a:solidFill>
              <a:srgbClr val="FFFFFF">
                <a:alpha val="0"/>
              </a:srgbClr>
            </a:solidFill>
            <a:ln w="9525">
              <a:noFill/>
              <a:miter lim="800000"/>
              <a:headEnd/>
              <a:tailEnd/>
            </a:ln>
          </p:spPr>
          <p:txBody>
            <a:bodyPr/>
            <a:lstStyle/>
            <a:p>
              <a:r>
                <a:rPr lang="fr-FR" sz="1400" b="1" dirty="0"/>
                <a:t>p</a:t>
              </a:r>
            </a:p>
          </p:txBody>
        </p:sp>
        <p:sp>
          <p:nvSpPr>
            <p:cNvPr id="198666" name="Line 10"/>
            <p:cNvSpPr>
              <a:spLocks noChangeShapeType="1"/>
            </p:cNvSpPr>
            <p:nvPr/>
          </p:nvSpPr>
          <p:spPr bwMode="auto">
            <a:xfrm flipV="1">
              <a:off x="2736" y="1584"/>
              <a:ext cx="1584" cy="648"/>
            </a:xfrm>
            <a:prstGeom prst="line">
              <a:avLst/>
            </a:prstGeom>
            <a:noFill/>
            <a:ln w="19050">
              <a:solidFill>
                <a:srgbClr val="000000"/>
              </a:solidFill>
              <a:round/>
              <a:headEnd/>
              <a:tailEnd/>
            </a:ln>
          </p:spPr>
          <p:txBody>
            <a:bodyPr/>
            <a:lstStyle/>
            <a:p>
              <a:endParaRPr lang="fr-FR"/>
            </a:p>
          </p:txBody>
        </p:sp>
        <p:sp>
          <p:nvSpPr>
            <p:cNvPr id="198667" name="Line 11"/>
            <p:cNvSpPr>
              <a:spLocks noChangeShapeType="1"/>
            </p:cNvSpPr>
            <p:nvPr/>
          </p:nvSpPr>
          <p:spPr bwMode="auto">
            <a:xfrm>
              <a:off x="2736" y="2232"/>
              <a:ext cx="1584" cy="504"/>
            </a:xfrm>
            <a:prstGeom prst="line">
              <a:avLst/>
            </a:prstGeom>
            <a:noFill/>
            <a:ln w="19050">
              <a:solidFill>
                <a:srgbClr val="000000"/>
              </a:solidFill>
              <a:round/>
              <a:headEnd/>
              <a:tailEnd/>
            </a:ln>
          </p:spPr>
          <p:txBody>
            <a:bodyPr/>
            <a:lstStyle/>
            <a:p>
              <a:endParaRPr lang="fr-FR"/>
            </a:p>
          </p:txBody>
        </p:sp>
      </p:grpSp>
      <p:grpSp>
        <p:nvGrpSpPr>
          <p:cNvPr id="198668" name="Group 12"/>
          <p:cNvGrpSpPr>
            <a:grpSpLocks/>
          </p:cNvGrpSpPr>
          <p:nvPr/>
        </p:nvGrpSpPr>
        <p:grpSpPr bwMode="auto">
          <a:xfrm>
            <a:off x="1820262" y="4738100"/>
            <a:ext cx="3010472" cy="2187388"/>
            <a:chOff x="2880" y="4896"/>
            <a:chExt cx="4179" cy="2736"/>
          </a:xfrm>
        </p:grpSpPr>
        <p:sp>
          <p:nvSpPr>
            <p:cNvPr id="198669" name="Text Box 13"/>
            <p:cNvSpPr txBox="1">
              <a:spLocks noChangeArrowheads="1"/>
            </p:cNvSpPr>
            <p:nvPr/>
          </p:nvSpPr>
          <p:spPr bwMode="auto">
            <a:xfrm>
              <a:off x="4464" y="6768"/>
              <a:ext cx="576" cy="720"/>
            </a:xfrm>
            <a:prstGeom prst="rect">
              <a:avLst/>
            </a:prstGeom>
            <a:solidFill>
              <a:srgbClr val="FFFFFF">
                <a:alpha val="0"/>
              </a:srgbClr>
            </a:solidFill>
            <a:ln w="9525">
              <a:noFill/>
              <a:miter lim="800000"/>
              <a:headEnd/>
              <a:tailEnd/>
            </a:ln>
          </p:spPr>
          <p:txBody>
            <a:bodyPr/>
            <a:lstStyle/>
            <a:p>
              <a:r>
                <a:rPr lang="fr-FR" sz="1400" b="1" dirty="0">
                  <a:solidFill>
                    <a:schemeClr val="bg1"/>
                  </a:solidFill>
                </a:rPr>
                <a:t>x</a:t>
              </a:r>
            </a:p>
          </p:txBody>
        </p:sp>
        <p:sp>
          <p:nvSpPr>
            <p:cNvPr id="198670" name="Text Box 14"/>
            <p:cNvSpPr txBox="1">
              <a:spLocks noChangeArrowheads="1"/>
            </p:cNvSpPr>
            <p:nvPr/>
          </p:nvSpPr>
          <p:spPr bwMode="auto">
            <a:xfrm>
              <a:off x="6339" y="6768"/>
              <a:ext cx="720" cy="864"/>
            </a:xfrm>
            <a:prstGeom prst="rect">
              <a:avLst/>
            </a:prstGeom>
            <a:solidFill>
              <a:srgbClr val="FFFFFF">
                <a:alpha val="0"/>
              </a:srgbClr>
            </a:solidFill>
            <a:ln w="9525">
              <a:noFill/>
              <a:miter lim="800000"/>
              <a:headEnd/>
              <a:tailEnd/>
            </a:ln>
          </p:spPr>
          <p:txBody>
            <a:bodyPr/>
            <a:lstStyle/>
            <a:p>
              <a:r>
                <a:rPr lang="fr-FR" sz="1400" b="1" dirty="0">
                  <a:solidFill>
                    <a:schemeClr val="bg1"/>
                  </a:solidFill>
                </a:rPr>
                <a:t>t</a:t>
              </a:r>
            </a:p>
          </p:txBody>
        </p:sp>
        <p:sp>
          <p:nvSpPr>
            <p:cNvPr id="198671" name="Text Box 15"/>
            <p:cNvSpPr txBox="1">
              <a:spLocks noChangeArrowheads="1"/>
            </p:cNvSpPr>
            <p:nvPr/>
          </p:nvSpPr>
          <p:spPr bwMode="auto">
            <a:xfrm>
              <a:off x="5400" y="5688"/>
              <a:ext cx="720" cy="432"/>
            </a:xfrm>
            <a:prstGeom prst="rect">
              <a:avLst/>
            </a:prstGeom>
            <a:solidFill>
              <a:srgbClr val="FFFFFF">
                <a:alpha val="0"/>
              </a:srgbClr>
            </a:solidFill>
            <a:ln w="9525">
              <a:noFill/>
              <a:miter lim="800000"/>
              <a:headEnd/>
              <a:tailEnd/>
            </a:ln>
          </p:spPr>
          <p:txBody>
            <a:bodyPr/>
            <a:lstStyle/>
            <a:p>
              <a:pPr algn="just">
                <a:spcAft>
                  <a:spcPts val="600"/>
                </a:spcAft>
              </a:pPr>
              <a:r>
                <a:rPr lang="fr-FR" sz="1400" b="1" dirty="0">
                  <a:solidFill>
                    <a:srgbClr val="808000"/>
                  </a:solidFill>
                </a:rPr>
                <a:t>A</a:t>
              </a:r>
            </a:p>
          </p:txBody>
        </p:sp>
        <p:sp>
          <p:nvSpPr>
            <p:cNvPr id="198672" name="Text Box 16"/>
            <p:cNvSpPr txBox="1">
              <a:spLocks noChangeArrowheads="1"/>
            </p:cNvSpPr>
            <p:nvPr/>
          </p:nvSpPr>
          <p:spPr bwMode="auto">
            <a:xfrm>
              <a:off x="3601" y="5109"/>
              <a:ext cx="576" cy="432"/>
            </a:xfrm>
            <a:prstGeom prst="rect">
              <a:avLst/>
            </a:prstGeom>
            <a:solidFill>
              <a:srgbClr val="FFFFFF">
                <a:alpha val="0"/>
              </a:srgbClr>
            </a:solidFill>
            <a:ln w="9525">
              <a:noFill/>
              <a:miter lim="800000"/>
              <a:headEnd/>
              <a:tailEnd/>
            </a:ln>
          </p:spPr>
          <p:txBody>
            <a:bodyPr/>
            <a:lstStyle/>
            <a:p>
              <a:r>
                <a:rPr lang="fr-FR" sz="1400" b="1" dirty="0">
                  <a:solidFill>
                    <a:srgbClr val="FF0000"/>
                  </a:solidFill>
                </a:rPr>
                <a:t>B</a:t>
              </a:r>
            </a:p>
          </p:txBody>
        </p:sp>
        <p:sp>
          <p:nvSpPr>
            <p:cNvPr id="198673" name="Line 17"/>
            <p:cNvSpPr>
              <a:spLocks noChangeShapeType="1"/>
            </p:cNvSpPr>
            <p:nvPr/>
          </p:nvSpPr>
          <p:spPr bwMode="auto">
            <a:xfrm>
              <a:off x="2880" y="4896"/>
              <a:ext cx="0" cy="1872"/>
            </a:xfrm>
            <a:prstGeom prst="line">
              <a:avLst/>
            </a:prstGeom>
            <a:noFill/>
            <a:ln w="19050">
              <a:solidFill>
                <a:srgbClr val="000000"/>
              </a:solidFill>
              <a:round/>
              <a:headEnd type="arrow" w="sm" len="med"/>
              <a:tailEnd type="none" w="sm" len="med"/>
            </a:ln>
          </p:spPr>
          <p:txBody>
            <a:bodyPr/>
            <a:lstStyle/>
            <a:p>
              <a:endParaRPr lang="fr-FR"/>
            </a:p>
          </p:txBody>
        </p:sp>
        <p:sp>
          <p:nvSpPr>
            <p:cNvPr id="198674" name="Line 18"/>
            <p:cNvSpPr>
              <a:spLocks noChangeShapeType="1"/>
            </p:cNvSpPr>
            <p:nvPr/>
          </p:nvSpPr>
          <p:spPr bwMode="auto">
            <a:xfrm>
              <a:off x="2880" y="6768"/>
              <a:ext cx="4176" cy="0"/>
            </a:xfrm>
            <a:prstGeom prst="line">
              <a:avLst/>
            </a:prstGeom>
            <a:noFill/>
            <a:ln w="19050">
              <a:solidFill>
                <a:srgbClr val="000000"/>
              </a:solidFill>
              <a:round/>
              <a:headEnd/>
              <a:tailEnd type="arrow" w="sm" len="med"/>
            </a:ln>
          </p:spPr>
          <p:txBody>
            <a:bodyPr/>
            <a:lstStyle/>
            <a:p>
              <a:endParaRPr lang="fr-FR"/>
            </a:p>
          </p:txBody>
        </p:sp>
        <p:sp>
          <p:nvSpPr>
            <p:cNvPr id="198675" name="Line 19"/>
            <p:cNvSpPr>
              <a:spLocks noChangeShapeType="1"/>
            </p:cNvSpPr>
            <p:nvPr/>
          </p:nvSpPr>
          <p:spPr bwMode="auto">
            <a:xfrm>
              <a:off x="2880" y="6048"/>
              <a:ext cx="3600" cy="0"/>
            </a:xfrm>
            <a:prstGeom prst="line">
              <a:avLst/>
            </a:prstGeom>
            <a:noFill/>
            <a:ln w="19050">
              <a:solidFill>
                <a:srgbClr val="808000"/>
              </a:solidFill>
              <a:round/>
              <a:headEnd/>
              <a:tailEnd/>
            </a:ln>
          </p:spPr>
          <p:txBody>
            <a:bodyPr/>
            <a:lstStyle/>
            <a:p>
              <a:endParaRPr lang="fr-FR"/>
            </a:p>
          </p:txBody>
        </p:sp>
        <p:sp>
          <p:nvSpPr>
            <p:cNvPr id="198676" name="Line 20"/>
            <p:cNvSpPr>
              <a:spLocks noChangeShapeType="1"/>
            </p:cNvSpPr>
            <p:nvPr/>
          </p:nvSpPr>
          <p:spPr bwMode="auto">
            <a:xfrm>
              <a:off x="2880" y="5472"/>
              <a:ext cx="1872" cy="0"/>
            </a:xfrm>
            <a:prstGeom prst="line">
              <a:avLst/>
            </a:prstGeom>
            <a:noFill/>
            <a:ln w="12700">
              <a:solidFill>
                <a:srgbClr val="FF6600"/>
              </a:solidFill>
              <a:round/>
              <a:headEnd/>
              <a:tailEnd/>
            </a:ln>
          </p:spPr>
          <p:txBody>
            <a:bodyPr/>
            <a:lstStyle/>
            <a:p>
              <a:endParaRPr lang="fr-FR"/>
            </a:p>
          </p:txBody>
        </p:sp>
        <p:sp>
          <p:nvSpPr>
            <p:cNvPr id="198677" name="Line 21"/>
            <p:cNvSpPr>
              <a:spLocks noChangeShapeType="1"/>
            </p:cNvSpPr>
            <p:nvPr/>
          </p:nvSpPr>
          <p:spPr bwMode="auto">
            <a:xfrm>
              <a:off x="4752" y="5472"/>
              <a:ext cx="0" cy="1296"/>
            </a:xfrm>
            <a:prstGeom prst="line">
              <a:avLst/>
            </a:prstGeom>
            <a:noFill/>
            <a:ln w="9525" cap="rnd">
              <a:solidFill>
                <a:srgbClr val="000000"/>
              </a:solidFill>
              <a:prstDash val="sysDot"/>
              <a:round/>
              <a:headEnd/>
              <a:tailEnd/>
            </a:ln>
          </p:spPr>
          <p:txBody>
            <a:bodyPr/>
            <a:lstStyle/>
            <a:p>
              <a:endParaRPr lang="fr-FR"/>
            </a:p>
          </p:txBody>
        </p:sp>
        <p:sp>
          <p:nvSpPr>
            <p:cNvPr id="198678" name="Line 22"/>
            <p:cNvSpPr>
              <a:spLocks noChangeShapeType="1"/>
            </p:cNvSpPr>
            <p:nvPr/>
          </p:nvSpPr>
          <p:spPr bwMode="auto">
            <a:xfrm>
              <a:off x="6480" y="6048"/>
              <a:ext cx="0" cy="720"/>
            </a:xfrm>
            <a:prstGeom prst="line">
              <a:avLst/>
            </a:prstGeom>
            <a:noFill/>
            <a:ln w="9525" cap="rnd">
              <a:solidFill>
                <a:srgbClr val="000000"/>
              </a:solidFill>
              <a:prstDash val="sysDot"/>
              <a:round/>
              <a:headEnd/>
              <a:tailEnd/>
            </a:ln>
          </p:spPr>
          <p:txBody>
            <a:bodyPr/>
            <a:lstStyle/>
            <a:p>
              <a:endParaRPr lang="fr-FR"/>
            </a:p>
          </p:txBody>
        </p:sp>
      </p:grpSp>
      <p:sp>
        <p:nvSpPr>
          <p:cNvPr id="23" name="ZoneTexte 22"/>
          <p:cNvSpPr txBox="1"/>
          <p:nvPr/>
        </p:nvSpPr>
        <p:spPr>
          <a:xfrm>
            <a:off x="452274" y="3278217"/>
            <a:ext cx="787744" cy="400110"/>
          </a:xfrm>
          <a:prstGeom prst="rect">
            <a:avLst/>
          </a:prstGeom>
          <a:noFill/>
        </p:spPr>
        <p:txBody>
          <a:bodyPr wrap="square" rtlCol="0">
            <a:spAutoFit/>
          </a:bodyPr>
          <a:lstStyle/>
          <a:p>
            <a:r>
              <a:rPr lang="fr-FR" sz="2000" dirty="0" err="1"/>
              <a:t>Trt</a:t>
            </a:r>
            <a:r>
              <a:rPr lang="fr-FR" sz="2000" dirty="0"/>
              <a:t> B</a:t>
            </a:r>
          </a:p>
        </p:txBody>
      </p:sp>
      <p:sp>
        <p:nvSpPr>
          <p:cNvPr id="24" name="ZoneTexte 23"/>
          <p:cNvSpPr txBox="1"/>
          <p:nvPr/>
        </p:nvSpPr>
        <p:spPr>
          <a:xfrm>
            <a:off x="1356147" y="5985935"/>
            <a:ext cx="395536" cy="369332"/>
          </a:xfrm>
          <a:prstGeom prst="rect">
            <a:avLst/>
          </a:prstGeom>
          <a:noFill/>
        </p:spPr>
        <p:txBody>
          <a:bodyPr wrap="square" rtlCol="0">
            <a:spAutoFit/>
          </a:bodyPr>
          <a:lstStyle/>
          <a:p>
            <a:r>
              <a:rPr lang="fr-FR" dirty="0">
                <a:solidFill>
                  <a:schemeClr val="bg1"/>
                </a:solidFill>
              </a:rPr>
              <a:t>0</a:t>
            </a:r>
          </a:p>
        </p:txBody>
      </p:sp>
      <p:sp>
        <p:nvSpPr>
          <p:cNvPr id="25" name="ZoneTexte 24"/>
          <p:cNvSpPr txBox="1"/>
          <p:nvPr/>
        </p:nvSpPr>
        <p:spPr>
          <a:xfrm>
            <a:off x="1336391" y="5471679"/>
            <a:ext cx="395536" cy="369332"/>
          </a:xfrm>
          <a:prstGeom prst="rect">
            <a:avLst/>
          </a:prstGeom>
          <a:noFill/>
        </p:spPr>
        <p:txBody>
          <a:bodyPr wrap="square" rtlCol="0">
            <a:spAutoFit/>
          </a:bodyPr>
          <a:lstStyle/>
          <a:p>
            <a:r>
              <a:rPr lang="fr-FR" dirty="0">
                <a:solidFill>
                  <a:schemeClr val="bg1"/>
                </a:solidFill>
              </a:rPr>
              <a:t>α</a:t>
            </a:r>
          </a:p>
        </p:txBody>
      </p:sp>
      <p:sp>
        <p:nvSpPr>
          <p:cNvPr id="26" name="ZoneTexte 25"/>
          <p:cNvSpPr txBox="1"/>
          <p:nvPr/>
        </p:nvSpPr>
        <p:spPr>
          <a:xfrm>
            <a:off x="1336391" y="4998525"/>
            <a:ext cx="395536" cy="369332"/>
          </a:xfrm>
          <a:prstGeom prst="rect">
            <a:avLst/>
          </a:prstGeom>
          <a:noFill/>
        </p:spPr>
        <p:txBody>
          <a:bodyPr wrap="square" rtlCol="0">
            <a:spAutoFit/>
          </a:bodyPr>
          <a:lstStyle/>
          <a:p>
            <a:r>
              <a:rPr lang="fr-FR" dirty="0">
                <a:solidFill>
                  <a:schemeClr val="bg1"/>
                </a:solidFill>
              </a:rPr>
              <a:t>1</a:t>
            </a:r>
          </a:p>
        </p:txBody>
      </p:sp>
      <p:sp>
        <p:nvSpPr>
          <p:cNvPr id="27" name="ZoneTexte 26"/>
          <p:cNvSpPr txBox="1"/>
          <p:nvPr/>
        </p:nvSpPr>
        <p:spPr>
          <a:xfrm>
            <a:off x="4930146" y="6065456"/>
            <a:ext cx="1067238" cy="338554"/>
          </a:xfrm>
          <a:prstGeom prst="rect">
            <a:avLst/>
          </a:prstGeom>
          <a:noFill/>
        </p:spPr>
        <p:txBody>
          <a:bodyPr wrap="square" rtlCol="0">
            <a:spAutoFit/>
          </a:bodyPr>
          <a:lstStyle/>
          <a:p>
            <a:r>
              <a:rPr lang="fr-FR" sz="1600" dirty="0" smtClean="0">
                <a:solidFill>
                  <a:schemeClr val="bg1"/>
                </a:solidFill>
              </a:rPr>
              <a:t>Temps</a:t>
            </a:r>
            <a:endParaRPr lang="fr-FR" sz="1600" dirty="0">
              <a:solidFill>
                <a:schemeClr val="bg1"/>
              </a:solidFill>
            </a:endParaRPr>
          </a:p>
        </p:txBody>
      </p:sp>
      <p:sp>
        <p:nvSpPr>
          <p:cNvPr id="28" name="ZoneTexte 27"/>
          <p:cNvSpPr txBox="1"/>
          <p:nvPr/>
        </p:nvSpPr>
        <p:spPr>
          <a:xfrm>
            <a:off x="356653" y="4615996"/>
            <a:ext cx="1818908" cy="338554"/>
          </a:xfrm>
          <a:prstGeom prst="rect">
            <a:avLst/>
          </a:prstGeom>
          <a:noFill/>
        </p:spPr>
        <p:txBody>
          <a:bodyPr wrap="square" rtlCol="0">
            <a:spAutoFit/>
          </a:bodyPr>
          <a:lstStyle/>
          <a:p>
            <a:r>
              <a:rPr lang="fr-FR" sz="1600" dirty="0">
                <a:solidFill>
                  <a:schemeClr val="bg1"/>
                </a:solidFill>
              </a:rPr>
              <a:t>État de </a:t>
            </a:r>
            <a:r>
              <a:rPr lang="fr-FR" sz="1600" dirty="0" smtClean="0">
                <a:solidFill>
                  <a:schemeClr val="bg1"/>
                </a:solidFill>
              </a:rPr>
              <a:t>santé</a:t>
            </a:r>
            <a:endParaRPr lang="fr-FR" sz="1600" dirty="0">
              <a:solidFill>
                <a:schemeClr val="bg1"/>
              </a:solidFill>
            </a:endParaRPr>
          </a:p>
        </p:txBody>
      </p:sp>
      <p:sp>
        <p:nvSpPr>
          <p:cNvPr id="2" name="Rectangle 1" hidden="1"/>
          <p:cNvSpPr/>
          <p:nvPr>
            <p:custDataLst>
              <p:tags r:id="rId1"/>
            </p:custDataLst>
          </p:nvPr>
        </p:nvSpPr>
        <p:spPr>
          <a:xfrm>
            <a:off x="1524000" y="6705600"/>
            <a:ext cx="1306286"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5" name="Rectangle 4"/>
          <p:cNvSpPr/>
          <p:nvPr>
            <p:custDataLst>
              <p:tags r:id="rId2"/>
            </p:custDataLst>
          </p:nvPr>
        </p:nvSpPr>
        <p:spPr>
          <a:xfrm>
            <a:off x="0" y="0"/>
            <a:ext cx="1741714"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14%</a:t>
            </a:r>
            <a:endParaRPr lang="fr-FR" sz="1200">
              <a:solidFill>
                <a:srgbClr val="000000"/>
              </a:solidFill>
            </a:endParaRPr>
          </a:p>
        </p:txBody>
      </p:sp>
      <p:sp>
        <p:nvSpPr>
          <p:cNvPr id="3" name="Rectangle 2"/>
          <p:cNvSpPr/>
          <p:nvPr>
            <p:custDataLst>
              <p:tags r:id="rId3"/>
            </p:custDataLst>
          </p:nvPr>
        </p:nvSpPr>
        <p:spPr>
          <a:xfrm>
            <a:off x="0" y="0"/>
            <a:ext cx="1939636"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16%</a:t>
            </a:r>
            <a:endParaRPr lang="fr-FR" sz="1200">
              <a:solidFill>
                <a:srgbClr val="FFFFFF"/>
              </a:solidFill>
            </a:endParaRPr>
          </a:p>
        </p:txBody>
      </p:sp>
      <p:sp>
        <p:nvSpPr>
          <p:cNvPr id="4" name="Rectangle 3"/>
          <p:cNvSpPr/>
          <p:nvPr/>
        </p:nvSpPr>
        <p:spPr>
          <a:xfrm>
            <a:off x="512" y="6536055"/>
            <a:ext cx="12191488" cy="307777"/>
          </a:xfrm>
          <a:prstGeom prst="rect">
            <a:avLst/>
          </a:prstGeom>
        </p:spPr>
        <p:txBody>
          <a:bodyPr wrap="square">
            <a:spAutoFit/>
          </a:bodyPr>
          <a:lstStyle/>
          <a:p>
            <a:r>
              <a:rPr lang="fr-FR" sz="1400" dirty="0" err="1" smtClean="0">
                <a:latin typeface="Calibri" panose="020F0502020204030204" pitchFamily="34" charset="0"/>
                <a:ea typeface="Calibri" panose="020F0502020204030204" pitchFamily="34" charset="0"/>
              </a:rPr>
              <a:t>Ashby</a:t>
            </a:r>
            <a:r>
              <a:rPr lang="fr-FR" sz="1400" dirty="0" smtClean="0">
                <a:latin typeface="Calibri" panose="020F0502020204030204" pitchFamily="34" charset="0"/>
                <a:ea typeface="Calibri" panose="020F0502020204030204" pitchFamily="34" charset="0"/>
              </a:rPr>
              <a:t> et al. </a:t>
            </a:r>
            <a:r>
              <a:rPr lang="fr-FR" sz="1400" dirty="0">
                <a:latin typeface="Calibri" panose="020F0502020204030204" pitchFamily="34" charset="0"/>
                <a:ea typeface="Calibri" panose="020F0502020204030204" pitchFamily="34" charset="0"/>
              </a:rPr>
              <a:t>The time </a:t>
            </a:r>
            <a:r>
              <a:rPr lang="fr-FR" sz="1400" dirty="0" err="1">
                <a:latin typeface="Calibri" panose="020F0502020204030204" pitchFamily="34" charset="0"/>
                <a:ea typeface="Calibri" panose="020F0502020204030204" pitchFamily="34" charset="0"/>
              </a:rPr>
              <a:t>trade</a:t>
            </a:r>
            <a:r>
              <a:rPr lang="fr-FR" sz="1400" dirty="0">
                <a:latin typeface="Calibri" panose="020F0502020204030204" pitchFamily="34" charset="0"/>
                <a:ea typeface="Calibri" panose="020F0502020204030204" pitchFamily="34" charset="0"/>
              </a:rPr>
              <a:t>-off technique: how do the </a:t>
            </a:r>
            <a:r>
              <a:rPr lang="fr-FR" sz="1400" dirty="0" err="1">
                <a:latin typeface="Calibri" panose="020F0502020204030204" pitchFamily="34" charset="0"/>
                <a:ea typeface="Calibri" panose="020F0502020204030204" pitchFamily="34" charset="0"/>
              </a:rPr>
              <a:t>valuations</a:t>
            </a:r>
            <a:r>
              <a:rPr lang="fr-FR" sz="1400" dirty="0">
                <a:latin typeface="Calibri" panose="020F0502020204030204" pitchFamily="34" charset="0"/>
                <a:ea typeface="Calibri" panose="020F0502020204030204" pitchFamily="34" charset="0"/>
              </a:rPr>
              <a:t> of </a:t>
            </a:r>
            <a:r>
              <a:rPr lang="fr-FR" sz="1400" dirty="0" err="1">
                <a:latin typeface="Calibri" panose="020F0502020204030204" pitchFamily="34" charset="0"/>
                <a:ea typeface="Calibri" panose="020F0502020204030204" pitchFamily="34" charset="0"/>
              </a:rPr>
              <a:t>breast</a:t>
            </a:r>
            <a:r>
              <a:rPr lang="fr-FR" sz="1400" dirty="0">
                <a:latin typeface="Calibri" panose="020F0502020204030204" pitchFamily="34" charset="0"/>
                <a:ea typeface="Calibri" panose="020F0502020204030204" pitchFamily="34" charset="0"/>
              </a:rPr>
              <a:t> cancer patients compare to </a:t>
            </a:r>
            <a:r>
              <a:rPr lang="fr-FR" sz="1400" dirty="0" err="1">
                <a:latin typeface="Calibri" panose="020F0502020204030204" pitchFamily="34" charset="0"/>
                <a:ea typeface="Calibri" panose="020F0502020204030204" pitchFamily="34" charset="0"/>
              </a:rPr>
              <a:t>those</a:t>
            </a:r>
            <a:r>
              <a:rPr lang="fr-FR" sz="1400" dirty="0">
                <a:latin typeface="Calibri" panose="020F0502020204030204" pitchFamily="34" charset="0"/>
                <a:ea typeface="Calibri" panose="020F0502020204030204" pitchFamily="34" charset="0"/>
              </a:rPr>
              <a:t> of </a:t>
            </a:r>
            <a:r>
              <a:rPr lang="fr-FR" sz="1400" dirty="0" err="1">
                <a:latin typeface="Calibri" panose="020F0502020204030204" pitchFamily="34" charset="0"/>
                <a:ea typeface="Calibri" panose="020F0502020204030204" pitchFamily="34" charset="0"/>
              </a:rPr>
              <a:t>other</a:t>
            </a:r>
            <a:r>
              <a:rPr lang="fr-FR" sz="1400" dirty="0">
                <a:latin typeface="Calibri" panose="020F0502020204030204" pitchFamily="34" charset="0"/>
                <a:ea typeface="Calibri" panose="020F0502020204030204" pitchFamily="34" charset="0"/>
              </a:rPr>
              <a:t> groups? </a:t>
            </a:r>
            <a:r>
              <a:rPr lang="fr-FR" sz="1400" i="1" dirty="0" err="1">
                <a:latin typeface="Calibri" panose="020F0502020204030204" pitchFamily="34" charset="0"/>
                <a:ea typeface="Calibri" panose="020F0502020204030204" pitchFamily="34" charset="0"/>
              </a:rPr>
              <a:t>Qual</a:t>
            </a:r>
            <a:r>
              <a:rPr lang="fr-FR" sz="1400" i="1" dirty="0">
                <a:latin typeface="Calibri" panose="020F0502020204030204" pitchFamily="34" charset="0"/>
                <a:ea typeface="Calibri" panose="020F0502020204030204" pitchFamily="34" charset="0"/>
              </a:rPr>
              <a:t>. Life </a:t>
            </a:r>
            <a:r>
              <a:rPr lang="fr-FR" sz="1400" i="1" dirty="0" err="1">
                <a:latin typeface="Calibri" panose="020F0502020204030204" pitchFamily="34" charset="0"/>
                <a:ea typeface="Calibri" panose="020F0502020204030204" pitchFamily="34" charset="0"/>
              </a:rPr>
              <a:t>Reaserch</a:t>
            </a:r>
            <a:r>
              <a:rPr lang="fr-FR" sz="1400" dirty="0">
                <a:latin typeface="Calibri" panose="020F0502020204030204" pitchFamily="34" charset="0"/>
                <a:ea typeface="Calibri" panose="020F0502020204030204" pitchFamily="34" charset="0"/>
              </a:rPr>
              <a:t> </a:t>
            </a:r>
            <a:r>
              <a:rPr lang="fr-FR" sz="1400" b="1" dirty="0">
                <a:latin typeface="Calibri" panose="020F0502020204030204" pitchFamily="34" charset="0"/>
                <a:ea typeface="Calibri" panose="020F0502020204030204" pitchFamily="34" charset="0"/>
              </a:rPr>
              <a:t>3</a:t>
            </a:r>
            <a:r>
              <a:rPr lang="fr-FR" sz="1400" dirty="0">
                <a:latin typeface="Calibri" panose="020F0502020204030204" pitchFamily="34" charset="0"/>
                <a:ea typeface="Calibri" panose="020F0502020204030204" pitchFamily="34" charset="0"/>
              </a:rPr>
              <a:t>, 257–265 (1994</a:t>
            </a:r>
            <a:r>
              <a:rPr lang="fr-FR" sz="1400" dirty="0" smtClean="0">
                <a:latin typeface="Calibri" panose="020F0502020204030204" pitchFamily="34" charset="0"/>
                <a:ea typeface="Calibri" panose="020F0502020204030204" pitchFamily="34" charset="0"/>
              </a:rPr>
              <a:t>)</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5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86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86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866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66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866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8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fr-FR" dirty="0">
                <a:solidFill>
                  <a:schemeClr val="accent1"/>
                </a:solidFill>
              </a:rPr>
              <a:t>Partie I</a:t>
            </a:r>
          </a:p>
        </p:txBody>
      </p:sp>
      <p:sp>
        <p:nvSpPr>
          <p:cNvPr id="199683" name="Rectangle 3"/>
          <p:cNvSpPr>
            <a:spLocks noGrp="1" noChangeArrowheads="1"/>
          </p:cNvSpPr>
          <p:nvPr>
            <p:ph type="body" idx="1"/>
          </p:nvPr>
        </p:nvSpPr>
        <p:spPr/>
        <p:txBody>
          <a:bodyPr>
            <a:normAutofit/>
          </a:bodyPr>
          <a:lstStyle/>
          <a:p>
            <a:pPr>
              <a:lnSpc>
                <a:spcPct val="90000"/>
              </a:lnSpc>
            </a:pPr>
            <a:r>
              <a:rPr lang="fr-FR" dirty="0"/>
              <a:t>Présentation de la méthode d’évaluation </a:t>
            </a:r>
            <a:r>
              <a:rPr lang="fr-FR" dirty="0" smtClean="0"/>
              <a:t>contingente</a:t>
            </a:r>
            <a:endParaRPr lang="fr-FR" dirty="0"/>
          </a:p>
        </p:txBody>
      </p:sp>
      <p:sp>
        <p:nvSpPr>
          <p:cNvPr id="2" name="Rectangle 1" hidden="1"/>
          <p:cNvSpPr/>
          <p:nvPr>
            <p:custDataLst>
              <p:tags r:id="rId1"/>
            </p:custDataLst>
          </p:nvPr>
        </p:nvSpPr>
        <p:spPr>
          <a:xfrm>
            <a:off x="1524000" y="6705600"/>
            <a:ext cx="1492898" cy="152400"/>
          </a:xfrm>
          <a:prstGeom prst="rect">
            <a:avLst/>
          </a:prstGeom>
          <a:solidFill>
            <a:srgbClr val="5B9BD5"/>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a:solidFill>
                <a:srgbClr val="C8C8C8"/>
              </a:solidFill>
              <a:latin typeface="Century Gothic" panose="020B0502020202020204" pitchFamily="34" charset="0"/>
            </a:endParaRPr>
          </a:p>
        </p:txBody>
      </p:sp>
      <p:sp>
        <p:nvSpPr>
          <p:cNvPr id="4" name="Rectangle 3"/>
          <p:cNvSpPr/>
          <p:nvPr>
            <p:custDataLst>
              <p:tags r:id="rId2"/>
            </p:custDataLst>
          </p:nvPr>
        </p:nvSpPr>
        <p:spPr>
          <a:xfrm>
            <a:off x="0" y="0"/>
            <a:ext cx="1990531" cy="152400"/>
          </a:xfrm>
          <a:prstGeom prst="rect">
            <a:avLst/>
          </a:prstGeom>
          <a:solidFill>
            <a:srgbClr val="A53010"/>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000000"/>
                </a:solidFill>
              </a:rPr>
              <a:t>16%</a:t>
            </a:r>
            <a:endParaRPr lang="fr-FR" sz="1200">
              <a:solidFill>
                <a:srgbClr val="000000"/>
              </a:solidFill>
            </a:endParaRPr>
          </a:p>
        </p:txBody>
      </p:sp>
      <p:sp>
        <p:nvSpPr>
          <p:cNvPr id="5" name="Rectangle 4"/>
          <p:cNvSpPr/>
          <p:nvPr>
            <p:custDataLst>
              <p:tags r:id="rId3"/>
            </p:custDataLst>
          </p:nvPr>
        </p:nvSpPr>
        <p:spPr>
          <a:xfrm>
            <a:off x="0" y="0"/>
            <a:ext cx="2216727" cy="152400"/>
          </a:xfrm>
          <a:prstGeom prst="rect">
            <a:avLst/>
          </a:prstGeom>
          <a:solidFill>
            <a:schemeClr val="tx2"/>
          </a:solidFill>
          <a:ln w="15875"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smtClean="0">
                <a:solidFill>
                  <a:srgbClr val="FFFFFF"/>
                </a:solidFill>
              </a:rPr>
              <a:t>18%</a:t>
            </a:r>
            <a:endParaRPr lang="fr-FR" sz="1200">
              <a:solidFill>
                <a:srgbClr val="FFFFFF"/>
              </a:solidFill>
            </a:endParaRPr>
          </a:p>
        </p:txBody>
      </p:sp>
      <p:sp>
        <p:nvSpPr>
          <p:cNvPr id="3" name="Rectangle 2"/>
          <p:cNvSpPr/>
          <p:nvPr/>
        </p:nvSpPr>
        <p:spPr>
          <a:xfrm>
            <a:off x="3051048" y="4522373"/>
            <a:ext cx="6096000" cy="1837426"/>
          </a:xfrm>
          <a:prstGeom prst="rect">
            <a:avLst/>
          </a:prstGeom>
        </p:spPr>
        <p:txBody>
          <a:bodyPr>
            <a:spAutoFit/>
          </a:bodyPr>
          <a:lstStyle/>
          <a:p>
            <a:pPr marL="457200" indent="438150">
              <a:lnSpc>
                <a:spcPct val="90000"/>
              </a:lnSpc>
              <a:buFont typeface="Wingdings" pitchFamily="2" charset="2"/>
              <a:buChar char="ü"/>
            </a:pPr>
            <a:r>
              <a:rPr lang="fr-FR" dirty="0" smtClean="0">
                <a:solidFill>
                  <a:schemeClr val="tx2"/>
                </a:solidFill>
              </a:rPr>
              <a:t>Fondements théoriques</a:t>
            </a:r>
            <a:endParaRPr lang="fr-FR" dirty="0">
              <a:solidFill>
                <a:schemeClr val="tx2"/>
              </a:solidFill>
            </a:endParaRPr>
          </a:p>
          <a:p>
            <a:pPr marL="457200" indent="438150">
              <a:lnSpc>
                <a:spcPct val="90000"/>
              </a:lnSpc>
              <a:buFont typeface="Wingdings" pitchFamily="2" charset="2"/>
              <a:buChar char="ü"/>
            </a:pPr>
            <a:r>
              <a:rPr lang="fr-FR" dirty="0">
                <a:solidFill>
                  <a:schemeClr val="tx2"/>
                </a:solidFill>
              </a:rPr>
              <a:t>Mise en œuvre pratique</a:t>
            </a:r>
          </a:p>
          <a:p>
            <a:pPr marL="1200150" lvl="2" indent="-285750">
              <a:lnSpc>
                <a:spcPct val="90000"/>
              </a:lnSpc>
              <a:buFont typeface="Arial" panose="020B0604020202020204" pitchFamily="34" charset="0"/>
              <a:buChar char="•"/>
            </a:pPr>
            <a:r>
              <a:rPr lang="fr-FR" dirty="0">
                <a:solidFill>
                  <a:schemeClr val="tx2"/>
                </a:solidFill>
              </a:rPr>
              <a:t>L’échantillon </a:t>
            </a:r>
          </a:p>
          <a:p>
            <a:pPr marL="1200150" lvl="2" indent="-285750">
              <a:lnSpc>
                <a:spcPct val="90000"/>
              </a:lnSpc>
              <a:buFont typeface="Arial" panose="020B0604020202020204" pitchFamily="34" charset="0"/>
              <a:buChar char="•"/>
            </a:pPr>
            <a:r>
              <a:rPr lang="fr-FR" dirty="0">
                <a:solidFill>
                  <a:schemeClr val="tx2"/>
                </a:solidFill>
              </a:rPr>
              <a:t>Les scénarios</a:t>
            </a:r>
          </a:p>
          <a:p>
            <a:pPr marL="1200150" lvl="2" indent="-285750">
              <a:lnSpc>
                <a:spcPct val="90000"/>
              </a:lnSpc>
              <a:buFont typeface="Arial" panose="020B0604020202020204" pitchFamily="34" charset="0"/>
              <a:buChar char="•"/>
            </a:pPr>
            <a:r>
              <a:rPr lang="fr-FR" dirty="0">
                <a:solidFill>
                  <a:schemeClr val="tx2"/>
                </a:solidFill>
              </a:rPr>
              <a:t>Formulation des questions contingentes</a:t>
            </a:r>
          </a:p>
          <a:p>
            <a:pPr marL="1200150" lvl="2" indent="-285750">
              <a:lnSpc>
                <a:spcPct val="90000"/>
              </a:lnSpc>
              <a:buFont typeface="Arial" panose="020B0604020202020204" pitchFamily="34" charset="0"/>
              <a:buChar char="•"/>
            </a:pPr>
            <a:r>
              <a:rPr lang="fr-FR" dirty="0">
                <a:solidFill>
                  <a:schemeClr val="tx2"/>
                </a:solidFill>
              </a:rPr>
              <a:t>Administration du questionnaire</a:t>
            </a:r>
          </a:p>
          <a:p>
            <a:pPr marL="1200150" lvl="2" indent="-285750">
              <a:lnSpc>
                <a:spcPct val="90000"/>
              </a:lnSpc>
              <a:buFont typeface="Arial" panose="020B0604020202020204" pitchFamily="34" charset="0"/>
              <a:buChar char="•"/>
            </a:pPr>
            <a:r>
              <a:rPr lang="fr-FR" dirty="0">
                <a:solidFill>
                  <a:schemeClr val="tx2"/>
                </a:solidFill>
              </a:rPr>
              <a:t>Validité et fiabilité</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2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À bandes">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TM02900688[[fn=Facette]]</Template>
  <TotalTime>12120</TotalTime>
  <Words>3994</Words>
  <Application>Microsoft Office PowerPoint</Application>
  <PresentationFormat>Grand écran</PresentationFormat>
  <Paragraphs>746</Paragraphs>
  <Slides>54</Slides>
  <Notes>37</Notes>
  <HiddenSlides>0</HiddenSlides>
  <MMClips>0</MMClips>
  <ScaleCrop>false</ScaleCrop>
  <HeadingPairs>
    <vt:vector size="8" baseType="variant">
      <vt:variant>
        <vt:lpstr>Polices utilisées</vt:lpstr>
      </vt:variant>
      <vt:variant>
        <vt:i4>14</vt:i4>
      </vt:variant>
      <vt:variant>
        <vt:lpstr>Thème</vt:lpstr>
      </vt:variant>
      <vt:variant>
        <vt:i4>2</vt:i4>
      </vt:variant>
      <vt:variant>
        <vt:lpstr>Serveurs OLE incorporés</vt:lpstr>
      </vt:variant>
      <vt:variant>
        <vt:i4>2</vt:i4>
      </vt:variant>
      <vt:variant>
        <vt:lpstr>Titres des diapositives</vt:lpstr>
      </vt:variant>
      <vt:variant>
        <vt:i4>54</vt:i4>
      </vt:variant>
    </vt:vector>
  </HeadingPairs>
  <TitlesOfParts>
    <vt:vector size="72" baseType="lpstr">
      <vt:lpstr>Arial</vt:lpstr>
      <vt:lpstr>Calibri</vt:lpstr>
      <vt:lpstr>Calibri Light</vt:lpstr>
      <vt:lpstr>Cambria</vt:lpstr>
      <vt:lpstr>Century Gothic</vt:lpstr>
      <vt:lpstr>Corbel</vt:lpstr>
      <vt:lpstr>Garamond</vt:lpstr>
      <vt:lpstr>Monotype Sorts</vt:lpstr>
      <vt:lpstr>Symbol</vt:lpstr>
      <vt:lpstr>System</vt:lpstr>
      <vt:lpstr>Times New Roman</vt:lpstr>
      <vt:lpstr>Trebuchet MS</vt:lpstr>
      <vt:lpstr>Wingdings</vt:lpstr>
      <vt:lpstr>Wingdings 2</vt:lpstr>
      <vt:lpstr>HDOfficeLightV0</vt:lpstr>
      <vt:lpstr>À bandes</vt:lpstr>
      <vt:lpstr>Document Microsoft Word 97 - 2003</vt:lpstr>
      <vt:lpstr>Document</vt:lpstr>
      <vt:lpstr>  La mesure des bénéfices en santé:   Introduction à l’évaluation contingente</vt:lpstr>
      <vt:lpstr>Plan</vt:lpstr>
      <vt:lpstr>L’évaluation économique: pourquoi ?</vt:lpstr>
      <vt:lpstr>Particularités du domaine de la santé</vt:lpstr>
      <vt:lpstr>Méthodes d’évaluation économique</vt:lpstr>
      <vt:lpstr>Fondements économiques de la révélation des préférences</vt:lpstr>
      <vt:lpstr>Concept d’utilité espérée</vt:lpstr>
      <vt:lpstr>Méthodes de révélations des préférences/bénéfices</vt:lpstr>
      <vt:lpstr>Partie I</vt:lpstr>
      <vt:lpstr>Qu’est ce que l’EC ?</vt:lpstr>
      <vt:lpstr>Qu’est ce que l’EC ?</vt:lpstr>
      <vt:lpstr>Avantages</vt:lpstr>
      <vt:lpstr>Mesure et direction de la mesure</vt:lpstr>
      <vt:lpstr>L’EC dans la littérature, quelques chiffres</vt:lpstr>
      <vt:lpstr>Mise en œuvre pratique …</vt:lpstr>
      <vt:lpstr>L’échantillon : qui enquêter ?</vt:lpstr>
      <vt:lpstr>L’élaboration des scénarios : une étape fondamentale  Les individus ne peuvent évaluer les programmes que sur la base de leur connaissance propre et de l’information proposée dans les scénarios</vt:lpstr>
      <vt:lpstr>Quel niveau d’incertitude ?</vt:lpstr>
      <vt:lpstr>Impact d’une variation du niveau d’incertitude</vt:lpstr>
      <vt:lpstr>Valeurs mesurées</vt:lpstr>
      <vt:lpstr>Perspectives               choix méthodologiques</vt:lpstr>
      <vt:lpstr>Formulation des questions contingentes</vt:lpstr>
      <vt:lpstr>Traitement économétrique des CAP</vt:lpstr>
      <vt:lpstr>Administration du questionnaire</vt:lpstr>
      <vt:lpstr>Validité et fiabilité</vt:lpstr>
      <vt:lpstr>Partie II</vt:lpstr>
      <vt:lpstr>Projet EuroWill</vt:lpstr>
      <vt:lpstr>Structure du questionnaire</vt:lpstr>
      <vt:lpstr>Description résumée des programmes</vt:lpstr>
      <vt:lpstr>Informations introductives</vt:lpstr>
      <vt:lpstr>Exercice de révélation du CAP: ex. du pontage</vt:lpstr>
      <vt:lpstr>Carte de paiement</vt:lpstr>
      <vt:lpstr>Classification des refus de contribution</vt:lpstr>
      <vt:lpstr>Contributions</vt:lpstr>
      <vt:lpstr>Motivations refus de contribution</vt:lpstr>
      <vt:lpstr>Motivations de contributions</vt:lpstr>
      <vt:lpstr>Impact d’une modification de l’information </vt:lpstr>
      <vt:lpstr>CAP / programme / niveau d’information</vt:lpstr>
      <vt:lpstr>L’évaluation jointe - Rationnel</vt:lpstr>
      <vt:lpstr>Modèle d’équations simultanées</vt:lpstr>
      <vt:lpstr>Schématisation des processus cognitifs en EJ</vt:lpstr>
      <vt:lpstr>Implications pour la méthode de l’EC</vt:lpstr>
      <vt:lpstr>Recommandations (1/2)</vt:lpstr>
      <vt:lpstr>Recommandations (2/2)</vt:lpstr>
      <vt:lpstr>Partie III</vt:lpstr>
      <vt:lpstr>Context</vt:lpstr>
      <vt:lpstr>APSEC: an integrated survey</vt:lpstr>
      <vt:lpstr>Populations and methods (1/2)</vt:lpstr>
      <vt:lpstr>Materials and methods (2/2)</vt:lpstr>
      <vt:lpstr>Example of choice  presented face to face assisted by computer</vt:lpstr>
      <vt:lpstr>Results: main characteristics of the study population</vt:lpstr>
      <vt:lpstr>Trade-off between attributes (conditional logit model)</vt:lpstr>
      <vt:lpstr>Results of the DCE for PLWH and physicians</vt:lpstr>
      <vt:lpstr>Utilities of four candidate HCRCT according to PLWH and physicians</vt:lpstr>
    </vt:vector>
  </TitlesOfParts>
  <Company>INSERM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process utility exist and impact of a joint contingent evaluation</dc:title>
  <dc:creator>Christel Protière</dc:creator>
  <cp:lastModifiedBy>X L</cp:lastModifiedBy>
  <cp:revision>647</cp:revision>
  <cp:lastPrinted>2002-06-26T13:49:31Z</cp:lastPrinted>
  <dcterms:created xsi:type="dcterms:W3CDTF">2000-06-05T10:38:58Z</dcterms:created>
  <dcterms:modified xsi:type="dcterms:W3CDTF">2019-12-13T16:39:05Z</dcterms:modified>
</cp:coreProperties>
</file>