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8" r:id="rId1"/>
    <p:sldMasterId id="2147483961" r:id="rId2"/>
  </p:sldMasterIdLst>
  <p:notesMasterIdLst>
    <p:notesMasterId r:id="rId40"/>
  </p:notesMasterIdLst>
  <p:sldIdLst>
    <p:sldId id="256" r:id="rId3"/>
    <p:sldId id="274" r:id="rId4"/>
    <p:sldId id="257" r:id="rId5"/>
    <p:sldId id="275" r:id="rId6"/>
    <p:sldId id="276" r:id="rId7"/>
    <p:sldId id="297" r:id="rId8"/>
    <p:sldId id="294" r:id="rId9"/>
    <p:sldId id="278" r:id="rId10"/>
    <p:sldId id="279" r:id="rId11"/>
    <p:sldId id="295" r:id="rId12"/>
    <p:sldId id="296" r:id="rId13"/>
    <p:sldId id="277" r:id="rId14"/>
    <p:sldId id="298" r:id="rId15"/>
    <p:sldId id="285" r:id="rId16"/>
    <p:sldId id="280" r:id="rId17"/>
    <p:sldId id="281" r:id="rId18"/>
    <p:sldId id="282" r:id="rId19"/>
    <p:sldId id="284" r:id="rId20"/>
    <p:sldId id="258" r:id="rId21"/>
    <p:sldId id="273" r:id="rId22"/>
    <p:sldId id="260" r:id="rId23"/>
    <p:sldId id="261" r:id="rId24"/>
    <p:sldId id="259" r:id="rId25"/>
    <p:sldId id="262" r:id="rId26"/>
    <p:sldId id="263" r:id="rId27"/>
    <p:sldId id="264" r:id="rId28"/>
    <p:sldId id="269" r:id="rId29"/>
    <p:sldId id="270" r:id="rId30"/>
    <p:sldId id="289" r:id="rId31"/>
    <p:sldId id="291" r:id="rId32"/>
    <p:sldId id="292" r:id="rId33"/>
    <p:sldId id="265" r:id="rId34"/>
    <p:sldId id="267" r:id="rId35"/>
    <p:sldId id="293" r:id="rId36"/>
    <p:sldId id="300" r:id="rId37"/>
    <p:sldId id="299"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 L" initials="XL" lastIdx="1" clrIdx="0">
    <p:extLst>
      <p:ext uri="{19B8F6BF-5375-455C-9EA6-DF929625EA0E}">
        <p15:presenceInfo xmlns:p15="http://schemas.microsoft.com/office/powerpoint/2012/main" userId="02842555432fab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38" autoAdjust="0"/>
    <p:restoredTop sz="84866" autoAdjust="0"/>
  </p:normalViewPr>
  <p:slideViewPr>
    <p:cSldViewPr snapToGrid="0">
      <p:cViewPr varScale="1">
        <p:scale>
          <a:sx n="70" d="100"/>
          <a:sy n="70" d="100"/>
        </p:scale>
        <p:origin x="8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fressard\Documents\APSEC\SAS\Boxplots%20profils%20patients%20-%20201705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stel.protiere\AppData\Local\Temp\Distribution%20scores%20(axe%201)-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Profils_patients!$G$9</c:f>
              <c:strCache>
                <c:ptCount val="1"/>
                <c:pt idx="0">
                  <c:v>Min</c:v>
                </c:pt>
              </c:strCache>
            </c:strRef>
          </c:tx>
          <c:spPr>
            <a:noFill/>
            <a:ln>
              <a:noFill/>
            </a:ln>
            <a:effectLst/>
          </c:spPr>
          <c:invertIfNegative val="0"/>
          <c:cat>
            <c:strRef>
              <c:f>Profils_patients!$H$8:$K$8</c:f>
              <c:strCache>
                <c:ptCount val="4"/>
                <c:pt idx="0">
                  <c:v>Most motivated</c:v>
                </c:pt>
                <c:pt idx="1">
                  <c:v>Conditional participation &amp; access to all</c:v>
                </c:pt>
                <c:pt idx="2">
                  <c:v>Moderately motivated</c:v>
                </c:pt>
                <c:pt idx="3">
                  <c:v>Reticence &amp; way of life</c:v>
                </c:pt>
              </c:strCache>
            </c:strRef>
          </c:cat>
          <c:val>
            <c:numRef>
              <c:f>Profils_patients!$H$9:$K$9</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0873-4969-ABBF-8A301E653151}"/>
            </c:ext>
          </c:extLst>
        </c:ser>
        <c:ser>
          <c:idx val="1"/>
          <c:order val="1"/>
          <c:tx>
            <c:strRef>
              <c:f>Profils_patients!$G$10</c:f>
              <c:strCache>
                <c:ptCount val="1"/>
                <c:pt idx="0">
                  <c:v>Q1-Min</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Profils_patients!$H$8:$K$8</c:f>
              <c:strCache>
                <c:ptCount val="4"/>
                <c:pt idx="0">
                  <c:v>Most motivated</c:v>
                </c:pt>
                <c:pt idx="1">
                  <c:v>Conditional participation &amp; access to all</c:v>
                </c:pt>
                <c:pt idx="2">
                  <c:v>Moderately motivated</c:v>
                </c:pt>
                <c:pt idx="3">
                  <c:v>Reticence &amp; way of life</c:v>
                </c:pt>
              </c:strCache>
            </c:strRef>
          </c:cat>
          <c:val>
            <c:numRef>
              <c:f>Profils_patients!$H$10:$K$10</c:f>
              <c:numCache>
                <c:formatCode>General</c:formatCode>
                <c:ptCount val="4"/>
                <c:pt idx="0">
                  <c:v>2</c:v>
                </c:pt>
                <c:pt idx="1">
                  <c:v>3</c:v>
                </c:pt>
                <c:pt idx="2">
                  <c:v>2</c:v>
                </c:pt>
                <c:pt idx="3">
                  <c:v>2</c:v>
                </c:pt>
              </c:numCache>
            </c:numRef>
          </c:val>
          <c:extLst>
            <c:ext xmlns:c16="http://schemas.microsoft.com/office/drawing/2014/chart" uri="{C3380CC4-5D6E-409C-BE32-E72D297353CC}">
              <c16:uniqueId val="{00000001-0873-4969-ABBF-8A301E653151}"/>
            </c:ext>
          </c:extLst>
        </c:ser>
        <c:ser>
          <c:idx val="2"/>
          <c:order val="2"/>
          <c:tx>
            <c:strRef>
              <c:f>Profils_patients!$G$11</c:f>
              <c:strCache>
                <c:ptCount val="1"/>
                <c:pt idx="0">
                  <c:v>Median-Q1</c:v>
                </c:pt>
              </c:strCache>
            </c:strRef>
          </c:tx>
          <c:spPr>
            <a:solidFill>
              <a:schemeClr val="accent1">
                <a:lumMod val="40000"/>
                <a:lumOff val="60000"/>
              </a:schemeClr>
            </a:solidFill>
            <a:ln>
              <a:solidFill>
                <a:schemeClr val="accent1"/>
              </a:solidFill>
            </a:ln>
            <a:effectLst/>
          </c:spPr>
          <c:invertIfNegative val="0"/>
          <c:cat>
            <c:strRef>
              <c:f>Profils_patients!$H$8:$K$8</c:f>
              <c:strCache>
                <c:ptCount val="4"/>
                <c:pt idx="0">
                  <c:v>Most motivated</c:v>
                </c:pt>
                <c:pt idx="1">
                  <c:v>Conditional participation &amp; access to all</c:v>
                </c:pt>
                <c:pt idx="2">
                  <c:v>Moderately motivated</c:v>
                </c:pt>
                <c:pt idx="3">
                  <c:v>Reticence &amp; way of life</c:v>
                </c:pt>
              </c:strCache>
            </c:strRef>
          </c:cat>
          <c:val>
            <c:numRef>
              <c:f>Profils_patients!$H$11:$K$11</c:f>
              <c:numCache>
                <c:formatCode>General</c:formatCode>
                <c:ptCount val="4"/>
                <c:pt idx="0">
                  <c:v>2</c:v>
                </c:pt>
                <c:pt idx="1">
                  <c:v>2</c:v>
                </c:pt>
                <c:pt idx="2">
                  <c:v>1</c:v>
                </c:pt>
                <c:pt idx="3">
                  <c:v>2</c:v>
                </c:pt>
              </c:numCache>
            </c:numRef>
          </c:val>
          <c:extLst>
            <c:ext xmlns:c16="http://schemas.microsoft.com/office/drawing/2014/chart" uri="{C3380CC4-5D6E-409C-BE32-E72D297353CC}">
              <c16:uniqueId val="{00000002-0873-4969-ABBF-8A301E653151}"/>
            </c:ext>
          </c:extLst>
        </c:ser>
        <c:ser>
          <c:idx val="3"/>
          <c:order val="3"/>
          <c:tx>
            <c:strRef>
              <c:f>Profils_patients!$G$12</c:f>
              <c:strCache>
                <c:ptCount val="1"/>
                <c:pt idx="0">
                  <c:v>Q3-Median</c:v>
                </c:pt>
              </c:strCache>
            </c:strRef>
          </c:tx>
          <c:spPr>
            <a:solidFill>
              <a:schemeClr val="accent1">
                <a:lumMod val="40000"/>
                <a:lumOff val="60000"/>
              </a:schemeClr>
            </a:solidFill>
            <a:ln>
              <a:solidFill>
                <a:schemeClr val="accent1"/>
              </a:solidFill>
            </a:ln>
            <a:effectLst/>
          </c:spPr>
          <c:invertIfNegative val="0"/>
          <c:cat>
            <c:strRef>
              <c:f>Profils_patients!$H$8:$K$8</c:f>
              <c:strCache>
                <c:ptCount val="4"/>
                <c:pt idx="0">
                  <c:v>Most motivated</c:v>
                </c:pt>
                <c:pt idx="1">
                  <c:v>Conditional participation &amp; access to all</c:v>
                </c:pt>
                <c:pt idx="2">
                  <c:v>Moderately motivated</c:v>
                </c:pt>
                <c:pt idx="3">
                  <c:v>Reticence &amp; way of life</c:v>
                </c:pt>
              </c:strCache>
            </c:strRef>
          </c:cat>
          <c:val>
            <c:numRef>
              <c:f>Profils_patients!$H$12:$K$12</c:f>
              <c:numCache>
                <c:formatCode>General</c:formatCode>
                <c:ptCount val="4"/>
                <c:pt idx="0">
                  <c:v>1</c:v>
                </c:pt>
                <c:pt idx="1">
                  <c:v>1</c:v>
                </c:pt>
                <c:pt idx="2">
                  <c:v>2</c:v>
                </c:pt>
                <c:pt idx="3">
                  <c:v>1</c:v>
                </c:pt>
              </c:numCache>
            </c:numRef>
          </c:val>
          <c:extLst>
            <c:ext xmlns:c16="http://schemas.microsoft.com/office/drawing/2014/chart" uri="{C3380CC4-5D6E-409C-BE32-E72D297353CC}">
              <c16:uniqueId val="{00000003-0873-4969-ABBF-8A301E653151}"/>
            </c:ext>
          </c:extLst>
        </c:ser>
        <c:ser>
          <c:idx val="4"/>
          <c:order val="4"/>
          <c:tx>
            <c:strRef>
              <c:f>Profils_patients!$G$13</c:f>
              <c:strCache>
                <c:ptCount val="1"/>
                <c:pt idx="0">
                  <c:v>Max-Q3</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Profils_patients!$H$8:$K$8</c:f>
              <c:strCache>
                <c:ptCount val="4"/>
                <c:pt idx="0">
                  <c:v>Most motivated</c:v>
                </c:pt>
                <c:pt idx="1">
                  <c:v>Conditional participation &amp; access to all</c:v>
                </c:pt>
                <c:pt idx="2">
                  <c:v>Moderately motivated</c:v>
                </c:pt>
                <c:pt idx="3">
                  <c:v>Reticence &amp; way of life</c:v>
                </c:pt>
              </c:strCache>
            </c:strRef>
          </c:cat>
          <c:val>
            <c:numRef>
              <c:f>Profils_patients!$H$13:$K$13</c:f>
              <c:numCache>
                <c:formatCode>General</c:formatCode>
                <c:ptCount val="4"/>
                <c:pt idx="0">
                  <c:v>1</c:v>
                </c:pt>
                <c:pt idx="1">
                  <c:v>0</c:v>
                </c:pt>
                <c:pt idx="2">
                  <c:v>1</c:v>
                </c:pt>
                <c:pt idx="3">
                  <c:v>1</c:v>
                </c:pt>
              </c:numCache>
            </c:numRef>
          </c:val>
          <c:extLst>
            <c:ext xmlns:c16="http://schemas.microsoft.com/office/drawing/2014/chart" uri="{C3380CC4-5D6E-409C-BE32-E72D297353CC}">
              <c16:uniqueId val="{00000004-0873-4969-ABBF-8A301E653151}"/>
            </c:ext>
          </c:extLst>
        </c:ser>
        <c:dLbls>
          <c:showLegendKey val="0"/>
          <c:showVal val="0"/>
          <c:showCatName val="0"/>
          <c:showSerName val="0"/>
          <c:showPercent val="0"/>
          <c:showBubbleSize val="0"/>
        </c:dLbls>
        <c:gapWidth val="150"/>
        <c:overlap val="100"/>
        <c:axId val="491682424"/>
        <c:axId val="491681248"/>
      </c:barChart>
      <c:catAx>
        <c:axId val="49168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91681248"/>
        <c:crosses val="autoZero"/>
        <c:auto val="1"/>
        <c:lblAlgn val="ctr"/>
        <c:lblOffset val="100"/>
        <c:noMultiLvlLbl val="0"/>
      </c:catAx>
      <c:valAx>
        <c:axId val="491681248"/>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9168242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'[Distribution scores (axe 1)-1.xlsx]Graphique'!$B$1</c:f>
              <c:strCache>
                <c:ptCount val="1"/>
                <c:pt idx="0">
                  <c:v>Fréquence</c:v>
                </c:pt>
              </c:strCache>
            </c:strRef>
          </c:tx>
          <c:spPr>
            <a:solidFill>
              <a:schemeClr val="accent1">
                <a:alpha val="7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6BA6-4C2D-A4D7-F5FF7962B29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6BA6-4C2D-A4D7-F5FF7962B29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6BA6-4C2D-A4D7-F5FF7962B29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6BA6-4C2D-A4D7-F5FF7962B293}"/>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6BA6-4C2D-A4D7-F5FF7962B293}"/>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6-6BA6-4C2D-A4D7-F5FF7962B293}"/>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6BA6-4C2D-A4D7-F5FF7962B293}"/>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9-6BA6-4C2D-A4D7-F5FF7962B293}"/>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A-6BA6-4C2D-A4D7-F5FF7962B293}"/>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B-6BA6-4C2D-A4D7-F5FF7962B293}"/>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C-6BA6-4C2D-A4D7-F5FF7962B293}"/>
              </c:ext>
            </c:extLst>
          </c:dPt>
          <c:dLbls>
            <c:dLbl>
              <c:idx val="0"/>
              <c:layout/>
              <c:tx>
                <c:rich>
                  <a:bodyPr/>
                  <a:lstStyle/>
                  <a:p>
                    <a:fld id="{1172AE41-33A8-4807-8D34-D4B41561E1F4}" type="CELLRANGE">
                      <a:rPr lang="en-US"/>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6BA6-4C2D-A4D7-F5FF7962B293}"/>
                </c:ext>
              </c:extLst>
            </c:dLbl>
            <c:dLbl>
              <c:idx val="1"/>
              <c:layout/>
              <c:tx>
                <c:rich>
                  <a:bodyPr/>
                  <a:lstStyle/>
                  <a:p>
                    <a:fld id="{99826049-3536-4170-AC16-E9E3A8C61A6B}"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BA6-4C2D-A4D7-F5FF7962B293}"/>
                </c:ext>
              </c:extLst>
            </c:dLbl>
            <c:dLbl>
              <c:idx val="2"/>
              <c:layout/>
              <c:tx>
                <c:rich>
                  <a:bodyPr/>
                  <a:lstStyle/>
                  <a:p>
                    <a:fld id="{FE469C99-B684-43C5-88CB-2E0411DF902A}"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BA6-4C2D-A4D7-F5FF7962B293}"/>
                </c:ext>
              </c:extLst>
            </c:dLbl>
            <c:dLbl>
              <c:idx val="3"/>
              <c:layout/>
              <c:tx>
                <c:rich>
                  <a:bodyPr/>
                  <a:lstStyle/>
                  <a:p>
                    <a:fld id="{FB4CC565-5580-444C-926B-C737A0145682}"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BA6-4C2D-A4D7-F5FF7962B293}"/>
                </c:ext>
              </c:extLst>
            </c:dLbl>
            <c:dLbl>
              <c:idx val="4"/>
              <c:layout/>
              <c:tx>
                <c:rich>
                  <a:bodyPr/>
                  <a:lstStyle/>
                  <a:p>
                    <a:fld id="{8A511891-E7EC-4550-9360-EA81E9FA8470}"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6BA6-4C2D-A4D7-F5FF7962B293}"/>
                </c:ext>
              </c:extLst>
            </c:dLbl>
            <c:dLbl>
              <c:idx val="5"/>
              <c:layout/>
              <c:tx>
                <c:rich>
                  <a:bodyPr/>
                  <a:lstStyle/>
                  <a:p>
                    <a:fld id="{FC05A42E-2164-455F-ABBB-B07E04C3ECB8}"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6BA6-4C2D-A4D7-F5FF7962B293}"/>
                </c:ext>
              </c:extLst>
            </c:dLbl>
            <c:dLbl>
              <c:idx val="6"/>
              <c:layout/>
              <c:tx>
                <c:rich>
                  <a:bodyPr/>
                  <a:lstStyle/>
                  <a:p>
                    <a:fld id="{2342AA12-4920-49EA-8985-6029379B7547}"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6BA6-4C2D-A4D7-F5FF7962B293}"/>
                </c:ext>
              </c:extLst>
            </c:dLbl>
            <c:dLbl>
              <c:idx val="7"/>
              <c:layout/>
              <c:tx>
                <c:rich>
                  <a:bodyPr/>
                  <a:lstStyle/>
                  <a:p>
                    <a:fld id="{DDFBC9F7-A579-4E96-B95F-74435F6283F5}"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BA6-4C2D-A4D7-F5FF7962B293}"/>
                </c:ext>
              </c:extLst>
            </c:dLbl>
            <c:dLbl>
              <c:idx val="8"/>
              <c:layout/>
              <c:tx>
                <c:rich>
                  <a:bodyPr/>
                  <a:lstStyle/>
                  <a:p>
                    <a:fld id="{52F488AA-9078-42A3-A4DB-6C8134293BFF}"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BA6-4C2D-A4D7-F5FF7962B293}"/>
                </c:ext>
              </c:extLst>
            </c:dLbl>
            <c:dLbl>
              <c:idx val="9"/>
              <c:layout/>
              <c:tx>
                <c:rich>
                  <a:bodyPr/>
                  <a:lstStyle/>
                  <a:p>
                    <a:fld id="{E80D76D8-E7AB-4F05-B2F7-B0D043F038AA}"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BA6-4C2D-A4D7-F5FF7962B293}"/>
                </c:ext>
              </c:extLst>
            </c:dLbl>
            <c:dLbl>
              <c:idx val="10"/>
              <c:layout/>
              <c:tx>
                <c:rich>
                  <a:bodyPr/>
                  <a:lstStyle/>
                  <a:p>
                    <a:fld id="{B5C213B1-7E37-41E6-95B9-B49E5DFCB1E0}"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6BA6-4C2D-A4D7-F5FF7962B293}"/>
                </c:ext>
              </c:extLst>
            </c:dLbl>
            <c:dLbl>
              <c:idx val="11"/>
              <c:layout/>
              <c:tx>
                <c:rich>
                  <a:bodyPr/>
                  <a:lstStyle/>
                  <a:p>
                    <a:fld id="{C88C46C0-4AE3-4457-A0BF-A235D49C50CF}"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6BA6-4C2D-A4D7-F5FF7962B293}"/>
                </c:ext>
              </c:extLst>
            </c:dLbl>
            <c:dLbl>
              <c:idx val="12"/>
              <c:layout/>
              <c:tx>
                <c:rich>
                  <a:bodyPr/>
                  <a:lstStyle/>
                  <a:p>
                    <a:fld id="{37FA4958-6E2B-44BF-8670-2303867A6FA9}" type="CELLRANGE">
                      <a:rPr lang="en-GB"/>
                      <a:pPr/>
                      <a:t>[PLAGECELL]</a:t>
                    </a:fld>
                    <a:endParaRPr lang="en-GB"/>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6BA6-4C2D-A4D7-F5FF7962B29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a:solidFill>
                        <a:schemeClr val="tx1">
                          <a:lumMod val="35000"/>
                          <a:lumOff val="65000"/>
                        </a:schemeClr>
                      </a:solidFill>
                    </a:ln>
                    <a:effectLst/>
                  </c:spPr>
                </c15:leaderLines>
              </c:ext>
            </c:extLst>
          </c:dLbls>
          <c:cat>
            <c:strRef>
              <c:f>'[Distribution scores (axe 1)-1.xlsx]Graphique'!$A$2:$A$14</c:f>
              <c:strCache>
                <c:ptCount val="13"/>
                <c:pt idx="0">
                  <c:v>]-6;-5]</c:v>
                </c:pt>
                <c:pt idx="1">
                  <c:v>]-5;-4]</c:v>
                </c:pt>
                <c:pt idx="2">
                  <c:v>]-4;-3]</c:v>
                </c:pt>
                <c:pt idx="3">
                  <c:v>]-3;-2]</c:v>
                </c:pt>
                <c:pt idx="4">
                  <c:v>]-2;-1]</c:v>
                </c:pt>
                <c:pt idx="5">
                  <c:v>]-1;0]</c:v>
                </c:pt>
                <c:pt idx="6">
                  <c:v>]0;1]</c:v>
                </c:pt>
                <c:pt idx="7">
                  <c:v>]1;2]</c:v>
                </c:pt>
                <c:pt idx="8">
                  <c:v>]2;3]</c:v>
                </c:pt>
                <c:pt idx="9">
                  <c:v>]3;4]</c:v>
                </c:pt>
                <c:pt idx="10">
                  <c:v>]4;5]</c:v>
                </c:pt>
                <c:pt idx="11">
                  <c:v>]5;6]</c:v>
                </c:pt>
                <c:pt idx="12">
                  <c:v>]6;7]</c:v>
                </c:pt>
              </c:strCache>
            </c:strRef>
          </c:cat>
          <c:val>
            <c:numRef>
              <c:f>'[Distribution scores (axe 1)-1.xlsx]Graphique'!$B$2:$B$14</c:f>
              <c:numCache>
                <c:formatCode>General</c:formatCode>
                <c:ptCount val="13"/>
                <c:pt idx="0">
                  <c:v>6</c:v>
                </c:pt>
                <c:pt idx="1">
                  <c:v>10</c:v>
                </c:pt>
                <c:pt idx="2">
                  <c:v>11</c:v>
                </c:pt>
                <c:pt idx="3">
                  <c:v>25</c:v>
                </c:pt>
                <c:pt idx="4">
                  <c:v>16</c:v>
                </c:pt>
                <c:pt idx="5">
                  <c:v>27</c:v>
                </c:pt>
                <c:pt idx="6">
                  <c:v>36</c:v>
                </c:pt>
                <c:pt idx="7">
                  <c:v>16</c:v>
                </c:pt>
                <c:pt idx="8">
                  <c:v>24</c:v>
                </c:pt>
                <c:pt idx="9">
                  <c:v>7</c:v>
                </c:pt>
                <c:pt idx="10">
                  <c:v>9</c:v>
                </c:pt>
                <c:pt idx="11">
                  <c:v>5</c:v>
                </c:pt>
                <c:pt idx="12">
                  <c:v>3</c:v>
                </c:pt>
              </c:numCache>
            </c:numRef>
          </c:val>
          <c:extLst>
            <c:ext xmlns:c15="http://schemas.microsoft.com/office/drawing/2012/chart" uri="{02D57815-91ED-43cb-92C2-25804820EDAC}">
              <c15:datalabelsRange>
                <c15:f>'[Distribution scores (axe 1)-1.xlsx]Graphique'!$C$2:$C$14</c15:f>
                <c15:dlblRangeCache>
                  <c:ptCount val="13"/>
                  <c:pt idx="0">
                    <c:v>3.08</c:v>
                  </c:pt>
                  <c:pt idx="1">
                    <c:v>5.13</c:v>
                  </c:pt>
                  <c:pt idx="2">
                    <c:v>5.64</c:v>
                  </c:pt>
                  <c:pt idx="3">
                    <c:v>12.82</c:v>
                  </c:pt>
                  <c:pt idx="4">
                    <c:v>8.21</c:v>
                  </c:pt>
                  <c:pt idx="5">
                    <c:v>13.85</c:v>
                  </c:pt>
                  <c:pt idx="6">
                    <c:v>18.46</c:v>
                  </c:pt>
                  <c:pt idx="7">
                    <c:v>8.21</c:v>
                  </c:pt>
                  <c:pt idx="8">
                    <c:v>12.31</c:v>
                  </c:pt>
                  <c:pt idx="9">
                    <c:v>3.59</c:v>
                  </c:pt>
                  <c:pt idx="10">
                    <c:v>4.62</c:v>
                  </c:pt>
                  <c:pt idx="11">
                    <c:v>2.56</c:v>
                  </c:pt>
                  <c:pt idx="12">
                    <c:v>1.54</c:v>
                  </c:pt>
                </c15:dlblRangeCache>
              </c15:datalabelsRange>
            </c:ext>
            <c:ext xmlns:c16="http://schemas.microsoft.com/office/drawing/2014/chart" uri="{C3380CC4-5D6E-409C-BE32-E72D297353CC}">
              <c16:uniqueId val="{0000000D-6BA6-4C2D-A4D7-F5FF7962B293}"/>
            </c:ext>
          </c:extLst>
        </c:ser>
        <c:dLbls>
          <c:dLblPos val="ctr"/>
          <c:showLegendKey val="0"/>
          <c:showVal val="1"/>
          <c:showCatName val="0"/>
          <c:showSerName val="0"/>
          <c:showPercent val="0"/>
          <c:showBubbleSize val="0"/>
        </c:dLbls>
        <c:gapWidth val="10"/>
        <c:overlap val="100"/>
        <c:axId val="357241840"/>
        <c:axId val="357243408"/>
      </c:barChart>
      <c:catAx>
        <c:axId val="35724184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57243408"/>
        <c:crosses val="autoZero"/>
        <c:auto val="1"/>
        <c:lblAlgn val="ctr"/>
        <c:lblOffset val="100"/>
        <c:noMultiLvlLbl val="0"/>
      </c:catAx>
      <c:valAx>
        <c:axId val="357243408"/>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5724184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B244E-0B5D-4AB2-9935-D61EDF3465D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fr-FR"/>
        </a:p>
      </dgm:t>
    </dgm:pt>
    <dgm:pt modelId="{445C3550-E2FF-4B58-86EC-59580A207C05}">
      <dgm:prSet phldrT="[Texte]" custT="1"/>
      <dgm:spPr>
        <a:xfrm rot="5400000">
          <a:off x="-200786" y="157964"/>
          <a:ext cx="1521840" cy="1212265"/>
        </a:xfrm>
        <a:prstGeom prst="chevron">
          <a:avLst/>
        </a:prstGeom>
        <a:solidFill>
          <a:srgbClr val="FFBD47">
            <a:hueOff val="0"/>
            <a:satOff val="0"/>
            <a:lumOff val="0"/>
            <a:alphaOff val="0"/>
          </a:srgbClr>
        </a:solidFill>
        <a:ln w="15875" cap="flat" cmpd="sng" algn="ctr">
          <a:solidFill>
            <a:srgbClr val="FFBD47">
              <a:hueOff val="0"/>
              <a:satOff val="0"/>
              <a:lumOff val="0"/>
              <a:alphaOff val="0"/>
            </a:srgbClr>
          </a:solidFill>
          <a:prstDash val="solid"/>
        </a:ln>
        <a:effectLst/>
      </dgm:spPr>
      <dgm:t>
        <a:bodyPr/>
        <a:lstStyle/>
        <a:p>
          <a:pPr>
            <a:lnSpc>
              <a:spcPct val="100000"/>
            </a:lnSpc>
            <a:spcAft>
              <a:spcPts val="0"/>
            </a:spcAft>
          </a:pPr>
          <a:r>
            <a:rPr lang="en-GB" sz="1800" noProof="0" dirty="0" smtClean="0">
              <a:solidFill>
                <a:sysClr val="window" lastClr="FFFFFF"/>
              </a:solidFill>
              <a:latin typeface="Calibri" panose="020F0502020204030204"/>
              <a:ea typeface="+mn-ea"/>
              <a:cs typeface="+mn-cs"/>
            </a:rPr>
            <a:t>Step 1: </a:t>
          </a:r>
        </a:p>
        <a:p>
          <a:pPr>
            <a:lnSpc>
              <a:spcPct val="100000"/>
            </a:lnSpc>
            <a:spcAft>
              <a:spcPts val="0"/>
            </a:spcAft>
          </a:pPr>
          <a:r>
            <a:rPr lang="en-GB" sz="1800" noProof="0" dirty="0" smtClean="0">
              <a:solidFill>
                <a:sysClr val="window" lastClr="FFFFFF"/>
              </a:solidFill>
              <a:latin typeface="Calibri" panose="020F0502020204030204"/>
              <a:ea typeface="+mn-ea"/>
              <a:cs typeface="+mn-cs"/>
            </a:rPr>
            <a:t>Qualitative</a:t>
          </a:r>
          <a:endParaRPr lang="en-GB" sz="1800" noProof="0" dirty="0">
            <a:solidFill>
              <a:sysClr val="window" lastClr="FFFFFF"/>
            </a:solidFill>
            <a:latin typeface="Calibri" panose="020F0502020204030204"/>
            <a:ea typeface="+mn-ea"/>
            <a:cs typeface="+mn-cs"/>
          </a:endParaRPr>
        </a:p>
      </dgm:t>
    </dgm:pt>
    <dgm:pt modelId="{FA3A1162-C5C9-4854-9551-80712FFD7356}" type="parTrans" cxnId="{3787BD6C-3CDB-45F8-94E5-4CAC8A64AFC9}">
      <dgm:prSet/>
      <dgm:spPr/>
      <dgm:t>
        <a:bodyPr/>
        <a:lstStyle/>
        <a:p>
          <a:endParaRPr lang="en-GB" noProof="0" dirty="0"/>
        </a:p>
      </dgm:t>
    </dgm:pt>
    <dgm:pt modelId="{AD7DEB9E-D7D0-457A-A1AE-CE4D0F86C332}" type="sibTrans" cxnId="{3787BD6C-3CDB-45F8-94E5-4CAC8A64AFC9}">
      <dgm:prSet/>
      <dgm:spPr/>
      <dgm:t>
        <a:bodyPr/>
        <a:lstStyle/>
        <a:p>
          <a:endParaRPr lang="en-GB" noProof="0" dirty="0"/>
        </a:p>
      </dgm:t>
    </dgm:pt>
    <dgm:pt modelId="{5D560F1C-9B68-413B-A52E-1611901222B9}">
      <dgm:prSet phldrT="[Texte]" custT="1"/>
      <dgm:spPr>
        <a:xfrm rot="5400000">
          <a:off x="5415944" y="-4319989"/>
          <a:ext cx="989716" cy="9636048"/>
        </a:xfrm>
        <a:prstGeom prst="round2SameRect">
          <a:avLst/>
        </a:prstGeom>
        <a:noFill/>
        <a:ln w="15875" cap="flat" cmpd="sng" algn="ctr">
          <a:solidFill>
            <a:srgbClr val="FFBD47">
              <a:hueOff val="0"/>
              <a:satOff val="0"/>
              <a:lumOff val="0"/>
              <a:alphaOff val="0"/>
            </a:srgbClr>
          </a:solidFill>
          <a:prstDash val="solid"/>
        </a:ln>
        <a:effectLst/>
      </dgm:spPr>
      <dgm:t>
        <a:bodyPr/>
        <a:lstStyle/>
        <a:p>
          <a:r>
            <a:rPr lang="en-GB" sz="2200" b="0" noProof="0" dirty="0" smtClean="0">
              <a:solidFill>
                <a:schemeClr val="tx1"/>
              </a:solidFill>
              <a:latin typeface="Calibri" panose="020F0502020204030204"/>
              <a:ea typeface="+mn-ea"/>
              <a:cs typeface="+mn-cs"/>
            </a:rPr>
            <a:t>Eliciting </a:t>
          </a:r>
          <a:r>
            <a:rPr lang="en-GB" sz="2200" noProof="0" dirty="0" smtClean="0">
              <a:solidFill>
                <a:schemeClr val="tx1"/>
              </a:solidFill>
              <a:latin typeface="Calibri" panose="020F0502020204030204"/>
              <a:ea typeface="+mn-ea"/>
              <a:cs typeface="+mn-cs"/>
            </a:rPr>
            <a:t>PLWH’ and health provider (HP)’ </a:t>
          </a:r>
          <a:r>
            <a:rPr lang="en-GB" sz="2200" b="0" noProof="0" dirty="0" smtClean="0">
              <a:solidFill>
                <a:schemeClr val="tx1"/>
              </a:solidFill>
              <a:latin typeface="Calibri" panose="020F0502020204030204"/>
              <a:ea typeface="+mn-ea"/>
              <a:cs typeface="+mn-cs"/>
            </a:rPr>
            <a:t>perspectives regarding HCRCT</a:t>
          </a:r>
          <a:endParaRPr lang="en-GB" sz="2200" b="0" noProof="0" dirty="0">
            <a:solidFill>
              <a:schemeClr val="tx1"/>
            </a:solidFill>
            <a:latin typeface="Calibri" panose="020F0502020204030204"/>
            <a:ea typeface="+mn-ea"/>
            <a:cs typeface="+mn-cs"/>
          </a:endParaRPr>
        </a:p>
      </dgm:t>
    </dgm:pt>
    <dgm:pt modelId="{75154705-317F-4E60-8E98-655943699278}" type="parTrans" cxnId="{03EDE477-5014-4DA3-8CA7-9EABEB0B23BB}">
      <dgm:prSet/>
      <dgm:spPr/>
      <dgm:t>
        <a:bodyPr/>
        <a:lstStyle/>
        <a:p>
          <a:endParaRPr lang="en-GB" noProof="0" dirty="0"/>
        </a:p>
      </dgm:t>
    </dgm:pt>
    <dgm:pt modelId="{FE459B3A-0BFB-431B-8DB7-4592BBD6BAA0}" type="sibTrans" cxnId="{03EDE477-5014-4DA3-8CA7-9EABEB0B23BB}">
      <dgm:prSet/>
      <dgm:spPr/>
      <dgm:t>
        <a:bodyPr/>
        <a:lstStyle/>
        <a:p>
          <a:endParaRPr lang="en-GB" noProof="0" dirty="0"/>
        </a:p>
      </dgm:t>
    </dgm:pt>
    <dgm:pt modelId="{76ACDF63-52B5-4632-B246-7BD666B56180}">
      <dgm:prSet phldrT="[Texte]" custT="1"/>
      <dgm:spPr>
        <a:xfrm rot="5400000">
          <a:off x="5415944" y="-4319989"/>
          <a:ext cx="989716" cy="9636048"/>
        </a:xfrm>
        <a:prstGeom prst="round2SameRect">
          <a:avLst/>
        </a:prstGeom>
        <a:noFill/>
        <a:ln w="15875" cap="flat" cmpd="sng" algn="ctr">
          <a:solidFill>
            <a:srgbClr val="FFBD47">
              <a:hueOff val="0"/>
              <a:satOff val="0"/>
              <a:lumOff val="0"/>
              <a:alphaOff val="0"/>
            </a:srgbClr>
          </a:solidFill>
          <a:prstDash val="solid"/>
        </a:ln>
        <a:effectLst/>
      </dgm:spPr>
      <dgm:t>
        <a:bodyPr/>
        <a:lstStyle/>
        <a:p>
          <a:r>
            <a:rPr lang="en-GB" sz="2200" b="0" noProof="0" dirty="0" smtClean="0">
              <a:solidFill>
                <a:srgbClr val="FFBD47"/>
              </a:solidFill>
              <a:latin typeface="Calibri" panose="020F0502020204030204"/>
              <a:ea typeface="+mn-ea"/>
              <a:cs typeface="+mn-cs"/>
            </a:rPr>
            <a:t>Individual and collective interviews</a:t>
          </a:r>
          <a:endParaRPr lang="en-GB" sz="2200" b="0" noProof="0" dirty="0">
            <a:solidFill>
              <a:srgbClr val="FFBD47"/>
            </a:solidFill>
            <a:latin typeface="Calibri" panose="020F0502020204030204"/>
            <a:ea typeface="+mn-ea"/>
            <a:cs typeface="+mn-cs"/>
          </a:endParaRPr>
        </a:p>
      </dgm:t>
    </dgm:pt>
    <dgm:pt modelId="{FCB2F1DD-79EA-4382-899D-379EE631BA14}" type="parTrans" cxnId="{24389A07-C316-4735-9871-414B05FBA7CF}">
      <dgm:prSet/>
      <dgm:spPr/>
      <dgm:t>
        <a:bodyPr/>
        <a:lstStyle/>
        <a:p>
          <a:endParaRPr lang="en-GB" noProof="0" dirty="0"/>
        </a:p>
      </dgm:t>
    </dgm:pt>
    <dgm:pt modelId="{3FD5E9B7-C633-406D-94E2-4C7761F7364A}" type="sibTrans" cxnId="{24389A07-C316-4735-9871-414B05FBA7CF}">
      <dgm:prSet/>
      <dgm:spPr/>
      <dgm:t>
        <a:bodyPr/>
        <a:lstStyle/>
        <a:p>
          <a:endParaRPr lang="en-GB" noProof="0" dirty="0"/>
        </a:p>
      </dgm:t>
    </dgm:pt>
    <dgm:pt modelId="{282CA922-E12F-443B-9F98-159CDDDA42F7}">
      <dgm:prSet phldrT="[Texte]" custT="1"/>
      <dgm:spPr>
        <a:xfrm rot="5400000">
          <a:off x="-207715" y="1491798"/>
          <a:ext cx="1521840" cy="1198406"/>
        </a:xfrm>
        <a:prstGeom prst="chevron">
          <a:avLst/>
        </a:prstGeom>
        <a:solidFill>
          <a:srgbClr val="B64926">
            <a:hueOff val="0"/>
            <a:satOff val="0"/>
            <a:lumOff val="0"/>
            <a:alphaOff val="0"/>
          </a:srgbClr>
        </a:solidFill>
        <a:ln w="15875" cap="flat" cmpd="sng" algn="ctr">
          <a:solidFill>
            <a:srgbClr val="B64926">
              <a:hueOff val="0"/>
              <a:satOff val="0"/>
              <a:lumOff val="0"/>
              <a:alphaOff val="0"/>
            </a:srgbClr>
          </a:solidFill>
          <a:prstDash val="solid"/>
        </a:ln>
        <a:effectLst/>
      </dgm:spPr>
      <dgm:t>
        <a:bodyPr/>
        <a:lstStyle/>
        <a:p>
          <a:pPr>
            <a:lnSpc>
              <a:spcPct val="100000"/>
            </a:lnSpc>
            <a:spcAft>
              <a:spcPts val="0"/>
            </a:spcAft>
          </a:pPr>
          <a:r>
            <a:rPr lang="en-GB" sz="1800" noProof="0" dirty="0" smtClean="0">
              <a:solidFill>
                <a:sysClr val="window" lastClr="FFFFFF"/>
              </a:solidFill>
              <a:latin typeface="Calibri" panose="020F0502020204030204"/>
              <a:ea typeface="+mn-ea"/>
              <a:cs typeface="+mn-cs"/>
            </a:rPr>
            <a:t>Step 2: </a:t>
          </a:r>
        </a:p>
        <a:p>
          <a:pPr>
            <a:lnSpc>
              <a:spcPct val="90000"/>
            </a:lnSpc>
            <a:spcAft>
              <a:spcPct val="35000"/>
            </a:spcAft>
          </a:pPr>
          <a:r>
            <a:rPr lang="en-GB" sz="1800" noProof="0" dirty="0" smtClean="0">
              <a:solidFill>
                <a:sysClr val="window" lastClr="FFFFFF"/>
              </a:solidFill>
              <a:latin typeface="Calibri" panose="020F0502020204030204"/>
              <a:ea typeface="+mn-ea"/>
              <a:cs typeface="+mn-cs"/>
            </a:rPr>
            <a:t>Mixt</a:t>
          </a:r>
          <a:endParaRPr lang="en-GB" sz="1800" noProof="0" dirty="0">
            <a:solidFill>
              <a:sysClr val="window" lastClr="FFFFFF"/>
            </a:solidFill>
            <a:latin typeface="Calibri" panose="020F0502020204030204"/>
            <a:ea typeface="+mn-ea"/>
            <a:cs typeface="+mn-cs"/>
          </a:endParaRPr>
        </a:p>
      </dgm:t>
    </dgm:pt>
    <dgm:pt modelId="{23876A6D-CA53-42A7-9AF6-0FDD5FFE8069}" type="parTrans" cxnId="{9449E834-7BDD-44A3-A3BC-BFED865258D4}">
      <dgm:prSet/>
      <dgm:spPr/>
      <dgm:t>
        <a:bodyPr/>
        <a:lstStyle/>
        <a:p>
          <a:endParaRPr lang="en-GB" noProof="0" dirty="0"/>
        </a:p>
      </dgm:t>
    </dgm:pt>
    <dgm:pt modelId="{8470AB8B-DFFD-4980-827D-7BDE00DD9AAF}" type="sibTrans" cxnId="{9449E834-7BDD-44A3-A3BC-BFED865258D4}">
      <dgm:prSet/>
      <dgm:spPr/>
      <dgm:t>
        <a:bodyPr/>
        <a:lstStyle/>
        <a:p>
          <a:endParaRPr lang="en-GB" noProof="0" dirty="0"/>
        </a:p>
      </dgm:t>
    </dgm:pt>
    <dgm:pt modelId="{A4E3D3AB-6CF3-462A-8811-64FFAF1F9744}">
      <dgm:prSet phldrT="[Texte]" custT="1"/>
      <dgm:spPr>
        <a:xfrm rot="5400000">
          <a:off x="5409274" y="-2993344"/>
          <a:ext cx="989196" cy="9636048"/>
        </a:xfrm>
        <a:prstGeom prst="round2SameRect">
          <a:avLst/>
        </a:prstGeom>
        <a:noFill/>
        <a:ln w="15875" cap="flat" cmpd="sng" algn="ctr">
          <a:solidFill>
            <a:srgbClr val="B64926">
              <a:hueOff val="0"/>
              <a:satOff val="0"/>
              <a:lumOff val="0"/>
              <a:alphaOff val="0"/>
            </a:srgbClr>
          </a:solidFill>
          <a:prstDash val="solid"/>
        </a:ln>
        <a:effectLst/>
      </dgm:spPr>
      <dgm:t>
        <a:bodyPr/>
        <a:lstStyle/>
        <a:p>
          <a:r>
            <a:rPr lang="en-GB" sz="2200" noProof="0" dirty="0" smtClean="0">
              <a:solidFill>
                <a:schemeClr val="tx1"/>
              </a:solidFill>
              <a:latin typeface="Calibri" panose="020F0502020204030204"/>
              <a:ea typeface="+mn-ea"/>
              <a:cs typeface="+mn-cs"/>
            </a:rPr>
            <a:t>Eliciting PLWH’ and health provider (HP)’ main viewpoints regarding participating/proposing HCRCT</a:t>
          </a:r>
          <a:endParaRPr lang="en-GB" sz="2200" noProof="0" dirty="0">
            <a:solidFill>
              <a:schemeClr val="tx1"/>
            </a:solidFill>
            <a:latin typeface="Calibri" panose="020F0502020204030204"/>
            <a:ea typeface="+mn-ea"/>
            <a:cs typeface="+mn-cs"/>
          </a:endParaRPr>
        </a:p>
      </dgm:t>
    </dgm:pt>
    <dgm:pt modelId="{4E1DE504-A688-4471-A04B-352552455165}" type="parTrans" cxnId="{5EAA97B2-E556-4032-8403-96D2DB66400A}">
      <dgm:prSet/>
      <dgm:spPr/>
      <dgm:t>
        <a:bodyPr/>
        <a:lstStyle/>
        <a:p>
          <a:endParaRPr lang="en-GB" noProof="0" dirty="0"/>
        </a:p>
      </dgm:t>
    </dgm:pt>
    <dgm:pt modelId="{CF859023-B2E9-48CD-B9F3-400EB6AAF3E0}" type="sibTrans" cxnId="{5EAA97B2-E556-4032-8403-96D2DB66400A}">
      <dgm:prSet/>
      <dgm:spPr/>
      <dgm:t>
        <a:bodyPr/>
        <a:lstStyle/>
        <a:p>
          <a:endParaRPr lang="en-GB" noProof="0" dirty="0"/>
        </a:p>
      </dgm:t>
    </dgm:pt>
    <dgm:pt modelId="{2B5CD7D8-0B8B-4A70-B8DE-3E2615B795DE}">
      <dgm:prSet phldrT="[Texte]" custT="1"/>
      <dgm:spPr>
        <a:xfrm rot="5400000">
          <a:off x="5409274" y="-2993344"/>
          <a:ext cx="989196" cy="9636048"/>
        </a:xfrm>
        <a:prstGeom prst="round2SameRect">
          <a:avLst/>
        </a:prstGeom>
        <a:noFill/>
        <a:ln w="15875" cap="flat" cmpd="sng" algn="ctr">
          <a:solidFill>
            <a:srgbClr val="B64926">
              <a:hueOff val="0"/>
              <a:satOff val="0"/>
              <a:lumOff val="0"/>
              <a:alphaOff val="0"/>
            </a:srgbClr>
          </a:solidFill>
          <a:prstDash val="solid"/>
        </a:ln>
        <a:effectLst/>
      </dgm:spPr>
      <dgm:t>
        <a:bodyPr/>
        <a:lstStyle/>
        <a:p>
          <a:r>
            <a:rPr lang="en-GB" sz="2200" noProof="0" dirty="0" smtClean="0">
              <a:solidFill>
                <a:srgbClr val="B64926"/>
              </a:solidFill>
              <a:latin typeface="Calibri" panose="020F0502020204030204"/>
              <a:ea typeface="+mn-ea"/>
              <a:cs typeface="+mn-cs"/>
            </a:rPr>
            <a:t>Q methodology</a:t>
          </a:r>
          <a:endParaRPr lang="en-GB" sz="2200" noProof="0" dirty="0">
            <a:solidFill>
              <a:srgbClr val="B64926"/>
            </a:solidFill>
            <a:latin typeface="Calibri" panose="020F0502020204030204"/>
            <a:ea typeface="+mn-ea"/>
            <a:cs typeface="+mn-cs"/>
          </a:endParaRPr>
        </a:p>
      </dgm:t>
    </dgm:pt>
    <dgm:pt modelId="{E1D05E8F-C255-4C00-9073-C344203D0DE4}" type="parTrans" cxnId="{FCD55BA4-7001-4BFC-9A7A-A9F6DAD8C49D}">
      <dgm:prSet/>
      <dgm:spPr/>
      <dgm:t>
        <a:bodyPr/>
        <a:lstStyle/>
        <a:p>
          <a:endParaRPr lang="en-GB" noProof="0" dirty="0"/>
        </a:p>
      </dgm:t>
    </dgm:pt>
    <dgm:pt modelId="{9B922613-866B-4D36-8F5F-7F8E5D1B80E3}" type="sibTrans" cxnId="{FCD55BA4-7001-4BFC-9A7A-A9F6DAD8C49D}">
      <dgm:prSet/>
      <dgm:spPr/>
      <dgm:t>
        <a:bodyPr/>
        <a:lstStyle/>
        <a:p>
          <a:endParaRPr lang="en-GB" noProof="0" dirty="0"/>
        </a:p>
      </dgm:t>
    </dgm:pt>
    <dgm:pt modelId="{5473549F-0318-4FD7-B491-B14B76D373F1}">
      <dgm:prSet phldrT="[Texte]" custT="1"/>
      <dgm:spPr>
        <a:xfrm rot="5400000">
          <a:off x="-182276" y="2793264"/>
          <a:ext cx="1521840" cy="1249284"/>
        </a:xfrm>
        <a:prstGeom prst="chevron">
          <a:avLst/>
        </a:prstGeom>
        <a:solidFill>
          <a:srgbClr val="FF8427">
            <a:hueOff val="0"/>
            <a:satOff val="0"/>
            <a:lumOff val="0"/>
            <a:alphaOff val="0"/>
          </a:srgbClr>
        </a:solidFill>
        <a:ln w="15875" cap="flat" cmpd="sng" algn="ctr">
          <a:solidFill>
            <a:srgbClr val="FF8427">
              <a:hueOff val="0"/>
              <a:satOff val="0"/>
              <a:lumOff val="0"/>
              <a:alphaOff val="0"/>
            </a:srgbClr>
          </a:solidFill>
          <a:prstDash val="solid"/>
        </a:ln>
        <a:effectLst/>
      </dgm:spPr>
      <dgm:t>
        <a:bodyPr/>
        <a:lstStyle/>
        <a:p>
          <a:pPr>
            <a:lnSpc>
              <a:spcPct val="100000"/>
            </a:lnSpc>
            <a:spcAft>
              <a:spcPts val="0"/>
            </a:spcAft>
          </a:pPr>
          <a:r>
            <a:rPr lang="en-GB" sz="1800" b="0" noProof="0" dirty="0" smtClean="0">
              <a:solidFill>
                <a:sysClr val="window" lastClr="FFFFFF"/>
              </a:solidFill>
              <a:latin typeface="Calibri" panose="020F0502020204030204"/>
              <a:ea typeface="+mn-ea"/>
              <a:cs typeface="+mn-cs"/>
            </a:rPr>
            <a:t>Step 3: </a:t>
          </a:r>
        </a:p>
        <a:p>
          <a:pPr>
            <a:lnSpc>
              <a:spcPct val="90000"/>
            </a:lnSpc>
            <a:spcAft>
              <a:spcPct val="35000"/>
            </a:spcAft>
          </a:pPr>
          <a:r>
            <a:rPr lang="en-GB" sz="1800" b="0" noProof="0" dirty="0" smtClean="0">
              <a:solidFill>
                <a:sysClr val="window" lastClr="FFFFFF"/>
              </a:solidFill>
              <a:latin typeface="Calibri" panose="020F0502020204030204"/>
              <a:ea typeface="+mn-ea"/>
              <a:cs typeface="+mn-cs"/>
            </a:rPr>
            <a:t>Quantitative</a:t>
          </a:r>
          <a:endParaRPr lang="en-GB" sz="1800" b="0" noProof="0" dirty="0">
            <a:solidFill>
              <a:sysClr val="window" lastClr="FFFFFF"/>
            </a:solidFill>
            <a:latin typeface="Calibri" panose="020F0502020204030204"/>
            <a:ea typeface="+mn-ea"/>
            <a:cs typeface="+mn-cs"/>
          </a:endParaRPr>
        </a:p>
      </dgm:t>
    </dgm:pt>
    <dgm:pt modelId="{3CFFA47D-9351-4E55-A471-F68A7A98B4A9}" type="parTrans" cxnId="{213B79BD-5B4F-42A7-9D38-EED07E24B2B3}">
      <dgm:prSet/>
      <dgm:spPr/>
      <dgm:t>
        <a:bodyPr/>
        <a:lstStyle/>
        <a:p>
          <a:endParaRPr lang="en-GB" noProof="0" dirty="0"/>
        </a:p>
      </dgm:t>
    </dgm:pt>
    <dgm:pt modelId="{E849B9E5-33A5-43A5-BA04-09547366FB27}" type="sibTrans" cxnId="{213B79BD-5B4F-42A7-9D38-EED07E24B2B3}">
      <dgm:prSet/>
      <dgm:spPr/>
      <dgm:t>
        <a:bodyPr/>
        <a:lstStyle/>
        <a:p>
          <a:endParaRPr lang="en-GB" noProof="0" dirty="0"/>
        </a:p>
      </dgm:t>
    </dgm:pt>
    <dgm:pt modelId="{BD442ADF-4EB0-4B52-898B-F4F6AD69FE7E}">
      <dgm:prSet phldrT="[Texte]" custT="1"/>
      <dgm:spPr>
        <a:xfrm rot="5400000">
          <a:off x="5434713" y="-1666439"/>
          <a:ext cx="989196" cy="9636048"/>
        </a:xfrm>
        <a:prstGeom prst="round2SameRect">
          <a:avLst/>
        </a:prstGeom>
        <a:noFill/>
        <a:ln w="15875" cap="flat" cmpd="sng" algn="ctr">
          <a:solidFill>
            <a:srgbClr val="FF8427">
              <a:hueOff val="0"/>
              <a:satOff val="0"/>
              <a:lumOff val="0"/>
              <a:alphaOff val="0"/>
            </a:srgbClr>
          </a:solidFill>
          <a:prstDash val="solid"/>
        </a:ln>
        <a:effectLst/>
      </dgm:spPr>
      <dgm:t>
        <a:bodyPr/>
        <a:lstStyle/>
        <a:p>
          <a:r>
            <a:rPr lang="en-GB" sz="2200" b="0" noProof="0" dirty="0" smtClean="0">
              <a:solidFill>
                <a:schemeClr val="tx1"/>
              </a:solidFill>
              <a:latin typeface="Calibri" panose="020F0502020204030204"/>
              <a:ea typeface="+mn-ea"/>
              <a:cs typeface="+mn-cs"/>
            </a:rPr>
            <a:t>Determining the preferred cure strategies for PLWH and physicians</a:t>
          </a:r>
          <a:endParaRPr lang="en-GB" sz="2200" b="0" noProof="0" dirty="0">
            <a:solidFill>
              <a:schemeClr val="tx1"/>
            </a:solidFill>
            <a:latin typeface="Calibri" panose="020F0502020204030204"/>
            <a:ea typeface="+mn-ea"/>
            <a:cs typeface="+mn-cs"/>
          </a:endParaRPr>
        </a:p>
      </dgm:t>
    </dgm:pt>
    <dgm:pt modelId="{161B27FB-2F3A-44B6-B22D-FD07FB4A6B2B}" type="parTrans" cxnId="{1A680854-4D9E-4CBE-8025-2959FAE492B5}">
      <dgm:prSet/>
      <dgm:spPr/>
      <dgm:t>
        <a:bodyPr/>
        <a:lstStyle/>
        <a:p>
          <a:endParaRPr lang="en-GB" noProof="0" dirty="0"/>
        </a:p>
      </dgm:t>
    </dgm:pt>
    <dgm:pt modelId="{17C056E1-7BDC-4DC1-A86E-19B5D4B669AE}" type="sibTrans" cxnId="{1A680854-4D9E-4CBE-8025-2959FAE492B5}">
      <dgm:prSet/>
      <dgm:spPr/>
      <dgm:t>
        <a:bodyPr/>
        <a:lstStyle/>
        <a:p>
          <a:endParaRPr lang="en-GB" noProof="0" dirty="0"/>
        </a:p>
      </dgm:t>
    </dgm:pt>
    <dgm:pt modelId="{52983CA5-9052-4A79-8858-3789223EC1B2}">
      <dgm:prSet phldrT="[Texte]" custT="1"/>
      <dgm:spPr>
        <a:xfrm rot="5400000">
          <a:off x="5434713" y="-1666439"/>
          <a:ext cx="989196" cy="9636048"/>
        </a:xfrm>
        <a:prstGeom prst="round2SameRect">
          <a:avLst/>
        </a:prstGeom>
        <a:noFill/>
        <a:ln w="15875" cap="flat" cmpd="sng" algn="ctr">
          <a:solidFill>
            <a:srgbClr val="FF8427">
              <a:hueOff val="0"/>
              <a:satOff val="0"/>
              <a:lumOff val="0"/>
              <a:alphaOff val="0"/>
            </a:srgbClr>
          </a:solidFill>
          <a:prstDash val="solid"/>
        </a:ln>
        <a:effectLst/>
      </dgm:spPr>
      <dgm:t>
        <a:bodyPr/>
        <a:lstStyle/>
        <a:p>
          <a:r>
            <a:rPr lang="en-GB" sz="2200" b="0" noProof="0" dirty="0" smtClean="0">
              <a:solidFill>
                <a:srgbClr val="FF8427"/>
              </a:solidFill>
              <a:latin typeface="Calibri" panose="020F0502020204030204"/>
              <a:ea typeface="+mn-ea"/>
              <a:cs typeface="+mn-cs"/>
            </a:rPr>
            <a:t>Discrete Choice Experiment</a:t>
          </a:r>
          <a:endParaRPr lang="en-GB" sz="2200" b="0" noProof="0" dirty="0">
            <a:solidFill>
              <a:srgbClr val="FF8427"/>
            </a:solidFill>
            <a:latin typeface="Calibri" panose="020F0502020204030204"/>
            <a:ea typeface="+mn-ea"/>
            <a:cs typeface="+mn-cs"/>
          </a:endParaRPr>
        </a:p>
      </dgm:t>
    </dgm:pt>
    <dgm:pt modelId="{562A377D-6C4F-4CEC-A3F7-9697A605D5D2}" type="parTrans" cxnId="{4D25CA61-A8CD-446A-A02B-6A8972606957}">
      <dgm:prSet/>
      <dgm:spPr/>
      <dgm:t>
        <a:bodyPr/>
        <a:lstStyle/>
        <a:p>
          <a:endParaRPr lang="en-GB" noProof="0" dirty="0"/>
        </a:p>
      </dgm:t>
    </dgm:pt>
    <dgm:pt modelId="{F442AE24-9298-4134-B1B1-F44DDC496890}" type="sibTrans" cxnId="{4D25CA61-A8CD-446A-A02B-6A8972606957}">
      <dgm:prSet/>
      <dgm:spPr/>
      <dgm:t>
        <a:bodyPr/>
        <a:lstStyle/>
        <a:p>
          <a:endParaRPr lang="en-GB" noProof="0" dirty="0"/>
        </a:p>
      </dgm:t>
    </dgm:pt>
    <dgm:pt modelId="{221150DB-3D08-43CA-B742-6A192EAAEB9B}" type="pres">
      <dgm:prSet presAssocID="{149B244E-0B5D-4AB2-9935-D61EDF3465DB}" presName="linearFlow" presStyleCnt="0">
        <dgm:presLayoutVars>
          <dgm:dir/>
          <dgm:animLvl val="lvl"/>
          <dgm:resizeHandles val="exact"/>
        </dgm:presLayoutVars>
      </dgm:prSet>
      <dgm:spPr/>
      <dgm:t>
        <a:bodyPr/>
        <a:lstStyle/>
        <a:p>
          <a:endParaRPr lang="fr-FR"/>
        </a:p>
      </dgm:t>
    </dgm:pt>
    <dgm:pt modelId="{6A30FC9D-06D0-49AA-93B5-243C176806DC}" type="pres">
      <dgm:prSet presAssocID="{445C3550-E2FF-4B58-86EC-59580A207C05}" presName="composite" presStyleCnt="0"/>
      <dgm:spPr/>
      <dgm:t>
        <a:bodyPr/>
        <a:lstStyle/>
        <a:p>
          <a:endParaRPr lang="fr-FR"/>
        </a:p>
      </dgm:t>
    </dgm:pt>
    <dgm:pt modelId="{FF237F57-9D2D-4A04-9DE4-017A8C68C2E7}" type="pres">
      <dgm:prSet presAssocID="{445C3550-E2FF-4B58-86EC-59580A207C05}" presName="parentText" presStyleLbl="alignNode1" presStyleIdx="0" presStyleCnt="3" custScaleX="113797">
        <dgm:presLayoutVars>
          <dgm:chMax val="1"/>
          <dgm:bulletEnabled val="1"/>
        </dgm:presLayoutVars>
      </dgm:prSet>
      <dgm:spPr/>
      <dgm:t>
        <a:bodyPr/>
        <a:lstStyle/>
        <a:p>
          <a:endParaRPr lang="fr-FR"/>
        </a:p>
      </dgm:t>
    </dgm:pt>
    <dgm:pt modelId="{85B1EFAE-30F1-45B7-8527-4252EF958C0E}" type="pres">
      <dgm:prSet presAssocID="{445C3550-E2FF-4B58-86EC-59580A207C05}" presName="descendantText" presStyleLbl="alignAcc1" presStyleIdx="0" presStyleCnt="3">
        <dgm:presLayoutVars>
          <dgm:bulletEnabled val="1"/>
        </dgm:presLayoutVars>
      </dgm:prSet>
      <dgm:spPr/>
      <dgm:t>
        <a:bodyPr/>
        <a:lstStyle/>
        <a:p>
          <a:endParaRPr lang="fr-FR"/>
        </a:p>
      </dgm:t>
    </dgm:pt>
    <dgm:pt modelId="{51BB4F17-FDFD-41A4-8A18-887FA7AC82EB}" type="pres">
      <dgm:prSet presAssocID="{AD7DEB9E-D7D0-457A-A1AE-CE4D0F86C332}" presName="sp" presStyleCnt="0"/>
      <dgm:spPr/>
      <dgm:t>
        <a:bodyPr/>
        <a:lstStyle/>
        <a:p>
          <a:endParaRPr lang="fr-FR"/>
        </a:p>
      </dgm:t>
    </dgm:pt>
    <dgm:pt modelId="{AADAF82C-23D6-4ABA-A9AF-F2DCEF6FEECC}" type="pres">
      <dgm:prSet presAssocID="{282CA922-E12F-443B-9F98-159CDDDA42F7}" presName="composite" presStyleCnt="0"/>
      <dgm:spPr/>
      <dgm:t>
        <a:bodyPr/>
        <a:lstStyle/>
        <a:p>
          <a:endParaRPr lang="fr-FR"/>
        </a:p>
      </dgm:t>
    </dgm:pt>
    <dgm:pt modelId="{10924C06-8AD1-473C-B424-241905575D90}" type="pres">
      <dgm:prSet presAssocID="{282CA922-E12F-443B-9F98-159CDDDA42F7}" presName="parentText" presStyleLbl="alignNode1" presStyleIdx="1" presStyleCnt="3" custScaleX="112496">
        <dgm:presLayoutVars>
          <dgm:chMax val="1"/>
          <dgm:bulletEnabled val="1"/>
        </dgm:presLayoutVars>
      </dgm:prSet>
      <dgm:spPr/>
      <dgm:t>
        <a:bodyPr/>
        <a:lstStyle/>
        <a:p>
          <a:endParaRPr lang="fr-FR"/>
        </a:p>
      </dgm:t>
    </dgm:pt>
    <dgm:pt modelId="{BC2698C6-3666-42C9-84F9-A2833D7C5607}" type="pres">
      <dgm:prSet presAssocID="{282CA922-E12F-443B-9F98-159CDDDA42F7}" presName="descendantText" presStyleLbl="alignAcc1" presStyleIdx="1" presStyleCnt="3">
        <dgm:presLayoutVars>
          <dgm:bulletEnabled val="1"/>
        </dgm:presLayoutVars>
      </dgm:prSet>
      <dgm:spPr/>
      <dgm:t>
        <a:bodyPr/>
        <a:lstStyle/>
        <a:p>
          <a:endParaRPr lang="fr-FR"/>
        </a:p>
      </dgm:t>
    </dgm:pt>
    <dgm:pt modelId="{ABDD6D1E-C4D0-446E-BC8B-43404EEE55F9}" type="pres">
      <dgm:prSet presAssocID="{8470AB8B-DFFD-4980-827D-7BDE00DD9AAF}" presName="sp" presStyleCnt="0"/>
      <dgm:spPr/>
      <dgm:t>
        <a:bodyPr/>
        <a:lstStyle/>
        <a:p>
          <a:endParaRPr lang="fr-FR"/>
        </a:p>
      </dgm:t>
    </dgm:pt>
    <dgm:pt modelId="{C9BD7DD4-BA7A-495B-8529-A57EED441479}" type="pres">
      <dgm:prSet presAssocID="{5473549F-0318-4FD7-B491-B14B76D373F1}" presName="composite" presStyleCnt="0"/>
      <dgm:spPr/>
      <dgm:t>
        <a:bodyPr/>
        <a:lstStyle/>
        <a:p>
          <a:endParaRPr lang="fr-FR"/>
        </a:p>
      </dgm:t>
    </dgm:pt>
    <dgm:pt modelId="{506592E8-8227-4685-A835-6015AC74C12B}" type="pres">
      <dgm:prSet presAssocID="{5473549F-0318-4FD7-B491-B14B76D373F1}" presName="parentText" presStyleLbl="alignNode1" presStyleIdx="2" presStyleCnt="3" custScaleX="117272">
        <dgm:presLayoutVars>
          <dgm:chMax val="1"/>
          <dgm:bulletEnabled val="1"/>
        </dgm:presLayoutVars>
      </dgm:prSet>
      <dgm:spPr/>
      <dgm:t>
        <a:bodyPr/>
        <a:lstStyle/>
        <a:p>
          <a:endParaRPr lang="fr-FR"/>
        </a:p>
      </dgm:t>
    </dgm:pt>
    <dgm:pt modelId="{C30C2E11-71B7-4FB6-B1C4-C71305286E78}" type="pres">
      <dgm:prSet presAssocID="{5473549F-0318-4FD7-B491-B14B76D373F1}" presName="descendantText" presStyleLbl="alignAcc1" presStyleIdx="2" presStyleCnt="3">
        <dgm:presLayoutVars>
          <dgm:bulletEnabled val="1"/>
        </dgm:presLayoutVars>
      </dgm:prSet>
      <dgm:spPr/>
      <dgm:t>
        <a:bodyPr/>
        <a:lstStyle/>
        <a:p>
          <a:endParaRPr lang="fr-FR"/>
        </a:p>
      </dgm:t>
    </dgm:pt>
  </dgm:ptLst>
  <dgm:cxnLst>
    <dgm:cxn modelId="{C805485C-C640-4A8F-9C4D-2E828944DF8B}" type="presOf" srcId="{5473549F-0318-4FD7-B491-B14B76D373F1}" destId="{506592E8-8227-4685-A835-6015AC74C12B}" srcOrd="0" destOrd="0" presId="urn:microsoft.com/office/officeart/2005/8/layout/chevron2"/>
    <dgm:cxn modelId="{3787BD6C-3CDB-45F8-94E5-4CAC8A64AFC9}" srcId="{149B244E-0B5D-4AB2-9935-D61EDF3465DB}" destId="{445C3550-E2FF-4B58-86EC-59580A207C05}" srcOrd="0" destOrd="0" parTransId="{FA3A1162-C5C9-4854-9551-80712FFD7356}" sibTransId="{AD7DEB9E-D7D0-457A-A1AE-CE4D0F86C332}"/>
    <dgm:cxn modelId="{213B79BD-5B4F-42A7-9D38-EED07E24B2B3}" srcId="{149B244E-0B5D-4AB2-9935-D61EDF3465DB}" destId="{5473549F-0318-4FD7-B491-B14B76D373F1}" srcOrd="2" destOrd="0" parTransId="{3CFFA47D-9351-4E55-A471-F68A7A98B4A9}" sibTransId="{E849B9E5-33A5-43A5-BA04-09547366FB27}"/>
    <dgm:cxn modelId="{F4BC6373-2E33-4197-A3AA-162F269959B2}" type="presOf" srcId="{52983CA5-9052-4A79-8858-3789223EC1B2}" destId="{C30C2E11-71B7-4FB6-B1C4-C71305286E78}" srcOrd="0" destOrd="1" presId="urn:microsoft.com/office/officeart/2005/8/layout/chevron2"/>
    <dgm:cxn modelId="{B2080E0B-B68F-4754-9A58-DCBE2E9312AA}" type="presOf" srcId="{76ACDF63-52B5-4632-B246-7BD666B56180}" destId="{85B1EFAE-30F1-45B7-8527-4252EF958C0E}" srcOrd="0" destOrd="1" presId="urn:microsoft.com/office/officeart/2005/8/layout/chevron2"/>
    <dgm:cxn modelId="{FE14F8B3-4E78-44DB-9566-87E2748C1C61}" type="presOf" srcId="{282CA922-E12F-443B-9F98-159CDDDA42F7}" destId="{10924C06-8AD1-473C-B424-241905575D90}" srcOrd="0" destOrd="0" presId="urn:microsoft.com/office/officeart/2005/8/layout/chevron2"/>
    <dgm:cxn modelId="{D16C6955-0A98-4674-81D4-5F862CA67B58}" type="presOf" srcId="{2B5CD7D8-0B8B-4A70-B8DE-3E2615B795DE}" destId="{BC2698C6-3666-42C9-84F9-A2833D7C5607}" srcOrd="0" destOrd="1" presId="urn:microsoft.com/office/officeart/2005/8/layout/chevron2"/>
    <dgm:cxn modelId="{C538EA45-0FE9-4940-BFDF-1E9444E2B239}" type="presOf" srcId="{A4E3D3AB-6CF3-462A-8811-64FFAF1F9744}" destId="{BC2698C6-3666-42C9-84F9-A2833D7C5607}" srcOrd="0" destOrd="0" presId="urn:microsoft.com/office/officeart/2005/8/layout/chevron2"/>
    <dgm:cxn modelId="{DFC99F99-7812-45EC-9173-DEC045C467F7}" type="presOf" srcId="{445C3550-E2FF-4B58-86EC-59580A207C05}" destId="{FF237F57-9D2D-4A04-9DE4-017A8C68C2E7}" srcOrd="0" destOrd="0" presId="urn:microsoft.com/office/officeart/2005/8/layout/chevron2"/>
    <dgm:cxn modelId="{C1B2360B-F788-421A-9103-4BE027BF75F7}" type="presOf" srcId="{5D560F1C-9B68-413B-A52E-1611901222B9}" destId="{85B1EFAE-30F1-45B7-8527-4252EF958C0E}" srcOrd="0" destOrd="0" presId="urn:microsoft.com/office/officeart/2005/8/layout/chevron2"/>
    <dgm:cxn modelId="{1A680854-4D9E-4CBE-8025-2959FAE492B5}" srcId="{5473549F-0318-4FD7-B491-B14B76D373F1}" destId="{BD442ADF-4EB0-4B52-898B-F4F6AD69FE7E}" srcOrd="0" destOrd="0" parTransId="{161B27FB-2F3A-44B6-B22D-FD07FB4A6B2B}" sibTransId="{17C056E1-7BDC-4DC1-A86E-19B5D4B669AE}"/>
    <dgm:cxn modelId="{5EAA97B2-E556-4032-8403-96D2DB66400A}" srcId="{282CA922-E12F-443B-9F98-159CDDDA42F7}" destId="{A4E3D3AB-6CF3-462A-8811-64FFAF1F9744}" srcOrd="0" destOrd="0" parTransId="{4E1DE504-A688-4471-A04B-352552455165}" sibTransId="{CF859023-B2E9-48CD-B9F3-400EB6AAF3E0}"/>
    <dgm:cxn modelId="{FCD55BA4-7001-4BFC-9A7A-A9F6DAD8C49D}" srcId="{A4E3D3AB-6CF3-462A-8811-64FFAF1F9744}" destId="{2B5CD7D8-0B8B-4A70-B8DE-3E2615B795DE}" srcOrd="0" destOrd="0" parTransId="{E1D05E8F-C255-4C00-9073-C344203D0DE4}" sibTransId="{9B922613-866B-4D36-8F5F-7F8E5D1B80E3}"/>
    <dgm:cxn modelId="{4C1C1B8E-AB33-4761-9D97-C7D0EC3C4740}" type="presOf" srcId="{BD442ADF-4EB0-4B52-898B-F4F6AD69FE7E}" destId="{C30C2E11-71B7-4FB6-B1C4-C71305286E78}" srcOrd="0" destOrd="0" presId="urn:microsoft.com/office/officeart/2005/8/layout/chevron2"/>
    <dgm:cxn modelId="{24389A07-C316-4735-9871-414B05FBA7CF}" srcId="{5D560F1C-9B68-413B-A52E-1611901222B9}" destId="{76ACDF63-52B5-4632-B246-7BD666B56180}" srcOrd="0" destOrd="0" parTransId="{FCB2F1DD-79EA-4382-899D-379EE631BA14}" sibTransId="{3FD5E9B7-C633-406D-94E2-4C7761F7364A}"/>
    <dgm:cxn modelId="{03EDE477-5014-4DA3-8CA7-9EABEB0B23BB}" srcId="{445C3550-E2FF-4B58-86EC-59580A207C05}" destId="{5D560F1C-9B68-413B-A52E-1611901222B9}" srcOrd="0" destOrd="0" parTransId="{75154705-317F-4E60-8E98-655943699278}" sibTransId="{FE459B3A-0BFB-431B-8DB7-4592BBD6BAA0}"/>
    <dgm:cxn modelId="{9449E834-7BDD-44A3-A3BC-BFED865258D4}" srcId="{149B244E-0B5D-4AB2-9935-D61EDF3465DB}" destId="{282CA922-E12F-443B-9F98-159CDDDA42F7}" srcOrd="1" destOrd="0" parTransId="{23876A6D-CA53-42A7-9AF6-0FDD5FFE8069}" sibTransId="{8470AB8B-DFFD-4980-827D-7BDE00DD9AAF}"/>
    <dgm:cxn modelId="{D184BBDD-1A3F-4885-96F5-5356CFAE45E6}" type="presOf" srcId="{149B244E-0B5D-4AB2-9935-D61EDF3465DB}" destId="{221150DB-3D08-43CA-B742-6A192EAAEB9B}" srcOrd="0" destOrd="0" presId="urn:microsoft.com/office/officeart/2005/8/layout/chevron2"/>
    <dgm:cxn modelId="{4D25CA61-A8CD-446A-A02B-6A8972606957}" srcId="{BD442ADF-4EB0-4B52-898B-F4F6AD69FE7E}" destId="{52983CA5-9052-4A79-8858-3789223EC1B2}" srcOrd="0" destOrd="0" parTransId="{562A377D-6C4F-4CEC-A3F7-9697A605D5D2}" sibTransId="{F442AE24-9298-4134-B1B1-F44DDC496890}"/>
    <dgm:cxn modelId="{F74D92CA-BEC8-4550-93B7-245624E5876F}" type="presParOf" srcId="{221150DB-3D08-43CA-B742-6A192EAAEB9B}" destId="{6A30FC9D-06D0-49AA-93B5-243C176806DC}" srcOrd="0" destOrd="0" presId="urn:microsoft.com/office/officeart/2005/8/layout/chevron2"/>
    <dgm:cxn modelId="{41C88BEA-7982-4ACF-BC63-45D3EE54535E}" type="presParOf" srcId="{6A30FC9D-06D0-49AA-93B5-243C176806DC}" destId="{FF237F57-9D2D-4A04-9DE4-017A8C68C2E7}" srcOrd="0" destOrd="0" presId="urn:microsoft.com/office/officeart/2005/8/layout/chevron2"/>
    <dgm:cxn modelId="{D28C45A9-8B7B-419A-84F5-EA7295DF9150}" type="presParOf" srcId="{6A30FC9D-06D0-49AA-93B5-243C176806DC}" destId="{85B1EFAE-30F1-45B7-8527-4252EF958C0E}" srcOrd="1" destOrd="0" presId="urn:microsoft.com/office/officeart/2005/8/layout/chevron2"/>
    <dgm:cxn modelId="{A9814A1A-1960-430F-A949-EA8B1B087049}" type="presParOf" srcId="{221150DB-3D08-43CA-B742-6A192EAAEB9B}" destId="{51BB4F17-FDFD-41A4-8A18-887FA7AC82EB}" srcOrd="1" destOrd="0" presId="urn:microsoft.com/office/officeart/2005/8/layout/chevron2"/>
    <dgm:cxn modelId="{B56A96B2-80B4-4851-B4CC-F7D1405C7355}" type="presParOf" srcId="{221150DB-3D08-43CA-B742-6A192EAAEB9B}" destId="{AADAF82C-23D6-4ABA-A9AF-F2DCEF6FEECC}" srcOrd="2" destOrd="0" presId="urn:microsoft.com/office/officeart/2005/8/layout/chevron2"/>
    <dgm:cxn modelId="{50C3B3F0-58C1-4653-8FBC-423EEF0C5A7C}" type="presParOf" srcId="{AADAF82C-23D6-4ABA-A9AF-F2DCEF6FEECC}" destId="{10924C06-8AD1-473C-B424-241905575D90}" srcOrd="0" destOrd="0" presId="urn:microsoft.com/office/officeart/2005/8/layout/chevron2"/>
    <dgm:cxn modelId="{15C6FFC0-468D-4569-8DE6-B5E22F32777E}" type="presParOf" srcId="{AADAF82C-23D6-4ABA-A9AF-F2DCEF6FEECC}" destId="{BC2698C6-3666-42C9-84F9-A2833D7C5607}" srcOrd="1" destOrd="0" presId="urn:microsoft.com/office/officeart/2005/8/layout/chevron2"/>
    <dgm:cxn modelId="{ABD048CD-8848-4AC5-95C0-AE1214F72C53}" type="presParOf" srcId="{221150DB-3D08-43CA-B742-6A192EAAEB9B}" destId="{ABDD6D1E-C4D0-446E-BC8B-43404EEE55F9}" srcOrd="3" destOrd="0" presId="urn:microsoft.com/office/officeart/2005/8/layout/chevron2"/>
    <dgm:cxn modelId="{AB9CD2A9-B87A-435B-817F-26C686A2EB76}" type="presParOf" srcId="{221150DB-3D08-43CA-B742-6A192EAAEB9B}" destId="{C9BD7DD4-BA7A-495B-8529-A57EED441479}" srcOrd="4" destOrd="0" presId="urn:microsoft.com/office/officeart/2005/8/layout/chevron2"/>
    <dgm:cxn modelId="{58EF8559-82A5-4135-A183-8ABAA41C7CA1}" type="presParOf" srcId="{C9BD7DD4-BA7A-495B-8529-A57EED441479}" destId="{506592E8-8227-4685-A835-6015AC74C12B}" srcOrd="0" destOrd="0" presId="urn:microsoft.com/office/officeart/2005/8/layout/chevron2"/>
    <dgm:cxn modelId="{B4DD1512-A040-4EEC-888D-F4290BE198B6}" type="presParOf" srcId="{C9BD7DD4-BA7A-495B-8529-A57EED441479}" destId="{C30C2E11-71B7-4FB6-B1C4-C71305286E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7F57-9D2D-4A04-9DE4-017A8C68C2E7}">
      <dsp:nvSpPr>
        <dsp:cNvPr id="0" name=""/>
        <dsp:cNvSpPr/>
      </dsp:nvSpPr>
      <dsp:spPr>
        <a:xfrm rot="5400000">
          <a:off x="-237719" y="188501"/>
          <a:ext cx="1801771" cy="1435253"/>
        </a:xfrm>
        <a:prstGeom prst="chevron">
          <a:avLst/>
        </a:prstGeom>
        <a:solidFill>
          <a:srgbClr val="FFBD47">
            <a:hueOff val="0"/>
            <a:satOff val="0"/>
            <a:lumOff val="0"/>
            <a:alphaOff val="0"/>
          </a:srgbClr>
        </a:solidFill>
        <a:ln w="15875" cap="flat" cmpd="sng" algn="ctr">
          <a:solidFill>
            <a:srgbClr val="FFBD47">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GB" sz="1800" kern="1200" noProof="0" dirty="0" smtClean="0">
              <a:solidFill>
                <a:sysClr val="window" lastClr="FFFFFF"/>
              </a:solidFill>
              <a:latin typeface="Calibri" panose="020F0502020204030204"/>
              <a:ea typeface="+mn-ea"/>
              <a:cs typeface="+mn-cs"/>
            </a:rPr>
            <a:t>Step 1: </a:t>
          </a:r>
        </a:p>
        <a:p>
          <a:pPr lvl="0" algn="ctr" defTabSz="800100">
            <a:lnSpc>
              <a:spcPct val="100000"/>
            </a:lnSpc>
            <a:spcBef>
              <a:spcPct val="0"/>
            </a:spcBef>
            <a:spcAft>
              <a:spcPts val="0"/>
            </a:spcAft>
          </a:pPr>
          <a:r>
            <a:rPr lang="en-GB" sz="1800" kern="1200" noProof="0" dirty="0" smtClean="0">
              <a:solidFill>
                <a:sysClr val="window" lastClr="FFFFFF"/>
              </a:solidFill>
              <a:latin typeface="Calibri" panose="020F0502020204030204"/>
              <a:ea typeface="+mn-ea"/>
              <a:cs typeface="+mn-cs"/>
            </a:rPr>
            <a:t>Qualitative</a:t>
          </a:r>
          <a:endParaRPr lang="en-GB" sz="1800" kern="1200" noProof="0" dirty="0">
            <a:solidFill>
              <a:sysClr val="window" lastClr="FFFFFF"/>
            </a:solidFill>
            <a:latin typeface="Calibri" panose="020F0502020204030204"/>
            <a:ea typeface="+mn-ea"/>
            <a:cs typeface="+mn-cs"/>
          </a:endParaRPr>
        </a:p>
      </dsp:txBody>
      <dsp:txXfrm rot="-5400000">
        <a:off x="-54459" y="722869"/>
        <a:ext cx="1435253" cy="366518"/>
      </dsp:txXfrm>
    </dsp:sp>
    <dsp:sp modelId="{85B1EFAE-30F1-45B7-8527-4252EF958C0E}">
      <dsp:nvSpPr>
        <dsp:cNvPr id="0" name=""/>
        <dsp:cNvSpPr/>
      </dsp:nvSpPr>
      <dsp:spPr>
        <a:xfrm rot="5400000">
          <a:off x="5887433" y="-4588404"/>
          <a:ext cx="1171767" cy="10359061"/>
        </a:xfrm>
        <a:prstGeom prst="round2SameRect">
          <a:avLst/>
        </a:prstGeom>
        <a:noFill/>
        <a:ln w="15875" cap="flat" cmpd="sng" algn="ctr">
          <a:solidFill>
            <a:srgbClr val="FFBD4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0" kern="1200" noProof="0" dirty="0" smtClean="0">
              <a:solidFill>
                <a:schemeClr val="tx1"/>
              </a:solidFill>
              <a:latin typeface="Calibri" panose="020F0502020204030204"/>
              <a:ea typeface="+mn-ea"/>
              <a:cs typeface="+mn-cs"/>
            </a:rPr>
            <a:t>Eliciting </a:t>
          </a:r>
          <a:r>
            <a:rPr lang="en-GB" sz="2200" kern="1200" noProof="0" dirty="0" smtClean="0">
              <a:solidFill>
                <a:schemeClr val="tx1"/>
              </a:solidFill>
              <a:latin typeface="Calibri" panose="020F0502020204030204"/>
              <a:ea typeface="+mn-ea"/>
              <a:cs typeface="+mn-cs"/>
            </a:rPr>
            <a:t>PLWH’ and health provider (HP)’ </a:t>
          </a:r>
          <a:r>
            <a:rPr lang="en-GB" sz="2200" b="0" kern="1200" noProof="0" dirty="0" smtClean="0">
              <a:solidFill>
                <a:schemeClr val="tx1"/>
              </a:solidFill>
              <a:latin typeface="Calibri" panose="020F0502020204030204"/>
              <a:ea typeface="+mn-ea"/>
              <a:cs typeface="+mn-cs"/>
            </a:rPr>
            <a:t>perspectives regarding HCRCT</a:t>
          </a:r>
          <a:endParaRPr lang="en-GB" sz="2200" b="0" kern="1200" noProof="0" dirty="0">
            <a:solidFill>
              <a:schemeClr val="tx1"/>
            </a:solidFill>
            <a:latin typeface="Calibri" panose="020F0502020204030204"/>
            <a:ea typeface="+mn-ea"/>
            <a:cs typeface="+mn-cs"/>
          </a:endParaRPr>
        </a:p>
        <a:p>
          <a:pPr marL="457200" lvl="2" indent="-228600" algn="l" defTabSz="977900">
            <a:lnSpc>
              <a:spcPct val="90000"/>
            </a:lnSpc>
            <a:spcBef>
              <a:spcPct val="0"/>
            </a:spcBef>
            <a:spcAft>
              <a:spcPct val="15000"/>
            </a:spcAft>
            <a:buChar char="••"/>
          </a:pPr>
          <a:r>
            <a:rPr lang="en-GB" sz="2200" b="0" kern="1200" noProof="0" dirty="0" smtClean="0">
              <a:solidFill>
                <a:srgbClr val="FFBD47"/>
              </a:solidFill>
              <a:latin typeface="Calibri" panose="020F0502020204030204"/>
              <a:ea typeface="+mn-ea"/>
              <a:cs typeface="+mn-cs"/>
            </a:rPr>
            <a:t>Individual and collective interviews</a:t>
          </a:r>
          <a:endParaRPr lang="en-GB" sz="2200" b="0" kern="1200" noProof="0" dirty="0">
            <a:solidFill>
              <a:srgbClr val="FFBD47"/>
            </a:solidFill>
            <a:latin typeface="Calibri" panose="020F0502020204030204"/>
            <a:ea typeface="+mn-ea"/>
            <a:cs typeface="+mn-cs"/>
          </a:endParaRPr>
        </a:p>
      </dsp:txBody>
      <dsp:txXfrm rot="-5400000">
        <a:off x="1293787" y="62443"/>
        <a:ext cx="10301860" cy="1057365"/>
      </dsp:txXfrm>
    </dsp:sp>
    <dsp:sp modelId="{10924C06-8AD1-473C-B424-241905575D90}">
      <dsp:nvSpPr>
        <dsp:cNvPr id="0" name=""/>
        <dsp:cNvSpPr/>
      </dsp:nvSpPr>
      <dsp:spPr>
        <a:xfrm rot="5400000">
          <a:off x="-245923" y="1806678"/>
          <a:ext cx="1801771" cy="1418844"/>
        </a:xfrm>
        <a:prstGeom prst="chevron">
          <a:avLst/>
        </a:prstGeom>
        <a:solidFill>
          <a:srgbClr val="B64926">
            <a:hueOff val="0"/>
            <a:satOff val="0"/>
            <a:lumOff val="0"/>
            <a:alphaOff val="0"/>
          </a:srgbClr>
        </a:solidFill>
        <a:ln w="15875" cap="flat" cmpd="sng" algn="ctr">
          <a:solidFill>
            <a:srgbClr val="B6492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GB" sz="1800" kern="1200" noProof="0" dirty="0" smtClean="0">
              <a:solidFill>
                <a:sysClr val="window" lastClr="FFFFFF"/>
              </a:solidFill>
              <a:latin typeface="Calibri" panose="020F0502020204030204"/>
              <a:ea typeface="+mn-ea"/>
              <a:cs typeface="+mn-cs"/>
            </a:rPr>
            <a:t>Step 2: </a:t>
          </a:r>
        </a:p>
        <a:p>
          <a:pPr lvl="0" algn="ctr" defTabSz="800100">
            <a:lnSpc>
              <a:spcPct val="90000"/>
            </a:lnSpc>
            <a:spcBef>
              <a:spcPct val="0"/>
            </a:spcBef>
            <a:spcAft>
              <a:spcPct val="35000"/>
            </a:spcAft>
          </a:pPr>
          <a:r>
            <a:rPr lang="en-GB" sz="1800" kern="1200" noProof="0" dirty="0" smtClean="0">
              <a:solidFill>
                <a:sysClr val="window" lastClr="FFFFFF"/>
              </a:solidFill>
              <a:latin typeface="Calibri" panose="020F0502020204030204"/>
              <a:ea typeface="+mn-ea"/>
              <a:cs typeface="+mn-cs"/>
            </a:rPr>
            <a:t>Mixt</a:t>
          </a:r>
          <a:endParaRPr lang="en-GB" sz="1800" kern="1200" noProof="0" dirty="0">
            <a:solidFill>
              <a:sysClr val="window" lastClr="FFFFFF"/>
            </a:solidFill>
            <a:latin typeface="Calibri" panose="020F0502020204030204"/>
            <a:ea typeface="+mn-ea"/>
            <a:cs typeface="+mn-cs"/>
          </a:endParaRPr>
        </a:p>
      </dsp:txBody>
      <dsp:txXfrm rot="-5400000">
        <a:off x="-54459" y="2324636"/>
        <a:ext cx="1418844" cy="382927"/>
      </dsp:txXfrm>
    </dsp:sp>
    <dsp:sp modelId="{BC2698C6-3666-42C9-84F9-A2833D7C5607}">
      <dsp:nvSpPr>
        <dsp:cNvPr id="0" name=""/>
        <dsp:cNvSpPr/>
      </dsp:nvSpPr>
      <dsp:spPr>
        <a:xfrm rot="5400000">
          <a:off x="5879537" y="-2978740"/>
          <a:ext cx="1171151" cy="10359061"/>
        </a:xfrm>
        <a:prstGeom prst="round2SameRect">
          <a:avLst/>
        </a:prstGeom>
        <a:noFill/>
        <a:ln w="15875" cap="flat" cmpd="sng" algn="ctr">
          <a:solidFill>
            <a:srgbClr val="B6492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noProof="0" dirty="0" smtClean="0">
              <a:solidFill>
                <a:schemeClr val="tx1"/>
              </a:solidFill>
              <a:latin typeface="Calibri" panose="020F0502020204030204"/>
              <a:ea typeface="+mn-ea"/>
              <a:cs typeface="+mn-cs"/>
            </a:rPr>
            <a:t>Eliciting PLWH’ and health provider (HP)’ main viewpoints regarding participating/proposing HCRCT</a:t>
          </a:r>
          <a:endParaRPr lang="en-GB" sz="2200" kern="1200" noProof="0" dirty="0">
            <a:solidFill>
              <a:schemeClr val="tx1"/>
            </a:solidFill>
            <a:latin typeface="Calibri" panose="020F0502020204030204"/>
            <a:ea typeface="+mn-ea"/>
            <a:cs typeface="+mn-cs"/>
          </a:endParaRPr>
        </a:p>
        <a:p>
          <a:pPr marL="457200" lvl="2" indent="-228600" algn="l" defTabSz="977900">
            <a:lnSpc>
              <a:spcPct val="90000"/>
            </a:lnSpc>
            <a:spcBef>
              <a:spcPct val="0"/>
            </a:spcBef>
            <a:spcAft>
              <a:spcPct val="15000"/>
            </a:spcAft>
            <a:buChar char="••"/>
          </a:pPr>
          <a:r>
            <a:rPr lang="en-GB" sz="2200" kern="1200" noProof="0" dirty="0" smtClean="0">
              <a:solidFill>
                <a:srgbClr val="B64926"/>
              </a:solidFill>
              <a:latin typeface="Calibri" panose="020F0502020204030204"/>
              <a:ea typeface="+mn-ea"/>
              <a:cs typeface="+mn-cs"/>
            </a:rPr>
            <a:t>Q methodology</a:t>
          </a:r>
          <a:endParaRPr lang="en-GB" sz="2200" kern="1200" noProof="0" dirty="0">
            <a:solidFill>
              <a:srgbClr val="B64926"/>
            </a:solidFill>
            <a:latin typeface="Calibri" panose="020F0502020204030204"/>
            <a:ea typeface="+mn-ea"/>
            <a:cs typeface="+mn-cs"/>
          </a:endParaRPr>
        </a:p>
      </dsp:txBody>
      <dsp:txXfrm rot="-5400000">
        <a:off x="1285583" y="1672385"/>
        <a:ext cx="10301890" cy="1056809"/>
      </dsp:txXfrm>
    </dsp:sp>
    <dsp:sp modelId="{506592E8-8227-4685-A835-6015AC74C12B}">
      <dsp:nvSpPr>
        <dsp:cNvPr id="0" name=""/>
        <dsp:cNvSpPr/>
      </dsp:nvSpPr>
      <dsp:spPr>
        <a:xfrm rot="5400000">
          <a:off x="-215805" y="3386532"/>
          <a:ext cx="1801771" cy="1479081"/>
        </a:xfrm>
        <a:prstGeom prst="chevron">
          <a:avLst/>
        </a:prstGeom>
        <a:solidFill>
          <a:srgbClr val="FF8427">
            <a:hueOff val="0"/>
            <a:satOff val="0"/>
            <a:lumOff val="0"/>
            <a:alphaOff val="0"/>
          </a:srgbClr>
        </a:solidFill>
        <a:ln w="15875" cap="flat" cmpd="sng" algn="ctr">
          <a:solidFill>
            <a:srgbClr val="FF8427">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GB" sz="1800" b="0" kern="1200" noProof="0" dirty="0" smtClean="0">
              <a:solidFill>
                <a:sysClr val="window" lastClr="FFFFFF"/>
              </a:solidFill>
              <a:latin typeface="Calibri" panose="020F0502020204030204"/>
              <a:ea typeface="+mn-ea"/>
              <a:cs typeface="+mn-cs"/>
            </a:rPr>
            <a:t>Step 3: </a:t>
          </a:r>
        </a:p>
        <a:p>
          <a:pPr lvl="0" algn="ctr" defTabSz="800100">
            <a:lnSpc>
              <a:spcPct val="90000"/>
            </a:lnSpc>
            <a:spcBef>
              <a:spcPct val="0"/>
            </a:spcBef>
            <a:spcAft>
              <a:spcPct val="35000"/>
            </a:spcAft>
          </a:pPr>
          <a:r>
            <a:rPr lang="en-GB" sz="1800" b="0" kern="1200" noProof="0" dirty="0" smtClean="0">
              <a:solidFill>
                <a:sysClr val="window" lastClr="FFFFFF"/>
              </a:solidFill>
              <a:latin typeface="Calibri" panose="020F0502020204030204"/>
              <a:ea typeface="+mn-ea"/>
              <a:cs typeface="+mn-cs"/>
            </a:rPr>
            <a:t>Quantitative</a:t>
          </a:r>
          <a:endParaRPr lang="en-GB" sz="1800" b="0" kern="1200" noProof="0" dirty="0">
            <a:solidFill>
              <a:sysClr val="window" lastClr="FFFFFF"/>
            </a:solidFill>
            <a:latin typeface="Calibri" panose="020F0502020204030204"/>
            <a:ea typeface="+mn-ea"/>
            <a:cs typeface="+mn-cs"/>
          </a:endParaRPr>
        </a:p>
      </dsp:txBody>
      <dsp:txXfrm rot="-5400000">
        <a:off x="-54459" y="3964728"/>
        <a:ext cx="1479081" cy="322690"/>
      </dsp:txXfrm>
    </dsp:sp>
    <dsp:sp modelId="{C30C2E11-71B7-4FB6-B1C4-C71305286E78}">
      <dsp:nvSpPr>
        <dsp:cNvPr id="0" name=""/>
        <dsp:cNvSpPr/>
      </dsp:nvSpPr>
      <dsp:spPr>
        <a:xfrm rot="5400000">
          <a:off x="5909655" y="-1368768"/>
          <a:ext cx="1171151" cy="10359061"/>
        </a:xfrm>
        <a:prstGeom prst="round2SameRect">
          <a:avLst/>
        </a:prstGeom>
        <a:noFill/>
        <a:ln w="15875" cap="flat" cmpd="sng" algn="ctr">
          <a:solidFill>
            <a:srgbClr val="FF842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0" kern="1200" noProof="0" dirty="0" smtClean="0">
              <a:solidFill>
                <a:schemeClr val="tx1"/>
              </a:solidFill>
              <a:latin typeface="Calibri" panose="020F0502020204030204"/>
              <a:ea typeface="+mn-ea"/>
              <a:cs typeface="+mn-cs"/>
            </a:rPr>
            <a:t>Determining the preferred cure strategies for PLWH and physicians</a:t>
          </a:r>
          <a:endParaRPr lang="en-GB" sz="2200" b="0" kern="1200" noProof="0" dirty="0">
            <a:solidFill>
              <a:schemeClr val="tx1"/>
            </a:solidFill>
            <a:latin typeface="Calibri" panose="020F0502020204030204"/>
            <a:ea typeface="+mn-ea"/>
            <a:cs typeface="+mn-cs"/>
          </a:endParaRPr>
        </a:p>
        <a:p>
          <a:pPr marL="457200" lvl="2" indent="-228600" algn="l" defTabSz="977900">
            <a:lnSpc>
              <a:spcPct val="90000"/>
            </a:lnSpc>
            <a:spcBef>
              <a:spcPct val="0"/>
            </a:spcBef>
            <a:spcAft>
              <a:spcPct val="15000"/>
            </a:spcAft>
            <a:buChar char="••"/>
          </a:pPr>
          <a:r>
            <a:rPr lang="en-GB" sz="2200" b="0" kern="1200" noProof="0" dirty="0" smtClean="0">
              <a:solidFill>
                <a:srgbClr val="FF8427"/>
              </a:solidFill>
              <a:latin typeface="Calibri" panose="020F0502020204030204"/>
              <a:ea typeface="+mn-ea"/>
              <a:cs typeface="+mn-cs"/>
            </a:rPr>
            <a:t>Discrete Choice Experiment</a:t>
          </a:r>
          <a:endParaRPr lang="en-GB" sz="2200" b="0" kern="1200" noProof="0" dirty="0">
            <a:solidFill>
              <a:srgbClr val="FF8427"/>
            </a:solidFill>
            <a:latin typeface="Calibri" panose="020F0502020204030204"/>
            <a:ea typeface="+mn-ea"/>
            <a:cs typeface="+mn-cs"/>
          </a:endParaRPr>
        </a:p>
      </dsp:txBody>
      <dsp:txXfrm rot="-5400000">
        <a:off x="1315701" y="3282357"/>
        <a:ext cx="10301890" cy="10568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F44BC-5D3E-4E09-B826-1D08ADCCF42B}" type="datetimeFigureOut">
              <a:rPr lang="fr-FR" smtClean="0"/>
              <a:t>19/12/2019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08F7D-9A71-4E30-9386-9207B5E2CDFC}" type="slidenum">
              <a:rPr lang="fr-FR" smtClean="0"/>
              <a:t>‹N°›</a:t>
            </a:fld>
            <a:endParaRPr lang="fr-FR"/>
          </a:p>
        </p:txBody>
      </p:sp>
    </p:spTree>
    <p:extLst>
      <p:ext uri="{BB962C8B-B14F-4D97-AF65-F5344CB8AC3E}">
        <p14:creationId xmlns:p14="http://schemas.microsoft.com/office/powerpoint/2010/main" val="33041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ciologie.revues.org/9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dirty="0" smtClean="0"/>
              <a:t>La Q-</a:t>
            </a:r>
            <a:r>
              <a:rPr lang="fr-FR" altLang="fr-FR" sz="1200" dirty="0" err="1" smtClean="0"/>
              <a:t>methodology</a:t>
            </a:r>
            <a:r>
              <a:rPr lang="fr-FR" altLang="fr-FR" sz="1200" dirty="0" smtClean="0"/>
              <a:t> partage certaines facettes des enquêtes </a:t>
            </a:r>
            <a:r>
              <a:rPr lang="fr-FR" altLang="fr-FR" sz="1200" dirty="0" err="1" smtClean="0"/>
              <a:t>quali</a:t>
            </a:r>
            <a:r>
              <a:rPr lang="fr-FR" altLang="fr-FR" sz="1200" dirty="0" smtClean="0"/>
              <a:t> (construction non imposée par le chercheur, facilite la révélation d’opinions subjectives, de croyances, taille d’échantillon peu élevé) mais s’en éloigne par le mode de collecte et d’analyse des données (analyse factorielle pour identifier la structure des données)</a:t>
            </a:r>
            <a:endParaRPr lang="fr-FR" dirty="0"/>
          </a:p>
        </p:txBody>
      </p:sp>
      <p:sp>
        <p:nvSpPr>
          <p:cNvPr id="4" name="Espace réservé du numéro de diapositive 3"/>
          <p:cNvSpPr>
            <a:spLocks noGrp="1"/>
          </p:cNvSpPr>
          <p:nvPr>
            <p:ph type="sldNum" sz="quarter" idx="10"/>
          </p:nvPr>
        </p:nvSpPr>
        <p:spPr/>
        <p:txBody>
          <a:bodyPr/>
          <a:lstStyle/>
          <a:p>
            <a:fld id="{8FF08F7D-9A71-4E30-9386-9207B5E2CDFC}" type="slidenum">
              <a:rPr lang="fr-FR" smtClean="0"/>
              <a:t>1</a:t>
            </a:fld>
            <a:endParaRPr lang="fr-FR"/>
          </a:p>
        </p:txBody>
      </p:sp>
    </p:spTree>
    <p:extLst>
      <p:ext uri="{BB962C8B-B14F-4D97-AF65-F5344CB8AC3E}">
        <p14:creationId xmlns:p14="http://schemas.microsoft.com/office/powerpoint/2010/main" val="222887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inférence : opération par laquelle est acceptée une proposition dont la vérité n’est pas admise directement, mais en vertu de sa liaison avec d’autres propositions. un syllogisme est une inférence. </a:t>
            </a:r>
          </a:p>
          <a:p>
            <a:r>
              <a:rPr lang="fr-FR" b="1" dirty="0" smtClean="0"/>
              <a:t>L’induction</a:t>
            </a:r>
            <a:r>
              <a:rPr lang="fr-FR" dirty="0" smtClean="0"/>
              <a:t> correspond à un processus qui permet de passer du particulier (faits observés, cas singuliers, données expérimentales, situations) au général (une loi, une théorie, une connaissance générale). </a:t>
            </a:r>
          </a:p>
          <a:p>
            <a:r>
              <a:rPr lang="fr-FR" dirty="0" smtClean="0"/>
              <a:t>La posture </a:t>
            </a:r>
            <a:r>
              <a:rPr lang="fr-FR" b="1" dirty="0" smtClean="0"/>
              <a:t>inductive</a:t>
            </a:r>
            <a:r>
              <a:rPr lang="fr-FR" dirty="0" smtClean="0"/>
              <a:t> accorde la primauté à l’enquête, à l’observation, voire à l’expérience et essaie d’en tirer des leçons plus générales, des constats universaux : on cherche à établir quelques énoncés dont la validité dépasse le cadre de ses seules observations</a:t>
            </a:r>
          </a:p>
          <a:p>
            <a:r>
              <a:rPr lang="fr-FR" dirty="0" smtClean="0"/>
              <a:t>La </a:t>
            </a:r>
            <a:r>
              <a:rPr lang="fr-FR" b="1" dirty="0" smtClean="0"/>
              <a:t>déduction</a:t>
            </a:r>
            <a:r>
              <a:rPr lang="fr-FR" dirty="0" smtClean="0"/>
              <a:t> correspond au processus presque inverse qui permet de conclure (déduire) une affirmation à partir d’</a:t>
            </a:r>
            <a:r>
              <a:rPr lang="fr-FR" dirty="0" smtClean="0">
                <a:hlinkClick r:id="rId3"/>
              </a:rPr>
              <a:t>hypothèses</a:t>
            </a:r>
            <a:r>
              <a:rPr lang="fr-FR" dirty="0" smtClean="0"/>
              <a:t>, de prémisses ou d’un cadre théorique : les conclusions résultent formellement de ces prémisses ou de cette théorie.</a:t>
            </a:r>
          </a:p>
          <a:p>
            <a:r>
              <a:rPr lang="fr-FR" dirty="0" smtClean="0"/>
              <a:t>La posture déductive accorde la primauté au cadre théorique, au corps des prémisses. Elle sera qualifiée d’hypothético-déductive si les énoncés ou résultats déduits de ce cadre théorique ou des prémisses sont soumis à une validation expérimentale : dans ce cas, le sociologue formule des </a:t>
            </a:r>
            <a:r>
              <a:rPr lang="fr-FR" dirty="0" smtClean="0">
                <a:hlinkClick r:id="rId3"/>
              </a:rPr>
              <a:t>hypothèses</a:t>
            </a:r>
            <a:r>
              <a:rPr lang="fr-FR" dirty="0" smtClean="0"/>
              <a:t> générales, puis en déduit des conséquences observables avant de vérifier que celles-ci sont effectivement bien conformes aux données de l’enquête empirique.</a:t>
            </a:r>
          </a:p>
          <a:p>
            <a:endParaRPr lang="en-GB" dirty="0"/>
          </a:p>
        </p:txBody>
      </p:sp>
      <p:sp>
        <p:nvSpPr>
          <p:cNvPr id="4" name="Espace réservé du numéro de diapositive 3"/>
          <p:cNvSpPr>
            <a:spLocks noGrp="1"/>
          </p:cNvSpPr>
          <p:nvPr>
            <p:ph type="sldNum" sz="quarter" idx="10"/>
          </p:nvPr>
        </p:nvSpPr>
        <p:spPr/>
        <p:txBody>
          <a:bodyPr/>
          <a:lstStyle/>
          <a:p>
            <a:fld id="{8FF08F7D-9A71-4E30-9386-9207B5E2CDFC}" type="slidenum">
              <a:rPr lang="fr-FR" smtClean="0"/>
              <a:t>10</a:t>
            </a:fld>
            <a:endParaRPr lang="fr-FR"/>
          </a:p>
        </p:txBody>
      </p:sp>
    </p:spTree>
    <p:extLst>
      <p:ext uri="{BB962C8B-B14F-4D97-AF65-F5344CB8AC3E}">
        <p14:creationId xmlns:p14="http://schemas.microsoft.com/office/powerpoint/2010/main" val="85879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I’ll</a:t>
            </a:r>
            <a:r>
              <a:rPr lang="fr-FR" dirty="0" smtClean="0"/>
              <a:t> first </a:t>
            </a:r>
            <a:r>
              <a:rPr lang="fr-FR" dirty="0" err="1" smtClean="0"/>
              <a:t>present</a:t>
            </a:r>
            <a:r>
              <a:rPr lang="fr-FR" dirty="0" smtClean="0"/>
              <a:t> </a:t>
            </a:r>
            <a:r>
              <a:rPr lang="fr-FR" dirty="0" err="1" smtClean="0"/>
              <a:t>some</a:t>
            </a:r>
            <a:r>
              <a:rPr lang="fr-FR" baseline="0" dirty="0" smtClean="0"/>
              <a:t> </a:t>
            </a:r>
            <a:r>
              <a:rPr lang="fr-FR" baseline="0" dirty="0" err="1" smtClean="0"/>
              <a:t>elements</a:t>
            </a:r>
            <a:r>
              <a:rPr lang="fr-FR" baseline="0" dirty="0" smtClean="0"/>
              <a:t> of </a:t>
            </a:r>
            <a:r>
              <a:rPr lang="fr-FR" baseline="0" dirty="0" err="1" smtClean="0"/>
              <a:t>context</a:t>
            </a:r>
            <a:r>
              <a:rPr lang="fr-FR" baseline="0" dirty="0" smtClean="0"/>
              <a:t>, </a:t>
            </a:r>
            <a:r>
              <a:rPr lang="fr-FR" baseline="0" dirty="0" err="1" smtClean="0"/>
              <a:t>otherwise</a:t>
            </a:r>
            <a:r>
              <a:rPr lang="fr-FR" baseline="0" dirty="0" smtClean="0"/>
              <a:t> the </a:t>
            </a:r>
            <a:r>
              <a:rPr lang="fr-FR" baseline="0" dirty="0" err="1" smtClean="0"/>
              <a:t>survey</a:t>
            </a:r>
            <a:r>
              <a:rPr lang="fr-FR" baseline="0" dirty="0" smtClean="0"/>
              <a:t> and the </a:t>
            </a:r>
            <a:r>
              <a:rPr lang="fr-FR" baseline="0" dirty="0" err="1" smtClean="0"/>
              <a:t>results</a:t>
            </a:r>
            <a:r>
              <a:rPr lang="fr-FR" baseline="0" dirty="0" smtClean="0"/>
              <a:t> </a:t>
            </a:r>
            <a:r>
              <a:rPr lang="fr-FR" baseline="0" dirty="0" err="1" smtClean="0"/>
              <a:t>will</a:t>
            </a:r>
            <a:r>
              <a:rPr lang="fr-FR" baseline="0" dirty="0" smtClean="0"/>
              <a:t> not </a:t>
            </a:r>
            <a:r>
              <a:rPr lang="fr-FR" baseline="0" dirty="0" err="1" smtClean="0"/>
              <a:t>make</a:t>
            </a:r>
            <a:r>
              <a:rPr lang="fr-FR" baseline="0" dirty="0" smtClean="0"/>
              <a:t> </a:t>
            </a:r>
            <a:r>
              <a:rPr lang="fr-FR" baseline="0" dirty="0" err="1" smtClean="0"/>
              <a:t>sense</a:t>
            </a:r>
            <a:endParaRPr lang="fr-FR" dirty="0"/>
          </a:p>
        </p:txBody>
      </p:sp>
      <p:sp>
        <p:nvSpPr>
          <p:cNvPr id="4" name="Espace réservé du numéro de diapositive 3"/>
          <p:cNvSpPr>
            <a:spLocks noGrp="1"/>
          </p:cNvSpPr>
          <p:nvPr>
            <p:ph type="sldNum" sz="quarter" idx="10"/>
          </p:nvPr>
        </p:nvSpPr>
        <p:spPr/>
        <p:txBody>
          <a:bodyPr/>
          <a:lstStyle/>
          <a:p>
            <a:fld id="{0E85BE21-97CF-42D2-A004-2D619FAB4B8B}" type="slidenum">
              <a:rPr lang="fr-FR" smtClean="0"/>
              <a:t>16</a:t>
            </a:fld>
            <a:endParaRPr lang="fr-FR" dirty="0"/>
          </a:p>
        </p:txBody>
      </p:sp>
    </p:spTree>
    <p:extLst>
      <p:ext uri="{BB962C8B-B14F-4D97-AF65-F5344CB8AC3E}">
        <p14:creationId xmlns:p14="http://schemas.microsoft.com/office/powerpoint/2010/main" val="118213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FF08F7D-9A71-4E30-9386-9207B5E2CDFC}" type="slidenum">
              <a:rPr lang="fr-FR" smtClean="0"/>
              <a:t>24</a:t>
            </a:fld>
            <a:endParaRPr lang="fr-FR"/>
          </a:p>
        </p:txBody>
      </p:sp>
    </p:spTree>
    <p:extLst>
      <p:ext uri="{BB962C8B-B14F-4D97-AF65-F5344CB8AC3E}">
        <p14:creationId xmlns:p14="http://schemas.microsoft.com/office/powerpoint/2010/main" val="41329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FF08F7D-9A71-4E30-9386-9207B5E2CDFC}" type="slidenum">
              <a:rPr lang="fr-FR" smtClean="0"/>
              <a:t>26</a:t>
            </a:fld>
            <a:endParaRPr lang="fr-FR"/>
          </a:p>
        </p:txBody>
      </p:sp>
    </p:spTree>
    <p:extLst>
      <p:ext uri="{BB962C8B-B14F-4D97-AF65-F5344CB8AC3E}">
        <p14:creationId xmlns:p14="http://schemas.microsoft.com/office/powerpoint/2010/main" val="326115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les soignants la croyance en ces essais est moins forte que pour les patients et moins d’effets secondaires sont acceptés</a:t>
            </a:r>
          </a:p>
          <a:p>
            <a:endParaRPr lang="fr-FR" dirty="0"/>
          </a:p>
        </p:txBody>
      </p:sp>
      <p:sp>
        <p:nvSpPr>
          <p:cNvPr id="4" name="Espace réservé du numéro de diapositive 3"/>
          <p:cNvSpPr>
            <a:spLocks noGrp="1"/>
          </p:cNvSpPr>
          <p:nvPr>
            <p:ph type="sldNum" sz="quarter" idx="10"/>
          </p:nvPr>
        </p:nvSpPr>
        <p:spPr/>
        <p:txBody>
          <a:bodyPr/>
          <a:lstStyle/>
          <a:p>
            <a:fld id="{E474F941-FC2F-4D87-8D47-1C757411C75C}" type="slidenum">
              <a:rPr lang="fr-FR" smtClean="0"/>
              <a:t>28</a:t>
            </a:fld>
            <a:endParaRPr lang="fr-FR"/>
          </a:p>
        </p:txBody>
      </p:sp>
    </p:spTree>
    <p:extLst>
      <p:ext uri="{BB962C8B-B14F-4D97-AF65-F5344CB8AC3E}">
        <p14:creationId xmlns:p14="http://schemas.microsoft.com/office/powerpoint/2010/main" val="74678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Because</a:t>
            </a:r>
            <a:r>
              <a:rPr lang="fr-FR" dirty="0" smtClean="0"/>
              <a:t> </a:t>
            </a:r>
            <a:r>
              <a:rPr lang="fr-FR" dirty="0" err="1" smtClean="0"/>
              <a:t>respondents</a:t>
            </a:r>
            <a:r>
              <a:rPr lang="fr-FR" dirty="0" smtClean="0"/>
              <a:t> </a:t>
            </a:r>
            <a:r>
              <a:rPr lang="fr-FR" dirty="0" err="1" smtClean="0"/>
              <a:t>may</a:t>
            </a:r>
            <a:r>
              <a:rPr lang="fr-FR" dirty="0" smtClean="0"/>
              <a:t> </a:t>
            </a:r>
            <a:r>
              <a:rPr lang="fr-FR" dirty="0" err="1" smtClean="0"/>
              <a:t>adhere</a:t>
            </a:r>
            <a:r>
              <a:rPr lang="fr-FR" dirty="0" smtClean="0"/>
              <a:t> </a:t>
            </a:r>
            <a:r>
              <a:rPr lang="fr-FR" dirty="0" err="1" smtClean="0"/>
              <a:t>equally</a:t>
            </a:r>
            <a:r>
              <a:rPr lang="fr-FR" dirty="0" smtClean="0"/>
              <a:t> to more </a:t>
            </a:r>
            <a:r>
              <a:rPr lang="fr-FR" dirty="0" err="1" smtClean="0"/>
              <a:t>than</a:t>
            </a:r>
            <a:r>
              <a:rPr lang="fr-FR" dirty="0" smtClean="0"/>
              <a:t> a </a:t>
            </a:r>
            <a:r>
              <a:rPr lang="fr-FR" dirty="0" err="1" smtClean="0"/>
              <a:t>view</a:t>
            </a:r>
            <a:r>
              <a:rPr lang="fr-FR" dirty="0" smtClean="0"/>
              <a:t> point, </a:t>
            </a:r>
            <a:r>
              <a:rPr lang="fr-FR" dirty="0" err="1" smtClean="0"/>
              <a:t>we</a:t>
            </a:r>
            <a:r>
              <a:rPr lang="fr-FR" dirty="0" smtClean="0"/>
              <a:t> have </a:t>
            </a:r>
            <a:r>
              <a:rPr lang="fr-FR" dirty="0" err="1" smtClean="0"/>
              <a:t>performed</a:t>
            </a:r>
            <a:r>
              <a:rPr lang="fr-FR" dirty="0" smtClean="0"/>
              <a:t> a principal component </a:t>
            </a:r>
            <a:r>
              <a:rPr lang="fr-FR" dirty="0" err="1" smtClean="0"/>
              <a:t>analysis</a:t>
            </a:r>
            <a:r>
              <a:rPr lang="fr-FR" dirty="0" smtClean="0"/>
              <a:t> to </a:t>
            </a:r>
            <a:r>
              <a:rPr lang="fr-FR" dirty="0" err="1" smtClean="0"/>
              <a:t>determine</a:t>
            </a:r>
            <a:r>
              <a:rPr lang="fr-FR" baseline="0" dirty="0" smtClean="0"/>
              <a:t> patterns of </a:t>
            </a:r>
            <a:r>
              <a:rPr lang="fr-FR" baseline="0" dirty="0" err="1" smtClean="0"/>
              <a:t>answers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1F563970-C427-4BCB-92B4-E062919E6AA0}" type="slidenum">
              <a:rPr lang="fr-FR" smtClean="0"/>
              <a:t>35</a:t>
            </a:fld>
            <a:endParaRPr lang="fr-FR"/>
          </a:p>
        </p:txBody>
      </p:sp>
    </p:spTree>
    <p:extLst>
      <p:ext uri="{BB962C8B-B14F-4D97-AF65-F5344CB8AC3E}">
        <p14:creationId xmlns:p14="http://schemas.microsoft.com/office/powerpoint/2010/main" val="259895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Under the </a:t>
            </a:r>
            <a:r>
              <a:rPr lang="fr-FR" dirty="0" err="1" smtClean="0"/>
              <a:t>twenty-fifth</a:t>
            </a:r>
            <a:r>
              <a:rPr lang="fr-FR" dirty="0" smtClean="0"/>
              <a:t> percentile (the </a:t>
            </a:r>
            <a:r>
              <a:rPr lang="fr-FR" dirty="0" err="1" smtClean="0"/>
              <a:t>darker</a:t>
            </a:r>
            <a:r>
              <a:rPr lang="fr-FR" dirty="0" smtClean="0"/>
              <a:t> area on the </a:t>
            </a:r>
            <a:r>
              <a:rPr lang="fr-FR" dirty="0" err="1" smtClean="0"/>
              <a:t>left</a:t>
            </a:r>
            <a:r>
              <a:rPr lang="fr-FR" dirty="0" smtClean="0"/>
              <a:t>), </a:t>
            </a:r>
            <a:r>
              <a:rPr lang="fr-FR" dirty="0" err="1" smtClean="0"/>
              <a:t>we</a:t>
            </a:r>
            <a:r>
              <a:rPr lang="fr-FR" dirty="0" smtClean="0"/>
              <a:t> </a:t>
            </a:r>
            <a:r>
              <a:rPr lang="fr-FR" dirty="0" err="1" smtClean="0"/>
              <a:t>can</a:t>
            </a:r>
            <a:r>
              <a:rPr lang="fr-FR" dirty="0" smtClean="0"/>
              <a:t> </a:t>
            </a:r>
            <a:r>
              <a:rPr lang="fr-FR" dirty="0" err="1" smtClean="0"/>
              <a:t>consider</a:t>
            </a:r>
            <a:r>
              <a:rPr lang="fr-FR" dirty="0" smtClean="0"/>
              <a:t> </a:t>
            </a:r>
            <a:r>
              <a:rPr lang="fr-FR" dirty="0" err="1" smtClean="0"/>
              <a:t>that</a:t>
            </a:r>
            <a:r>
              <a:rPr lang="fr-FR" dirty="0" smtClean="0"/>
              <a:t> </a:t>
            </a:r>
            <a:r>
              <a:rPr lang="fr-FR" dirty="0" err="1" smtClean="0"/>
              <a:t>respondents</a:t>
            </a:r>
            <a:r>
              <a:rPr lang="fr-FR" dirty="0" smtClean="0"/>
              <a:t> </a:t>
            </a:r>
            <a:r>
              <a:rPr lang="fr-FR" dirty="0" err="1" smtClean="0"/>
              <a:t>would</a:t>
            </a:r>
            <a:r>
              <a:rPr lang="fr-FR" baseline="0" dirty="0" smtClean="0"/>
              <a:t> </a:t>
            </a:r>
            <a:r>
              <a:rPr lang="fr-FR" baseline="0" dirty="0" err="1" smtClean="0"/>
              <a:t>be</a:t>
            </a:r>
            <a:r>
              <a:rPr lang="fr-FR" baseline="0" dirty="0" smtClean="0"/>
              <a:t> </a:t>
            </a:r>
            <a:r>
              <a:rPr lang="fr-FR" baseline="0" dirty="0" err="1" smtClean="0"/>
              <a:t>motivated</a:t>
            </a:r>
            <a:r>
              <a:rPr lang="fr-FR" baseline="0" dirty="0" smtClean="0"/>
              <a:t> to </a:t>
            </a:r>
            <a:r>
              <a:rPr lang="fr-FR" baseline="0" dirty="0" err="1" smtClean="0"/>
              <a:t>participate</a:t>
            </a:r>
            <a:r>
              <a:rPr lang="fr-FR" baseline="0" dirty="0" smtClean="0"/>
              <a:t> in Cure trials</a:t>
            </a:r>
          </a:p>
          <a:p>
            <a:r>
              <a:rPr lang="fr-FR" dirty="0" err="1" smtClean="0"/>
              <a:t>Above</a:t>
            </a:r>
            <a:r>
              <a:rPr lang="fr-FR" dirty="0" smtClean="0"/>
              <a:t> the </a:t>
            </a:r>
            <a:r>
              <a:rPr lang="fr-FR" dirty="0" err="1" smtClean="0"/>
              <a:t>seventy-fifth</a:t>
            </a:r>
            <a:r>
              <a:rPr lang="fr-FR" dirty="0" smtClean="0"/>
              <a:t> percentile </a:t>
            </a:r>
            <a:r>
              <a:rPr lang="fr-FR" dirty="0" err="1" smtClean="0"/>
              <a:t>we</a:t>
            </a:r>
            <a:r>
              <a:rPr lang="fr-FR" dirty="0" smtClean="0"/>
              <a:t> </a:t>
            </a:r>
            <a:r>
              <a:rPr lang="fr-FR" dirty="0" err="1" smtClean="0"/>
              <a:t>can</a:t>
            </a:r>
            <a:r>
              <a:rPr lang="fr-FR" dirty="0" smtClean="0"/>
              <a:t> </a:t>
            </a:r>
            <a:r>
              <a:rPr lang="fr-FR" dirty="0" err="1" smtClean="0"/>
              <a:t>consider</a:t>
            </a:r>
            <a:r>
              <a:rPr lang="fr-FR" dirty="0" smtClean="0"/>
              <a:t> </a:t>
            </a:r>
            <a:r>
              <a:rPr lang="fr-FR" dirty="0" err="1" smtClean="0"/>
              <a:t>that</a:t>
            </a:r>
            <a:r>
              <a:rPr lang="fr-FR" dirty="0" smtClean="0"/>
              <a:t> </a:t>
            </a:r>
            <a:r>
              <a:rPr lang="fr-FR" dirty="0" err="1" smtClean="0"/>
              <a:t>respodents</a:t>
            </a:r>
            <a:r>
              <a:rPr lang="fr-FR" dirty="0" smtClean="0"/>
              <a:t> </a:t>
            </a:r>
            <a:r>
              <a:rPr lang="fr-FR" dirty="0" err="1" smtClean="0"/>
              <a:t>would</a:t>
            </a:r>
            <a:r>
              <a:rPr lang="fr-FR" baseline="0" dirty="0" smtClean="0"/>
              <a:t> refuse to </a:t>
            </a:r>
            <a:r>
              <a:rPr lang="fr-FR" baseline="0" dirty="0" err="1" smtClean="0"/>
              <a:t>participate</a:t>
            </a:r>
            <a:r>
              <a:rPr lang="fr-FR" baseline="0" dirty="0" smtClean="0"/>
              <a:t> in cure trials</a:t>
            </a:r>
            <a:endParaRPr lang="fr-FR" dirty="0"/>
          </a:p>
        </p:txBody>
      </p:sp>
      <p:sp>
        <p:nvSpPr>
          <p:cNvPr id="4" name="Espace réservé du numéro de diapositive 3"/>
          <p:cNvSpPr>
            <a:spLocks noGrp="1"/>
          </p:cNvSpPr>
          <p:nvPr>
            <p:ph type="sldNum" sz="quarter" idx="10"/>
          </p:nvPr>
        </p:nvSpPr>
        <p:spPr/>
        <p:txBody>
          <a:bodyPr/>
          <a:lstStyle/>
          <a:p>
            <a:fld id="{1F563970-C427-4BCB-92B4-E062919E6AA0}" type="slidenum">
              <a:rPr lang="fr-FR" smtClean="0"/>
              <a:t>36</a:t>
            </a:fld>
            <a:endParaRPr lang="fr-FR"/>
          </a:p>
        </p:txBody>
      </p:sp>
    </p:spTree>
    <p:extLst>
      <p:ext uri="{BB962C8B-B14F-4D97-AF65-F5344CB8AC3E}">
        <p14:creationId xmlns:p14="http://schemas.microsoft.com/office/powerpoint/2010/main" val="174724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IE" sz="1200" kern="1200" dirty="0" smtClean="0">
                <a:solidFill>
                  <a:schemeClr val="tx1"/>
                </a:solidFill>
                <a:effectLst/>
                <a:latin typeface="+mn-lt"/>
                <a:ea typeface="+mn-ea"/>
                <a:cs typeface="+mn-cs"/>
              </a:rPr>
              <a:t>By using viewpoints, instead of the usual direct question about willingness to participate, our results, despite being declarative, may better reflect real-world decision making. </a:t>
            </a:r>
          </a:p>
          <a:p>
            <a:r>
              <a:rPr lang="en-IE" sz="1200" kern="1200" dirty="0" smtClean="0">
                <a:solidFill>
                  <a:schemeClr val="tx1"/>
                </a:solidFill>
                <a:effectLst/>
                <a:latin typeface="+mn-lt"/>
                <a:ea typeface="+mn-ea"/>
                <a:cs typeface="+mn-cs"/>
              </a:rPr>
              <a:t>Moreover, b</a:t>
            </a:r>
            <a:r>
              <a:rPr lang="en-GB" sz="1200" kern="1200" dirty="0" smtClean="0">
                <a:solidFill>
                  <a:schemeClr val="tx1"/>
                </a:solidFill>
                <a:effectLst/>
                <a:latin typeface="+mn-lt"/>
                <a:ea typeface="+mn-ea"/>
                <a:cs typeface="+mn-cs"/>
              </a:rPr>
              <a:t>y providing insights regarding factors associated with reluctance to participate in HCRCT, they may help clinicians in patient recruitment. In particular, attention should be paid to the burden associated with visits to the hospital for treatment and examinations, and the need to provide clear information to counter any mistaken beliefs about HCRCT.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F563970-C427-4BCB-92B4-E062919E6AA0}" type="slidenum">
              <a:rPr lang="fr-FR" smtClean="0"/>
              <a:t>37</a:t>
            </a:fld>
            <a:endParaRPr lang="fr-FR"/>
          </a:p>
        </p:txBody>
      </p:sp>
    </p:spTree>
    <p:extLst>
      <p:ext uri="{BB962C8B-B14F-4D97-AF65-F5344CB8AC3E}">
        <p14:creationId xmlns:p14="http://schemas.microsoft.com/office/powerpoint/2010/main" val="258861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059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2388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5283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41867" y="304800"/>
            <a:ext cx="11345333" cy="762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09600" y="1600200"/>
            <a:ext cx="10905067" cy="4457700"/>
          </a:xfrm>
        </p:spPr>
        <p:txBody>
          <a:bodyPr/>
          <a:lstStyle/>
          <a:p>
            <a:r>
              <a:rPr lang="fr-FR" smtClean="0"/>
              <a:t>Cliquez sur l'icône pour ajouter un tableau</a:t>
            </a:r>
            <a:endParaRPr lang="fr-FR"/>
          </a:p>
        </p:txBody>
      </p:sp>
      <p:sp>
        <p:nvSpPr>
          <p:cNvPr id="4" name="Espace réservé de la date 3"/>
          <p:cNvSpPr>
            <a:spLocks noGrp="1"/>
          </p:cNvSpPr>
          <p:nvPr>
            <p:ph type="dt" sz="half" idx="10"/>
          </p:nvPr>
        </p:nvSpPr>
        <p:spPr>
          <a:xfrm>
            <a:off x="575733" y="6229350"/>
            <a:ext cx="2540000" cy="457200"/>
          </a:xfrm>
        </p:spPr>
        <p:txBody>
          <a:bodyPr/>
          <a:lstStyle>
            <a:lvl1pPr>
              <a:defRPr/>
            </a:lvl1pPr>
          </a:lstStyle>
          <a:p>
            <a:fld id="{B61BEF0D-F0BB-DE4B-95CE-6DB70DBA9567}" type="datetimeFigureOut">
              <a:rPr lang="en-US" smtClean="0"/>
              <a:pPr/>
              <a:t>12/19/2019</a:t>
            </a:fld>
            <a:endParaRPr lang="en-US" dirty="0"/>
          </a:p>
        </p:txBody>
      </p:sp>
      <p:sp>
        <p:nvSpPr>
          <p:cNvPr id="5" name="Espace réservé du pied de page 4"/>
          <p:cNvSpPr>
            <a:spLocks noGrp="1"/>
          </p:cNvSpPr>
          <p:nvPr>
            <p:ph type="ftr" sz="quarter" idx="11"/>
          </p:nvPr>
        </p:nvSpPr>
        <p:spPr>
          <a:xfrm>
            <a:off x="4165600" y="6229350"/>
            <a:ext cx="3860800" cy="457200"/>
          </a:xfrm>
        </p:spPr>
        <p:txBody>
          <a:bodyPr/>
          <a:lstStyle>
            <a:lvl1pPr>
              <a:defRPr/>
            </a:lvl1pPr>
          </a:lstStyle>
          <a:p>
            <a:endParaRPr lang="en-US" dirty="0"/>
          </a:p>
        </p:txBody>
      </p:sp>
      <p:sp>
        <p:nvSpPr>
          <p:cNvPr id="6" name="Espace réservé du numéro de diapositive 5"/>
          <p:cNvSpPr>
            <a:spLocks noGrp="1"/>
          </p:cNvSpPr>
          <p:nvPr>
            <p:ph type="sldNum" sz="quarter" idx="12"/>
          </p:nvPr>
        </p:nvSpPr>
        <p:spPr>
          <a:xfrm>
            <a:off x="8974667" y="6229350"/>
            <a:ext cx="2540000" cy="457200"/>
          </a:xfrm>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744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A1C783-ED13-4F25-BF53-89CA463E0805}" type="slidenum">
              <a:rPr lang="fr-FR" smtClean="0"/>
              <a:pPr/>
              <a:t>‹N°›</a:t>
            </a:fld>
            <a:endParaRPr lang="fr-FR"/>
          </a:p>
        </p:txBody>
      </p:sp>
    </p:spTree>
    <p:extLst>
      <p:ext uri="{BB962C8B-B14F-4D97-AF65-F5344CB8AC3E}">
        <p14:creationId xmlns:p14="http://schemas.microsoft.com/office/powerpoint/2010/main" val="367475260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44B685-0643-4BB8-BDF1-4776F83DD46B}" type="slidenum">
              <a:rPr lang="fr-FR" smtClean="0"/>
              <a:pPr/>
              <a:t>‹N°›</a:t>
            </a:fld>
            <a:endParaRPr lang="fr-FR"/>
          </a:p>
        </p:txBody>
      </p:sp>
    </p:spTree>
    <p:extLst>
      <p:ext uri="{BB962C8B-B14F-4D97-AF65-F5344CB8AC3E}">
        <p14:creationId xmlns:p14="http://schemas.microsoft.com/office/powerpoint/2010/main" val="304691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29DA51D-8939-4A1D-A998-1CD9FAD2BF9F}" type="slidenum">
              <a:rPr lang="fr-FR" smtClean="0"/>
              <a:pPr/>
              <a:t>‹N°›</a:t>
            </a:fld>
            <a:endParaRPr lang="fr-FR"/>
          </a:p>
        </p:txBody>
      </p:sp>
    </p:spTree>
    <p:extLst>
      <p:ext uri="{BB962C8B-B14F-4D97-AF65-F5344CB8AC3E}">
        <p14:creationId xmlns:p14="http://schemas.microsoft.com/office/powerpoint/2010/main" val="22913423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254D0D-C802-41AC-8989-81DCD4FEF663}" type="slidenum">
              <a:rPr lang="fr-FR" smtClean="0"/>
              <a:pPr/>
              <a:t>‹N°›</a:t>
            </a:fld>
            <a:endParaRPr lang="fr-FR"/>
          </a:p>
        </p:txBody>
      </p:sp>
    </p:spTree>
    <p:extLst>
      <p:ext uri="{BB962C8B-B14F-4D97-AF65-F5344CB8AC3E}">
        <p14:creationId xmlns:p14="http://schemas.microsoft.com/office/powerpoint/2010/main" val="314647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C790F67-3C26-4F32-BB91-7B1BFB53F5DD}" type="slidenum">
              <a:rPr lang="fr-FR" smtClean="0"/>
              <a:pPr/>
              <a:t>‹N°›</a:t>
            </a:fld>
            <a:endParaRPr lang="fr-FR"/>
          </a:p>
        </p:txBody>
      </p:sp>
    </p:spTree>
    <p:extLst>
      <p:ext uri="{BB962C8B-B14F-4D97-AF65-F5344CB8AC3E}">
        <p14:creationId xmlns:p14="http://schemas.microsoft.com/office/powerpoint/2010/main" val="55417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49E20F-39BA-476E-8E80-A32E62D8BEE2}" type="slidenum">
              <a:rPr lang="fr-FR" smtClean="0"/>
              <a:pPr/>
              <a:t>‹N°›</a:t>
            </a:fld>
            <a:endParaRPr lang="fr-FR"/>
          </a:p>
        </p:txBody>
      </p:sp>
    </p:spTree>
    <p:extLst>
      <p:ext uri="{BB962C8B-B14F-4D97-AF65-F5344CB8AC3E}">
        <p14:creationId xmlns:p14="http://schemas.microsoft.com/office/powerpoint/2010/main" val="98073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777A97-B4A5-46E9-91C0-91DDBF34D90D}" type="slidenum">
              <a:rPr lang="fr-FR" smtClean="0"/>
              <a:pPr/>
              <a:t>‹N°›</a:t>
            </a:fld>
            <a:endParaRPr lang="fr-FR"/>
          </a:p>
        </p:txBody>
      </p:sp>
    </p:spTree>
    <p:extLst>
      <p:ext uri="{BB962C8B-B14F-4D97-AF65-F5344CB8AC3E}">
        <p14:creationId xmlns:p14="http://schemas.microsoft.com/office/powerpoint/2010/main" val="95397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145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96F758-0B80-438B-AA14-CFDD32037397}" type="slidenum">
              <a:rPr lang="fr-FR" smtClean="0"/>
              <a:pPr/>
              <a:t>‹N°›</a:t>
            </a:fld>
            <a:endParaRPr lang="fr-FR"/>
          </a:p>
        </p:txBody>
      </p:sp>
    </p:spTree>
    <p:extLst>
      <p:ext uri="{BB962C8B-B14F-4D97-AF65-F5344CB8AC3E}">
        <p14:creationId xmlns:p14="http://schemas.microsoft.com/office/powerpoint/2010/main" val="2026614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51F524-84EF-45F8-8C82-210DB321F141}" type="slidenum">
              <a:rPr lang="fr-FR" smtClean="0"/>
              <a:pPr/>
              <a:t>‹N°›</a:t>
            </a:fld>
            <a:endParaRPr lang="fr-FR"/>
          </a:p>
        </p:txBody>
      </p:sp>
    </p:spTree>
    <p:extLst>
      <p:ext uri="{BB962C8B-B14F-4D97-AF65-F5344CB8AC3E}">
        <p14:creationId xmlns:p14="http://schemas.microsoft.com/office/powerpoint/2010/main" val="95076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2E7CEF-FDC0-45FF-9783-08F7133023BE}" type="slidenum">
              <a:rPr lang="fr-FR" smtClean="0"/>
              <a:pPr/>
              <a:t>‹N°›</a:t>
            </a:fld>
            <a:endParaRPr lang="fr-FR"/>
          </a:p>
        </p:txBody>
      </p:sp>
    </p:spTree>
    <p:extLst>
      <p:ext uri="{BB962C8B-B14F-4D97-AF65-F5344CB8AC3E}">
        <p14:creationId xmlns:p14="http://schemas.microsoft.com/office/powerpoint/2010/main" val="36004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F28AF10C-3C8B-45D4-8A6B-D0262F948D2D}" type="slidenum">
              <a:rPr lang="fr-FR" smtClean="0"/>
              <a:pPr/>
              <a:t>‹N°›</a:t>
            </a:fld>
            <a:endParaRPr lang="fr-FR"/>
          </a:p>
        </p:txBody>
      </p:sp>
    </p:spTree>
    <p:extLst>
      <p:ext uri="{BB962C8B-B14F-4D97-AF65-F5344CB8AC3E}">
        <p14:creationId xmlns:p14="http://schemas.microsoft.com/office/powerpoint/2010/main" val="319691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41867" y="304800"/>
            <a:ext cx="11345333" cy="762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09600" y="1600200"/>
            <a:ext cx="10905067" cy="4457700"/>
          </a:xfrm>
        </p:spPr>
        <p:txBody>
          <a:bodyPr/>
          <a:lstStyle/>
          <a:p>
            <a:r>
              <a:rPr lang="fr-FR" smtClean="0"/>
              <a:t>Cliquez sur l'icône pour ajouter un tableau</a:t>
            </a:r>
            <a:endParaRPr lang="fr-FR"/>
          </a:p>
        </p:txBody>
      </p:sp>
      <p:sp>
        <p:nvSpPr>
          <p:cNvPr id="4" name="Espace réservé de la date 3"/>
          <p:cNvSpPr>
            <a:spLocks noGrp="1"/>
          </p:cNvSpPr>
          <p:nvPr>
            <p:ph type="dt" sz="half" idx="10"/>
          </p:nvPr>
        </p:nvSpPr>
        <p:spPr>
          <a:xfrm>
            <a:off x="575733" y="6229350"/>
            <a:ext cx="2540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4165600" y="6229350"/>
            <a:ext cx="38608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974667" y="6229350"/>
            <a:ext cx="2540000" cy="457200"/>
          </a:xfrm>
        </p:spPr>
        <p:txBody>
          <a:bodyPr/>
          <a:lstStyle>
            <a:lvl1pPr>
              <a:defRPr/>
            </a:lvl1pPr>
          </a:lstStyle>
          <a:p>
            <a:fld id="{49C6C71D-746A-4527-AF47-51B5EE22D55E}" type="slidenum">
              <a:rPr lang="fr-FR"/>
              <a:pPr/>
              <a:t>‹N°›</a:t>
            </a:fld>
            <a:endParaRPr lang="fr-FR"/>
          </a:p>
        </p:txBody>
      </p:sp>
    </p:spTree>
    <p:extLst>
      <p:ext uri="{BB962C8B-B14F-4D97-AF65-F5344CB8AC3E}">
        <p14:creationId xmlns:p14="http://schemas.microsoft.com/office/powerpoint/2010/main" val="134863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fr-FR" smtClean="0"/>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58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9438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200586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6" name="Title 5"/>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325899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4433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fr-FR" smtClean="0"/>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100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213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711165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AD4DDD2-0B89-433C-8326-8BCB3481A902}" type="slidenum">
              <a:rPr lang="fr-FR" smtClean="0"/>
              <a:pPr/>
              <a:t>‹N°›</a:t>
            </a:fld>
            <a:endParaRPr lang="fr-FR"/>
          </a:p>
        </p:txBody>
      </p:sp>
    </p:spTree>
    <p:extLst>
      <p:ext uri="{BB962C8B-B14F-4D97-AF65-F5344CB8AC3E}">
        <p14:creationId xmlns:p14="http://schemas.microsoft.com/office/powerpoint/2010/main" val="1593144193"/>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46150"/>
            <a:ext cx="12191999" cy="932220"/>
          </a:xfrm>
        </p:spPr>
        <p:txBody>
          <a:bodyPr>
            <a:normAutofit/>
          </a:bodyPr>
          <a:lstStyle/>
          <a:p>
            <a:pPr algn="ctr"/>
            <a:r>
              <a:rPr lang="fr-FR" sz="4800" dirty="0" smtClean="0"/>
              <a:t>Introduction à la </a:t>
            </a:r>
            <a:r>
              <a:rPr lang="fr-FR" sz="4800" i="1" dirty="0" smtClean="0"/>
              <a:t>Q-</a:t>
            </a:r>
            <a:r>
              <a:rPr lang="fr-FR" sz="4800" i="1" dirty="0" err="1" smtClean="0"/>
              <a:t>methodology</a:t>
            </a:r>
            <a:endParaRPr lang="fr-FR" sz="4800"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48" y="5633965"/>
            <a:ext cx="1903514" cy="956198"/>
          </a:xfrm>
          <a:prstGeom prst="rect">
            <a:avLst/>
          </a:prstGeom>
        </p:spPr>
      </p:pic>
      <p:pic>
        <p:nvPicPr>
          <p:cNvPr id="6" name="Picture 2" descr="Aix Marseille Universit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802" y="5970200"/>
            <a:ext cx="1250610" cy="43202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9789" y="6066632"/>
            <a:ext cx="1435874" cy="381028"/>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700" y="6112064"/>
            <a:ext cx="1250611" cy="290165"/>
          </a:xfrm>
          <a:prstGeom prst="rect">
            <a:avLst/>
          </a:prstGeom>
        </p:spPr>
      </p:pic>
      <p:sp>
        <p:nvSpPr>
          <p:cNvPr id="10" name="Rectangle 9"/>
          <p:cNvSpPr/>
          <p:nvPr/>
        </p:nvSpPr>
        <p:spPr>
          <a:xfrm>
            <a:off x="300575" y="361438"/>
            <a:ext cx="6096000" cy="830997"/>
          </a:xfrm>
          <a:prstGeom prst="rect">
            <a:avLst/>
          </a:prstGeom>
        </p:spPr>
        <p:txBody>
          <a:bodyPr>
            <a:spAutoFit/>
          </a:bodyPr>
          <a:lstStyle/>
          <a:p>
            <a:r>
              <a:rPr lang="fr-FR" sz="2400" b="1" dirty="0" smtClean="0">
                <a:solidFill>
                  <a:schemeClr val="tx2"/>
                </a:solidFill>
              </a:rPr>
              <a:t>M2 MQERS</a:t>
            </a:r>
            <a:r>
              <a:rPr lang="fr-FR" sz="2400" b="1" dirty="0" smtClean="0">
                <a:solidFill>
                  <a:schemeClr val="tx2"/>
                </a:solidFill>
              </a:rPr>
              <a:t>, SPSD </a:t>
            </a:r>
            <a:r>
              <a:rPr lang="fr-FR" sz="2400" b="1" dirty="0">
                <a:solidFill>
                  <a:schemeClr val="tx2"/>
                </a:solidFill>
              </a:rPr>
              <a:t>-  </a:t>
            </a:r>
            <a:r>
              <a:rPr lang="fr-FR" sz="2400" b="1" dirty="0" smtClean="0">
                <a:solidFill>
                  <a:schemeClr val="tx2"/>
                </a:solidFill>
              </a:rPr>
              <a:t>SOC-SEAS</a:t>
            </a:r>
            <a:r>
              <a:rPr lang="fr-FR" sz="2400" b="1" dirty="0">
                <a:solidFill>
                  <a:schemeClr val="tx2"/>
                </a:solidFill>
              </a:rPr>
              <a:t/>
            </a:r>
            <a:br>
              <a:rPr lang="fr-FR" sz="2400" b="1" dirty="0">
                <a:solidFill>
                  <a:schemeClr val="tx2"/>
                </a:solidFill>
              </a:rPr>
            </a:br>
            <a:endParaRPr lang="fr-FR" sz="2400" b="1" dirty="0">
              <a:solidFill>
                <a:schemeClr val="tx2"/>
              </a:solidFill>
            </a:endParaRPr>
          </a:p>
        </p:txBody>
      </p:sp>
      <p:sp>
        <p:nvSpPr>
          <p:cNvPr id="11" name="Text Box 3"/>
          <p:cNvSpPr txBox="1">
            <a:spLocks noChangeArrowheads="1"/>
          </p:cNvSpPr>
          <p:nvPr/>
        </p:nvSpPr>
        <p:spPr bwMode="auto">
          <a:xfrm>
            <a:off x="5256212" y="347119"/>
            <a:ext cx="6248400" cy="461665"/>
          </a:xfrm>
          <a:prstGeom prst="rect">
            <a:avLst/>
          </a:prstGeom>
          <a:noFill/>
          <a:ln w="9525">
            <a:noFill/>
            <a:miter lim="800000"/>
            <a:headEnd/>
            <a:tailEnd/>
          </a:ln>
          <a:effectLst/>
        </p:spPr>
        <p:txBody>
          <a:bodyPr>
            <a:spAutoFit/>
          </a:bodyPr>
          <a:lstStyle/>
          <a:p>
            <a:pPr algn="r">
              <a:spcBef>
                <a:spcPct val="50000"/>
              </a:spcBef>
            </a:pPr>
            <a:r>
              <a:rPr lang="fr-FR" sz="2400" b="1" dirty="0">
                <a:solidFill>
                  <a:schemeClr val="tx2"/>
                </a:solidFill>
                <a:effectLst>
                  <a:outerShdw blurRad="38100" dist="38100" dir="2700000" algn="tl">
                    <a:srgbClr val="C0C0C0"/>
                  </a:outerShdw>
                </a:effectLst>
              </a:rPr>
              <a:t>Christel Protière</a:t>
            </a:r>
          </a:p>
        </p:txBody>
      </p:sp>
    </p:spTree>
    <p:extLst>
      <p:ext uri="{BB962C8B-B14F-4D97-AF65-F5344CB8AC3E}">
        <p14:creationId xmlns:p14="http://schemas.microsoft.com/office/powerpoint/2010/main" val="98573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6171" y="284176"/>
            <a:ext cx="10809514" cy="1508760"/>
          </a:xfrm>
        </p:spPr>
        <p:txBody>
          <a:bodyPr>
            <a:normAutofit/>
          </a:bodyPr>
          <a:lstStyle/>
          <a:p>
            <a:r>
              <a:rPr lang="en-GB" sz="3600" dirty="0" smtClean="0"/>
              <a:t>Les </a:t>
            </a:r>
            <a:r>
              <a:rPr lang="en-GB" sz="3600" dirty="0" err="1" smtClean="0"/>
              <a:t>différentEs</a:t>
            </a:r>
            <a:r>
              <a:rPr lang="en-GB" sz="3600" dirty="0" smtClean="0"/>
              <a:t> </a:t>
            </a:r>
            <a:r>
              <a:rPr lang="en-GB" sz="3600" dirty="0" err="1" smtClean="0"/>
              <a:t>logiques</a:t>
            </a:r>
            <a:r>
              <a:rPr lang="en-GB" sz="3600" dirty="0" smtClean="0"/>
              <a:t> </a:t>
            </a:r>
            <a:r>
              <a:rPr lang="en-GB" sz="3600" dirty="0" err="1" smtClean="0"/>
              <a:t>d’inférence</a:t>
            </a:r>
            <a:endParaRPr lang="en-GB" sz="3600" dirty="0"/>
          </a:p>
        </p:txBody>
      </p:sp>
      <p:pic>
        <p:nvPicPr>
          <p:cNvPr id="4" name="Image 3"/>
          <p:cNvPicPr>
            <a:picLocks noChangeAspect="1"/>
          </p:cNvPicPr>
          <p:nvPr/>
        </p:nvPicPr>
        <p:blipFill>
          <a:blip r:embed="rId3"/>
          <a:stretch>
            <a:fillRect/>
          </a:stretch>
        </p:blipFill>
        <p:spPr>
          <a:xfrm>
            <a:off x="898071" y="1978731"/>
            <a:ext cx="9927772" cy="4687695"/>
          </a:xfrm>
          <a:prstGeom prst="rect">
            <a:avLst/>
          </a:prstGeom>
        </p:spPr>
      </p:pic>
    </p:spTree>
    <p:extLst>
      <p:ext uri="{BB962C8B-B14F-4D97-AF65-F5344CB8AC3E}">
        <p14:creationId xmlns:p14="http://schemas.microsoft.com/office/powerpoint/2010/main" val="298594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Déduction</a:t>
            </a:r>
            <a:r>
              <a:rPr lang="en-GB" dirty="0" smtClean="0"/>
              <a:t>, induction, Abduction</a:t>
            </a:r>
            <a:endParaRPr lang="en-GB" dirty="0"/>
          </a:p>
        </p:txBody>
      </p:sp>
      <p:sp>
        <p:nvSpPr>
          <p:cNvPr id="3" name="Espace réservé du contenu 2"/>
          <p:cNvSpPr>
            <a:spLocks noGrp="1"/>
          </p:cNvSpPr>
          <p:nvPr>
            <p:ph idx="1"/>
          </p:nvPr>
        </p:nvSpPr>
        <p:spPr>
          <a:xfrm>
            <a:off x="1202919" y="2044336"/>
            <a:ext cx="11805558" cy="4590506"/>
          </a:xfrm>
        </p:spPr>
        <p:txBody>
          <a:bodyPr/>
          <a:lstStyle/>
          <a:p>
            <a:pPr marL="0" indent="0">
              <a:buNone/>
            </a:pPr>
            <a:r>
              <a:rPr lang="en-GB" dirty="0" err="1" smtClean="0"/>
              <a:t>Déduction</a:t>
            </a:r>
            <a:r>
              <a:rPr lang="en-GB" dirty="0" smtClean="0">
                <a:solidFill>
                  <a:schemeClr val="accent3"/>
                </a:solidFill>
              </a:rPr>
              <a:t> : on </a:t>
            </a:r>
            <a:r>
              <a:rPr lang="en-GB" dirty="0" err="1" smtClean="0">
                <a:solidFill>
                  <a:schemeClr val="accent3"/>
                </a:solidFill>
              </a:rPr>
              <a:t>aboutit</a:t>
            </a:r>
            <a:r>
              <a:rPr lang="en-GB" dirty="0" smtClean="0">
                <a:solidFill>
                  <a:schemeClr val="accent3"/>
                </a:solidFill>
              </a:rPr>
              <a:t> au </a:t>
            </a:r>
            <a:r>
              <a:rPr lang="en-GB" dirty="0" err="1" smtClean="0">
                <a:solidFill>
                  <a:schemeClr val="accent3"/>
                </a:solidFill>
              </a:rPr>
              <a:t>résultat</a:t>
            </a:r>
            <a:r>
              <a:rPr lang="en-GB" dirty="0" smtClean="0">
                <a:solidFill>
                  <a:schemeClr val="accent3"/>
                </a:solidFill>
              </a:rPr>
              <a:t> </a:t>
            </a:r>
            <a:r>
              <a:rPr lang="en-GB" dirty="0" err="1" smtClean="0"/>
              <a:t>en</a:t>
            </a:r>
            <a:r>
              <a:rPr lang="en-GB" dirty="0" smtClean="0"/>
              <a:t> </a:t>
            </a:r>
            <a:r>
              <a:rPr lang="en-GB" dirty="0" err="1" smtClean="0"/>
              <a:t>partant</a:t>
            </a:r>
            <a:r>
              <a:rPr lang="en-GB" dirty="0" smtClean="0"/>
              <a:t> </a:t>
            </a:r>
            <a:r>
              <a:rPr lang="en-GB" dirty="0" err="1" smtClean="0"/>
              <a:t>d’une</a:t>
            </a:r>
            <a:r>
              <a:rPr lang="en-GB" dirty="0" smtClean="0"/>
              <a:t> </a:t>
            </a:r>
            <a:r>
              <a:rPr lang="en-GB" dirty="0" err="1" smtClean="0"/>
              <a:t>règle</a:t>
            </a:r>
            <a:r>
              <a:rPr lang="en-GB" dirty="0" smtClean="0"/>
              <a:t> et d’un </a:t>
            </a:r>
            <a:r>
              <a:rPr lang="en-GB" dirty="0" err="1" smtClean="0"/>
              <a:t>cas</a:t>
            </a:r>
            <a:endParaRPr lang="en-GB" dirty="0" smtClean="0"/>
          </a:p>
          <a:p>
            <a:pPr marL="228600" lvl="1" indent="0">
              <a:buNone/>
            </a:pPr>
            <a:r>
              <a:rPr lang="en-GB" dirty="0" err="1" smtClean="0">
                <a:solidFill>
                  <a:schemeClr val="accent5"/>
                </a:solidFill>
              </a:rPr>
              <a:t>Règle</a:t>
            </a:r>
            <a:r>
              <a:rPr lang="en-GB" dirty="0" smtClean="0"/>
              <a:t> : </a:t>
            </a:r>
            <a:r>
              <a:rPr lang="en-GB" dirty="0" err="1" smtClean="0"/>
              <a:t>Tous</a:t>
            </a:r>
            <a:r>
              <a:rPr lang="en-GB" dirty="0" smtClean="0"/>
              <a:t> les haricots de </a:t>
            </a:r>
            <a:r>
              <a:rPr lang="en-GB" dirty="0" err="1" smtClean="0"/>
              <a:t>ce</a:t>
            </a:r>
            <a:r>
              <a:rPr lang="en-GB" dirty="0" smtClean="0"/>
              <a:t> sac </a:t>
            </a:r>
            <a:r>
              <a:rPr lang="en-GB" dirty="0" err="1" smtClean="0"/>
              <a:t>sont</a:t>
            </a:r>
            <a:r>
              <a:rPr lang="en-GB" dirty="0" smtClean="0"/>
              <a:t> </a:t>
            </a:r>
            <a:r>
              <a:rPr lang="en-GB" dirty="0" err="1" smtClean="0"/>
              <a:t>blancs</a:t>
            </a:r>
            <a:endParaRPr lang="en-GB" dirty="0" smtClean="0"/>
          </a:p>
          <a:p>
            <a:pPr marL="228600" lvl="1" indent="0">
              <a:buNone/>
            </a:pPr>
            <a:r>
              <a:rPr lang="en-GB" dirty="0" err="1" smtClean="0">
                <a:solidFill>
                  <a:schemeClr val="accent5"/>
                </a:solidFill>
              </a:rPr>
              <a:t>Cas</a:t>
            </a:r>
            <a:r>
              <a:rPr lang="en-GB" dirty="0" smtClean="0"/>
              <a:t> : </a:t>
            </a:r>
            <a:r>
              <a:rPr lang="en-GB" dirty="0" err="1" smtClean="0"/>
              <a:t>Ces</a:t>
            </a:r>
            <a:r>
              <a:rPr lang="en-GB" dirty="0" smtClean="0"/>
              <a:t> haricots </a:t>
            </a:r>
            <a:r>
              <a:rPr lang="en-GB" dirty="0" err="1" smtClean="0"/>
              <a:t>sont</a:t>
            </a:r>
            <a:r>
              <a:rPr lang="en-GB" dirty="0" smtClean="0"/>
              <a:t> </a:t>
            </a:r>
            <a:r>
              <a:rPr lang="en-GB" dirty="0" err="1" smtClean="0"/>
              <a:t>tirés</a:t>
            </a:r>
            <a:r>
              <a:rPr lang="en-GB" dirty="0" smtClean="0"/>
              <a:t> de </a:t>
            </a:r>
            <a:r>
              <a:rPr lang="en-GB" dirty="0" err="1" smtClean="0"/>
              <a:t>ce</a:t>
            </a:r>
            <a:r>
              <a:rPr lang="en-GB" dirty="0" smtClean="0"/>
              <a:t> sac</a:t>
            </a:r>
          </a:p>
          <a:p>
            <a:pPr marL="228600" lvl="1" indent="0">
              <a:buNone/>
            </a:pPr>
            <a:r>
              <a:rPr lang="en-GB" dirty="0" err="1" smtClean="0">
                <a:solidFill>
                  <a:schemeClr val="accent5"/>
                </a:solidFill>
              </a:rPr>
              <a:t>Résultat</a:t>
            </a:r>
            <a:r>
              <a:rPr lang="en-GB" dirty="0" smtClean="0"/>
              <a:t> : </a:t>
            </a:r>
            <a:r>
              <a:rPr lang="en-GB" dirty="0" err="1" smtClean="0"/>
              <a:t>Ces</a:t>
            </a:r>
            <a:r>
              <a:rPr lang="en-GB" dirty="0" smtClean="0"/>
              <a:t> haricots </a:t>
            </a:r>
            <a:r>
              <a:rPr lang="en-GB" dirty="0" err="1" smtClean="0"/>
              <a:t>sont</a:t>
            </a:r>
            <a:r>
              <a:rPr lang="en-GB" dirty="0" smtClean="0"/>
              <a:t> </a:t>
            </a:r>
            <a:r>
              <a:rPr lang="en-GB" dirty="0" err="1" smtClean="0"/>
              <a:t>blancs</a:t>
            </a:r>
            <a:endParaRPr lang="en-GB" dirty="0"/>
          </a:p>
          <a:p>
            <a:pPr marL="0" indent="0">
              <a:buNone/>
            </a:pPr>
            <a:r>
              <a:rPr lang="en-GB" dirty="0" smtClean="0"/>
              <a:t>Induction</a:t>
            </a:r>
            <a:r>
              <a:rPr lang="en-GB" dirty="0" smtClean="0">
                <a:solidFill>
                  <a:schemeClr val="accent3"/>
                </a:solidFill>
              </a:rPr>
              <a:t> </a:t>
            </a:r>
            <a:r>
              <a:rPr lang="en-GB" dirty="0">
                <a:solidFill>
                  <a:schemeClr val="accent3"/>
                </a:solidFill>
              </a:rPr>
              <a:t>: on </a:t>
            </a:r>
            <a:r>
              <a:rPr lang="en-GB" dirty="0" err="1">
                <a:solidFill>
                  <a:schemeClr val="accent3"/>
                </a:solidFill>
              </a:rPr>
              <a:t>aboutit</a:t>
            </a:r>
            <a:r>
              <a:rPr lang="en-GB" dirty="0">
                <a:solidFill>
                  <a:schemeClr val="accent3"/>
                </a:solidFill>
              </a:rPr>
              <a:t> </a:t>
            </a:r>
            <a:r>
              <a:rPr lang="en-GB" dirty="0" smtClean="0">
                <a:solidFill>
                  <a:schemeClr val="accent3"/>
                </a:solidFill>
              </a:rPr>
              <a:t>à la </a:t>
            </a:r>
            <a:r>
              <a:rPr lang="en-GB" dirty="0" err="1" smtClean="0">
                <a:solidFill>
                  <a:schemeClr val="accent3"/>
                </a:solidFill>
              </a:rPr>
              <a:t>règle</a:t>
            </a:r>
            <a:r>
              <a:rPr lang="en-GB" dirty="0" smtClean="0">
                <a:solidFill>
                  <a:schemeClr val="accent3"/>
                </a:solidFill>
              </a:rPr>
              <a:t> </a:t>
            </a:r>
            <a:r>
              <a:rPr lang="en-GB" dirty="0" err="1" smtClean="0"/>
              <a:t>en</a:t>
            </a:r>
            <a:r>
              <a:rPr lang="en-GB" dirty="0" smtClean="0"/>
              <a:t> </a:t>
            </a:r>
            <a:r>
              <a:rPr lang="en-GB" dirty="0" err="1" smtClean="0"/>
              <a:t>partant</a:t>
            </a:r>
            <a:r>
              <a:rPr lang="en-GB" dirty="0" smtClean="0"/>
              <a:t> d’un </a:t>
            </a:r>
            <a:r>
              <a:rPr lang="en-GB" dirty="0" err="1" smtClean="0"/>
              <a:t>cas</a:t>
            </a:r>
            <a:r>
              <a:rPr lang="en-GB" dirty="0" smtClean="0"/>
              <a:t> et d’un </a:t>
            </a:r>
            <a:r>
              <a:rPr lang="en-GB" dirty="0" err="1" smtClean="0"/>
              <a:t>résultat</a:t>
            </a:r>
            <a:endParaRPr lang="en-GB" dirty="0"/>
          </a:p>
          <a:p>
            <a:pPr marL="228600" lvl="1" indent="0">
              <a:buNone/>
            </a:pPr>
            <a:r>
              <a:rPr lang="en-GB" dirty="0" err="1">
                <a:solidFill>
                  <a:schemeClr val="accent5"/>
                </a:solidFill>
              </a:rPr>
              <a:t>Cas</a:t>
            </a:r>
            <a:r>
              <a:rPr lang="en-GB" dirty="0"/>
              <a:t> : </a:t>
            </a:r>
            <a:r>
              <a:rPr lang="en-GB" dirty="0" err="1"/>
              <a:t>Ces</a:t>
            </a:r>
            <a:r>
              <a:rPr lang="en-GB" dirty="0"/>
              <a:t> haricots </a:t>
            </a:r>
            <a:r>
              <a:rPr lang="en-GB" dirty="0" err="1"/>
              <a:t>sont</a:t>
            </a:r>
            <a:r>
              <a:rPr lang="en-GB" dirty="0"/>
              <a:t> </a:t>
            </a:r>
            <a:r>
              <a:rPr lang="en-GB" dirty="0" err="1"/>
              <a:t>tirés</a:t>
            </a:r>
            <a:r>
              <a:rPr lang="en-GB" dirty="0"/>
              <a:t> de </a:t>
            </a:r>
            <a:r>
              <a:rPr lang="en-GB" dirty="0" err="1"/>
              <a:t>ce</a:t>
            </a:r>
            <a:r>
              <a:rPr lang="en-GB" dirty="0"/>
              <a:t> sac</a:t>
            </a:r>
          </a:p>
          <a:p>
            <a:pPr marL="228600" lvl="1" indent="0">
              <a:buNone/>
            </a:pPr>
            <a:r>
              <a:rPr lang="en-GB" dirty="0" err="1">
                <a:solidFill>
                  <a:schemeClr val="accent5"/>
                </a:solidFill>
              </a:rPr>
              <a:t>Résultat</a:t>
            </a:r>
            <a:r>
              <a:rPr lang="en-GB" dirty="0"/>
              <a:t> : </a:t>
            </a:r>
            <a:r>
              <a:rPr lang="en-GB" dirty="0" err="1"/>
              <a:t>Ces</a:t>
            </a:r>
            <a:r>
              <a:rPr lang="en-GB" dirty="0"/>
              <a:t> haricots </a:t>
            </a:r>
            <a:r>
              <a:rPr lang="en-GB" dirty="0" err="1"/>
              <a:t>sont</a:t>
            </a:r>
            <a:r>
              <a:rPr lang="en-GB" dirty="0"/>
              <a:t> </a:t>
            </a:r>
            <a:r>
              <a:rPr lang="en-GB" dirty="0" err="1"/>
              <a:t>blancs</a:t>
            </a:r>
            <a:endParaRPr lang="en-GB" dirty="0"/>
          </a:p>
          <a:p>
            <a:pPr marL="228600" lvl="1" indent="0">
              <a:buNone/>
            </a:pPr>
            <a:r>
              <a:rPr lang="en-GB" dirty="0" err="1" smtClean="0">
                <a:solidFill>
                  <a:schemeClr val="accent5"/>
                </a:solidFill>
              </a:rPr>
              <a:t>Règle</a:t>
            </a:r>
            <a:r>
              <a:rPr lang="en-GB" dirty="0" smtClean="0"/>
              <a:t> </a:t>
            </a:r>
            <a:r>
              <a:rPr lang="en-GB" dirty="0"/>
              <a:t>: </a:t>
            </a:r>
            <a:r>
              <a:rPr lang="en-GB" dirty="0" err="1"/>
              <a:t>Tous</a:t>
            </a:r>
            <a:r>
              <a:rPr lang="en-GB" dirty="0"/>
              <a:t> les haricots de </a:t>
            </a:r>
            <a:r>
              <a:rPr lang="en-GB" dirty="0" err="1"/>
              <a:t>ce</a:t>
            </a:r>
            <a:r>
              <a:rPr lang="en-GB" dirty="0"/>
              <a:t> sac </a:t>
            </a:r>
            <a:r>
              <a:rPr lang="en-GB" dirty="0" err="1"/>
              <a:t>sont</a:t>
            </a:r>
            <a:r>
              <a:rPr lang="en-GB" dirty="0"/>
              <a:t> </a:t>
            </a:r>
            <a:r>
              <a:rPr lang="en-GB" dirty="0" err="1" smtClean="0"/>
              <a:t>blancs</a:t>
            </a:r>
            <a:endParaRPr lang="en-GB" dirty="0" smtClean="0"/>
          </a:p>
          <a:p>
            <a:pPr marL="0" indent="0">
              <a:buNone/>
            </a:pPr>
            <a:r>
              <a:rPr lang="en-GB" b="1" dirty="0" smtClean="0"/>
              <a:t>Abduction</a:t>
            </a:r>
            <a:r>
              <a:rPr lang="en-GB" dirty="0" smtClean="0">
                <a:solidFill>
                  <a:schemeClr val="accent3"/>
                </a:solidFill>
              </a:rPr>
              <a:t> </a:t>
            </a:r>
            <a:r>
              <a:rPr lang="en-GB" dirty="0">
                <a:solidFill>
                  <a:schemeClr val="accent3"/>
                </a:solidFill>
              </a:rPr>
              <a:t>: on </a:t>
            </a:r>
            <a:r>
              <a:rPr lang="en-GB" dirty="0" err="1">
                <a:solidFill>
                  <a:schemeClr val="accent3"/>
                </a:solidFill>
              </a:rPr>
              <a:t>aboutit</a:t>
            </a:r>
            <a:r>
              <a:rPr lang="en-GB" dirty="0">
                <a:solidFill>
                  <a:schemeClr val="accent3"/>
                </a:solidFill>
              </a:rPr>
              <a:t> au </a:t>
            </a:r>
            <a:r>
              <a:rPr lang="en-GB" dirty="0" err="1" smtClean="0">
                <a:solidFill>
                  <a:schemeClr val="accent3"/>
                </a:solidFill>
              </a:rPr>
              <a:t>cas</a:t>
            </a:r>
            <a:r>
              <a:rPr lang="en-GB" dirty="0" smtClean="0">
                <a:solidFill>
                  <a:schemeClr val="accent3"/>
                </a:solidFill>
              </a:rPr>
              <a:t> </a:t>
            </a:r>
            <a:r>
              <a:rPr lang="en-GB" dirty="0" err="1" smtClean="0"/>
              <a:t>en</a:t>
            </a:r>
            <a:r>
              <a:rPr lang="en-GB" dirty="0" smtClean="0"/>
              <a:t> </a:t>
            </a:r>
            <a:r>
              <a:rPr lang="en-GB" dirty="0" err="1" smtClean="0"/>
              <a:t>partant</a:t>
            </a:r>
            <a:r>
              <a:rPr lang="en-GB" dirty="0" smtClean="0"/>
              <a:t> de la </a:t>
            </a:r>
            <a:r>
              <a:rPr lang="en-GB" dirty="0" err="1" smtClean="0"/>
              <a:t>règle</a:t>
            </a:r>
            <a:r>
              <a:rPr lang="en-GB" dirty="0" smtClean="0"/>
              <a:t> et d’un </a:t>
            </a:r>
            <a:r>
              <a:rPr lang="en-GB" dirty="0" err="1" smtClean="0"/>
              <a:t>résultat</a:t>
            </a:r>
            <a:endParaRPr lang="en-GB" dirty="0"/>
          </a:p>
          <a:p>
            <a:pPr marL="228600" lvl="1" indent="0">
              <a:buNone/>
            </a:pPr>
            <a:r>
              <a:rPr lang="en-GB" dirty="0" err="1">
                <a:solidFill>
                  <a:schemeClr val="accent5"/>
                </a:solidFill>
              </a:rPr>
              <a:t>Règle</a:t>
            </a:r>
            <a:r>
              <a:rPr lang="en-GB" dirty="0"/>
              <a:t> : </a:t>
            </a:r>
            <a:r>
              <a:rPr lang="en-GB" dirty="0" err="1"/>
              <a:t>Tous</a:t>
            </a:r>
            <a:r>
              <a:rPr lang="en-GB" dirty="0"/>
              <a:t> les haricots de </a:t>
            </a:r>
            <a:r>
              <a:rPr lang="en-GB" dirty="0" err="1"/>
              <a:t>ce</a:t>
            </a:r>
            <a:r>
              <a:rPr lang="en-GB" dirty="0"/>
              <a:t> sac </a:t>
            </a:r>
            <a:r>
              <a:rPr lang="en-GB" dirty="0" err="1"/>
              <a:t>sont</a:t>
            </a:r>
            <a:r>
              <a:rPr lang="en-GB" dirty="0"/>
              <a:t> </a:t>
            </a:r>
            <a:r>
              <a:rPr lang="en-GB" dirty="0" err="1"/>
              <a:t>blancs</a:t>
            </a:r>
            <a:endParaRPr lang="en-GB" dirty="0"/>
          </a:p>
          <a:p>
            <a:pPr marL="228600" lvl="1" indent="0">
              <a:buNone/>
            </a:pPr>
            <a:r>
              <a:rPr lang="en-GB" dirty="0" err="1" smtClean="0">
                <a:solidFill>
                  <a:schemeClr val="accent5"/>
                </a:solidFill>
              </a:rPr>
              <a:t>Résultat</a:t>
            </a:r>
            <a:r>
              <a:rPr lang="en-GB" dirty="0" smtClean="0"/>
              <a:t> : </a:t>
            </a:r>
            <a:r>
              <a:rPr lang="en-GB" dirty="0" err="1" smtClean="0"/>
              <a:t>Ces</a:t>
            </a:r>
            <a:r>
              <a:rPr lang="en-GB" dirty="0" smtClean="0"/>
              <a:t> haricots </a:t>
            </a:r>
            <a:r>
              <a:rPr lang="en-GB" dirty="0" err="1" smtClean="0"/>
              <a:t>sont</a:t>
            </a:r>
            <a:r>
              <a:rPr lang="en-GB" dirty="0" smtClean="0"/>
              <a:t> </a:t>
            </a:r>
            <a:r>
              <a:rPr lang="en-GB" dirty="0" err="1" smtClean="0"/>
              <a:t>blancs</a:t>
            </a:r>
            <a:endParaRPr lang="en-GB" dirty="0" smtClean="0"/>
          </a:p>
          <a:p>
            <a:pPr marL="228600" lvl="1" indent="0">
              <a:buNone/>
            </a:pPr>
            <a:r>
              <a:rPr lang="en-GB" dirty="0" err="1" smtClean="0">
                <a:solidFill>
                  <a:schemeClr val="accent5"/>
                </a:solidFill>
              </a:rPr>
              <a:t>Cas</a:t>
            </a:r>
            <a:r>
              <a:rPr lang="en-GB" dirty="0" smtClean="0"/>
              <a:t> : </a:t>
            </a:r>
            <a:r>
              <a:rPr lang="en-GB" dirty="0" err="1" smtClean="0"/>
              <a:t>Ces</a:t>
            </a:r>
            <a:r>
              <a:rPr lang="en-GB" dirty="0" smtClean="0"/>
              <a:t> haricots </a:t>
            </a:r>
            <a:r>
              <a:rPr lang="en-GB" dirty="0" err="1" smtClean="0"/>
              <a:t>sont</a:t>
            </a:r>
            <a:r>
              <a:rPr lang="en-GB" dirty="0" smtClean="0"/>
              <a:t> </a:t>
            </a:r>
            <a:r>
              <a:rPr lang="en-GB" dirty="0" err="1" smtClean="0"/>
              <a:t>tirés</a:t>
            </a:r>
            <a:r>
              <a:rPr lang="en-GB" dirty="0" smtClean="0"/>
              <a:t> de </a:t>
            </a:r>
            <a:r>
              <a:rPr lang="en-GB" dirty="0" err="1" smtClean="0"/>
              <a:t>ce</a:t>
            </a:r>
            <a:r>
              <a:rPr lang="en-GB" dirty="0" smtClean="0"/>
              <a:t> sac</a:t>
            </a:r>
          </a:p>
          <a:p>
            <a:pPr marL="228600" lvl="1" indent="0">
              <a:buNone/>
            </a:pPr>
            <a:endParaRPr lang="en-GB" dirty="0"/>
          </a:p>
        </p:txBody>
      </p:sp>
    </p:spTree>
    <p:extLst>
      <p:ext uri="{BB962C8B-B14F-4D97-AF65-F5344CB8AC3E}">
        <p14:creationId xmlns:p14="http://schemas.microsoft.com/office/powerpoint/2010/main" val="54729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sz="3200" dirty="0" err="1" smtClean="0"/>
              <a:t>Some</a:t>
            </a:r>
            <a:r>
              <a:rPr lang="fr-FR" sz="3200" dirty="0" smtClean="0"/>
              <a:t> </a:t>
            </a:r>
            <a:r>
              <a:rPr lang="fr-FR" sz="3200" dirty="0"/>
              <a:t>Q-topics </a:t>
            </a:r>
            <a:r>
              <a:rPr lang="fr-FR" sz="3200" dirty="0" smtClean="0"/>
              <a:t>in </a:t>
            </a:r>
            <a:r>
              <a:rPr lang="fr-FR" sz="3200" dirty="0" err="1" smtClean="0"/>
              <a:t>health</a:t>
            </a:r>
            <a:r>
              <a:rPr lang="fr-FR" sz="3200" dirty="0" smtClean="0"/>
              <a:t> …</a:t>
            </a:r>
            <a:endParaRPr lang="fr-FR" sz="3200" dirty="0"/>
          </a:p>
        </p:txBody>
      </p:sp>
      <p:sp>
        <p:nvSpPr>
          <p:cNvPr id="3" name="Espace réservé du contenu 2"/>
          <p:cNvSpPr>
            <a:spLocks noGrp="1"/>
          </p:cNvSpPr>
          <p:nvPr>
            <p:ph idx="1"/>
          </p:nvPr>
        </p:nvSpPr>
        <p:spPr>
          <a:xfrm>
            <a:off x="630263" y="2016978"/>
            <a:ext cx="11499743" cy="4701744"/>
          </a:xfrm>
        </p:spPr>
        <p:txBody>
          <a:bodyPr>
            <a:noAutofit/>
          </a:bodyPr>
          <a:lstStyle/>
          <a:p>
            <a:r>
              <a:rPr lang="en-GB" b="1" dirty="0" smtClean="0">
                <a:solidFill>
                  <a:schemeClr val="accent3"/>
                </a:solidFill>
              </a:rPr>
              <a:t>Understanding pain </a:t>
            </a:r>
            <a:r>
              <a:rPr lang="en-GB" b="1" dirty="0" smtClean="0"/>
              <a:t>(</a:t>
            </a:r>
            <a:r>
              <a:rPr lang="en-GB" dirty="0" err="1" smtClean="0"/>
              <a:t>Eccleston</a:t>
            </a:r>
            <a:r>
              <a:rPr lang="en-GB" dirty="0" smtClean="0"/>
              <a:t> et al. 1997; </a:t>
            </a:r>
            <a:r>
              <a:rPr lang="en-GB" dirty="0" err="1"/>
              <a:t>Ridson</a:t>
            </a:r>
            <a:r>
              <a:rPr lang="en-GB" dirty="0"/>
              <a:t> et al. </a:t>
            </a:r>
            <a:r>
              <a:rPr lang="en-GB" dirty="0" smtClean="0"/>
              <a:t>SSM 2003)</a:t>
            </a:r>
          </a:p>
          <a:p>
            <a:r>
              <a:rPr lang="en-GB" b="1" dirty="0" smtClean="0">
                <a:solidFill>
                  <a:schemeClr val="accent3"/>
                </a:solidFill>
              </a:rPr>
              <a:t>Perception of specific illness </a:t>
            </a:r>
            <a:r>
              <a:rPr lang="en-GB" dirty="0" smtClean="0"/>
              <a:t>(</a:t>
            </a:r>
            <a:r>
              <a:rPr lang="en-GB" dirty="0" err="1" smtClean="0"/>
              <a:t>Morecroft</a:t>
            </a:r>
            <a:r>
              <a:rPr lang="en-GB" dirty="0" smtClean="0"/>
              <a:t> et al. PEC 2006; </a:t>
            </a:r>
            <a:r>
              <a:rPr lang="en-GB" dirty="0" err="1" smtClean="0"/>
              <a:t>Stenner</a:t>
            </a:r>
            <a:r>
              <a:rPr lang="en-GB" dirty="0" smtClean="0"/>
              <a:t> et al. SSM 2000; Bryant et al. SSM 2006, Watkins &amp; Plant PEC 2005)</a:t>
            </a:r>
          </a:p>
          <a:p>
            <a:r>
              <a:rPr lang="en-GB" dirty="0" smtClean="0"/>
              <a:t>Exploring the </a:t>
            </a:r>
            <a:r>
              <a:rPr lang="en-GB" b="1" dirty="0" smtClean="0">
                <a:solidFill>
                  <a:schemeClr val="accent3"/>
                </a:solidFill>
              </a:rPr>
              <a:t>concept of quality of life </a:t>
            </a:r>
            <a:r>
              <a:rPr lang="en-GB" dirty="0" smtClean="0"/>
              <a:t>(</a:t>
            </a:r>
            <a:r>
              <a:rPr lang="en-GB" dirty="0" err="1" smtClean="0"/>
              <a:t>Stenner</a:t>
            </a:r>
            <a:r>
              <a:rPr lang="en-GB" dirty="0" smtClean="0"/>
              <a:t> et al. SSM 2003)</a:t>
            </a:r>
          </a:p>
          <a:p>
            <a:r>
              <a:rPr lang="en-GB" dirty="0" smtClean="0"/>
              <a:t>Exploring </a:t>
            </a:r>
            <a:r>
              <a:rPr lang="en-GB" b="1" dirty="0" smtClean="0">
                <a:solidFill>
                  <a:schemeClr val="accent3"/>
                </a:solidFill>
              </a:rPr>
              <a:t>health life style </a:t>
            </a:r>
            <a:r>
              <a:rPr lang="en-GB" dirty="0" smtClean="0"/>
              <a:t>(van Excel et al. SSM 2006)</a:t>
            </a:r>
            <a:endParaRPr lang="en-GB" dirty="0"/>
          </a:p>
          <a:p>
            <a:r>
              <a:rPr lang="en-GB" dirty="0" smtClean="0"/>
              <a:t>Exploring </a:t>
            </a:r>
            <a:r>
              <a:rPr lang="en-GB" b="1" dirty="0" smtClean="0">
                <a:solidFill>
                  <a:schemeClr val="accent3"/>
                </a:solidFill>
              </a:rPr>
              <a:t>informal </a:t>
            </a:r>
            <a:r>
              <a:rPr lang="en-GB" b="1" dirty="0">
                <a:solidFill>
                  <a:schemeClr val="accent3"/>
                </a:solidFill>
              </a:rPr>
              <a:t>caregivers’ </a:t>
            </a:r>
            <a:r>
              <a:rPr lang="en-GB" b="1" dirty="0" smtClean="0">
                <a:solidFill>
                  <a:schemeClr val="accent3"/>
                </a:solidFill>
              </a:rPr>
              <a:t>attitudes </a:t>
            </a:r>
            <a:r>
              <a:rPr lang="en-GB" dirty="0" smtClean="0"/>
              <a:t>(van </a:t>
            </a:r>
            <a:r>
              <a:rPr lang="en-GB" dirty="0" err="1" smtClean="0"/>
              <a:t>Exel</a:t>
            </a:r>
            <a:r>
              <a:rPr lang="en-GB" dirty="0" smtClean="0"/>
              <a:t> et al, Health Policy 2007 </a:t>
            </a:r>
            <a:r>
              <a:rPr lang="en-GB" dirty="0" smtClean="0"/>
              <a:t>&amp; </a:t>
            </a:r>
            <a:r>
              <a:rPr lang="en-GB" dirty="0" smtClean="0"/>
              <a:t>2008)</a:t>
            </a:r>
          </a:p>
          <a:p>
            <a:r>
              <a:rPr lang="en-GB" dirty="0" smtClean="0"/>
              <a:t>Exploring </a:t>
            </a:r>
            <a:r>
              <a:rPr lang="en-GB" b="1" dirty="0" smtClean="0">
                <a:solidFill>
                  <a:schemeClr val="accent3"/>
                </a:solidFill>
              </a:rPr>
              <a:t>public views</a:t>
            </a:r>
          </a:p>
          <a:p>
            <a:pPr lvl="1">
              <a:buFont typeface="Wingdings 3" panose="05040102010807070707" pitchFamily="18" charset="2"/>
              <a:buChar char="î"/>
            </a:pPr>
            <a:r>
              <a:rPr lang="en-GB" dirty="0"/>
              <a:t>on principle for health care priority </a:t>
            </a:r>
            <a:r>
              <a:rPr lang="en-GB" dirty="0" smtClean="0"/>
              <a:t>setting (Baker et al. HE 2013; van </a:t>
            </a:r>
            <a:r>
              <a:rPr lang="en-GB" dirty="0" err="1" smtClean="0"/>
              <a:t>Exel</a:t>
            </a:r>
            <a:r>
              <a:rPr lang="en-GB" dirty="0" smtClean="0"/>
              <a:t> et al. SSM 2015) </a:t>
            </a:r>
          </a:p>
          <a:p>
            <a:pPr lvl="1">
              <a:buFont typeface="Wingdings 3" panose="05040102010807070707" pitchFamily="18" charset="2"/>
              <a:buChar char="î"/>
            </a:pPr>
            <a:r>
              <a:rPr lang="en-GB" dirty="0" smtClean="0"/>
              <a:t>regarding m</a:t>
            </a:r>
            <a:r>
              <a:rPr lang="en-US" dirty="0" err="1" smtClean="0"/>
              <a:t>arketing</a:t>
            </a:r>
            <a:r>
              <a:rPr lang="en-US" dirty="0" smtClean="0"/>
              <a:t> authorization procedures (</a:t>
            </a:r>
            <a:r>
              <a:rPr lang="en-US" dirty="0" err="1" smtClean="0"/>
              <a:t>Protière</a:t>
            </a:r>
            <a:r>
              <a:rPr lang="en-US" dirty="0" smtClean="0"/>
              <a:t> et al. MDM 2017)</a:t>
            </a:r>
            <a:endParaRPr lang="fr-FR" dirty="0"/>
          </a:p>
          <a:p>
            <a:r>
              <a:rPr lang="fr-FR" b="1" dirty="0">
                <a:solidFill>
                  <a:schemeClr val="accent1"/>
                </a:solidFill>
              </a:rPr>
              <a:t>Motivations for </a:t>
            </a:r>
            <a:r>
              <a:rPr lang="fr-FR" b="1" dirty="0" err="1">
                <a:solidFill>
                  <a:schemeClr val="accent1"/>
                </a:solidFill>
              </a:rPr>
              <a:t>participating</a:t>
            </a:r>
            <a:r>
              <a:rPr lang="fr-FR" b="1" dirty="0">
                <a:solidFill>
                  <a:schemeClr val="accent1"/>
                </a:solidFill>
              </a:rPr>
              <a:t> to HIV cure </a:t>
            </a:r>
            <a:r>
              <a:rPr lang="fr-FR" b="1" dirty="0" err="1">
                <a:solidFill>
                  <a:schemeClr val="accent1"/>
                </a:solidFill>
              </a:rPr>
              <a:t>clinical</a:t>
            </a:r>
            <a:r>
              <a:rPr lang="fr-FR" b="1" dirty="0">
                <a:solidFill>
                  <a:schemeClr val="accent1"/>
                </a:solidFill>
              </a:rPr>
              <a:t> trials </a:t>
            </a:r>
            <a:r>
              <a:rPr lang="fr-FR" sz="1600" dirty="0"/>
              <a:t>(Protiere et al. </a:t>
            </a:r>
            <a:r>
              <a:rPr lang="fr-FR" sz="1600" dirty="0" err="1"/>
              <a:t>Plos</a:t>
            </a:r>
            <a:r>
              <a:rPr lang="fr-FR" sz="1600" dirty="0"/>
              <a:t> One 2017)</a:t>
            </a:r>
            <a:endParaRPr lang="en-US" sz="1600" dirty="0"/>
          </a:p>
        </p:txBody>
      </p:sp>
    </p:spTree>
    <p:extLst>
      <p:ext uri="{BB962C8B-B14F-4D97-AF65-F5344CB8AC3E}">
        <p14:creationId xmlns:p14="http://schemas.microsoft.com/office/powerpoint/2010/main" val="426776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Différents</a:t>
            </a:r>
            <a:r>
              <a:rPr lang="en-GB" dirty="0" smtClean="0"/>
              <a:t> design de </a:t>
            </a:r>
            <a:r>
              <a:rPr lang="en-GB" dirty="0" err="1" smtClean="0"/>
              <a:t>recherche</a:t>
            </a:r>
            <a:endParaRPr lang="en-GB" dirty="0"/>
          </a:p>
        </p:txBody>
      </p:sp>
      <p:sp>
        <p:nvSpPr>
          <p:cNvPr id="3" name="Espace réservé du contenu 2"/>
          <p:cNvSpPr>
            <a:spLocks noGrp="1"/>
          </p:cNvSpPr>
          <p:nvPr>
            <p:ph sz="half" idx="1"/>
          </p:nvPr>
        </p:nvSpPr>
        <p:spPr>
          <a:xfrm>
            <a:off x="625928" y="2496094"/>
            <a:ext cx="5829300" cy="4206240"/>
          </a:xfrm>
        </p:spPr>
        <p:txBody>
          <a:bodyPr>
            <a:normAutofit/>
          </a:bodyPr>
          <a:lstStyle/>
          <a:p>
            <a:r>
              <a:rPr lang="en-GB" sz="3600" dirty="0"/>
              <a:t>E</a:t>
            </a:r>
            <a:r>
              <a:rPr lang="en-GB" sz="3600" dirty="0" smtClean="0"/>
              <a:t>tudes multi-participants</a:t>
            </a:r>
          </a:p>
          <a:p>
            <a:r>
              <a:rPr lang="en-GB" sz="3600" dirty="0"/>
              <a:t>E</a:t>
            </a:r>
            <a:r>
              <a:rPr lang="en-GB" sz="3600" dirty="0" smtClean="0"/>
              <a:t>tudes multi groups/populations</a:t>
            </a:r>
          </a:p>
          <a:p>
            <a:r>
              <a:rPr lang="en-GB" sz="3600" dirty="0" smtClean="0"/>
              <a:t>Etudes de </a:t>
            </a:r>
            <a:r>
              <a:rPr lang="en-GB" sz="3600" dirty="0" err="1" smtClean="0"/>
              <a:t>cas</a:t>
            </a:r>
            <a:r>
              <a:rPr lang="en-GB" sz="3600" dirty="0" smtClean="0"/>
              <a:t> unique (</a:t>
            </a:r>
            <a:r>
              <a:rPr lang="en-GB" sz="3600" dirty="0" err="1" smtClean="0"/>
              <a:t>longitudinale</a:t>
            </a:r>
            <a:r>
              <a:rPr lang="en-GB" sz="3600" dirty="0" smtClean="0"/>
              <a:t>)</a:t>
            </a:r>
          </a:p>
        </p:txBody>
      </p:sp>
      <p:sp>
        <p:nvSpPr>
          <p:cNvPr id="5" name="Espace réservé du contenu 4"/>
          <p:cNvSpPr>
            <a:spLocks noGrp="1"/>
          </p:cNvSpPr>
          <p:nvPr>
            <p:ph sz="half" idx="2"/>
          </p:nvPr>
        </p:nvSpPr>
        <p:spPr>
          <a:xfrm>
            <a:off x="6814457" y="2555966"/>
            <a:ext cx="5165272" cy="4206240"/>
          </a:xfrm>
        </p:spPr>
        <p:txBody>
          <a:bodyPr>
            <a:normAutofit/>
          </a:bodyPr>
          <a:lstStyle/>
          <a:p>
            <a:r>
              <a:rPr lang="en-GB" sz="3600" dirty="0"/>
              <a:t>Etudes multi-instructions</a:t>
            </a:r>
          </a:p>
          <a:p>
            <a:r>
              <a:rPr lang="en-GB" sz="3600" dirty="0"/>
              <a:t>Etudes sous hypotheses</a:t>
            </a:r>
          </a:p>
          <a:p>
            <a:r>
              <a:rPr lang="en-GB" sz="3600" dirty="0"/>
              <a:t>Etudes </a:t>
            </a:r>
            <a:r>
              <a:rPr lang="en-GB" sz="3600" dirty="0" err="1"/>
              <a:t>d’adéquation</a:t>
            </a:r>
            <a:r>
              <a:rPr lang="en-GB" sz="3600" dirty="0"/>
              <a:t> </a:t>
            </a:r>
          </a:p>
          <a:p>
            <a:r>
              <a:rPr lang="en-GB" sz="3600" dirty="0"/>
              <a:t>Etudes non </a:t>
            </a:r>
            <a:r>
              <a:rPr lang="en-GB" sz="3600" dirty="0" err="1" smtClean="0"/>
              <a:t>verbales</a:t>
            </a:r>
            <a:endParaRPr lang="en-GB" sz="3600" dirty="0"/>
          </a:p>
        </p:txBody>
      </p:sp>
    </p:spTree>
    <p:extLst>
      <p:ext uri="{BB962C8B-B14F-4D97-AF65-F5344CB8AC3E}">
        <p14:creationId xmlns:p14="http://schemas.microsoft.com/office/powerpoint/2010/main" val="14532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99131" y="439737"/>
            <a:ext cx="11745912" cy="6205991"/>
          </a:xfrm>
        </p:spPr>
        <p:txBody>
          <a:bodyPr>
            <a:normAutofit/>
          </a:bodyPr>
          <a:lstStyle/>
          <a:p>
            <a:pPr marL="0" indent="0" eaLnBrk="1" hangingPunct="1">
              <a:buNone/>
            </a:pPr>
            <a:r>
              <a:rPr lang="fr-FR" altLang="fr-FR" sz="3200" dirty="0">
                <a:solidFill>
                  <a:srgbClr val="FFC000"/>
                </a:solidFill>
              </a:rPr>
              <a:t>Points </a:t>
            </a:r>
            <a:r>
              <a:rPr lang="fr-FR" altLang="fr-FR" sz="3200" dirty="0" smtClean="0">
                <a:solidFill>
                  <a:srgbClr val="FFC000"/>
                </a:solidFill>
              </a:rPr>
              <a:t>forts</a:t>
            </a:r>
            <a:endParaRPr lang="fr-FR" altLang="fr-FR" sz="3200" dirty="0">
              <a:solidFill>
                <a:srgbClr val="FFC000"/>
              </a:solidFill>
            </a:endParaRPr>
          </a:p>
          <a:p>
            <a:pPr marL="809625" lvl="1" indent="-447675"/>
            <a:r>
              <a:rPr lang="fr-FR" altLang="fr-FR" sz="2800" dirty="0" smtClean="0"/>
              <a:t>Permet de </a:t>
            </a:r>
            <a:r>
              <a:rPr lang="fr-FR" altLang="fr-FR" sz="2800" dirty="0" smtClean="0">
                <a:solidFill>
                  <a:schemeClr val="accent1"/>
                </a:solidFill>
              </a:rPr>
              <a:t>dépasser</a:t>
            </a:r>
            <a:r>
              <a:rPr lang="fr-FR" altLang="fr-FR" sz="2800" dirty="0" smtClean="0"/>
              <a:t> </a:t>
            </a:r>
            <a:r>
              <a:rPr lang="fr-FR" altLang="fr-FR" sz="2800" dirty="0"/>
              <a:t>l’opposition traditionnelle </a:t>
            </a:r>
            <a:r>
              <a:rPr lang="fr-FR" altLang="fr-FR" sz="2800" dirty="0" err="1" smtClean="0"/>
              <a:t>quali</a:t>
            </a:r>
            <a:r>
              <a:rPr lang="fr-FR" altLang="fr-FR" sz="2800" dirty="0" smtClean="0"/>
              <a:t> / quanti </a:t>
            </a:r>
          </a:p>
          <a:p>
            <a:pPr marL="809625" lvl="1" indent="-447675"/>
            <a:r>
              <a:rPr lang="fr-FR" altLang="fr-FR" sz="2800" dirty="0" smtClean="0"/>
              <a:t>Permet </a:t>
            </a:r>
            <a:r>
              <a:rPr lang="fr-FR" altLang="fr-FR" sz="2800" dirty="0">
                <a:solidFill>
                  <a:schemeClr val="accent1"/>
                </a:solidFill>
              </a:rPr>
              <a:t>l’émergence</a:t>
            </a:r>
            <a:r>
              <a:rPr lang="fr-FR" altLang="fr-FR" sz="2800" dirty="0"/>
              <a:t> de points </a:t>
            </a:r>
            <a:r>
              <a:rPr lang="fr-FR" altLang="fr-FR" sz="2800" dirty="0">
                <a:solidFill>
                  <a:schemeClr val="accent1"/>
                </a:solidFill>
              </a:rPr>
              <a:t>inattendus</a:t>
            </a:r>
            <a:r>
              <a:rPr lang="fr-FR" altLang="fr-FR" sz="2800" dirty="0"/>
              <a:t> ou contre intuitifs</a:t>
            </a:r>
          </a:p>
          <a:p>
            <a:pPr marL="809625" lvl="1" indent="-447675" eaLnBrk="1" hangingPunct="1"/>
            <a:r>
              <a:rPr lang="fr-FR" altLang="fr-FR" sz="2800" dirty="0"/>
              <a:t>Ne dépend pas de la capacité des répondants à proposer  une articulation rationnelle ou cohérente</a:t>
            </a:r>
          </a:p>
          <a:p>
            <a:pPr marL="809625" lvl="1" indent="-447675" eaLnBrk="1" hangingPunct="1"/>
            <a:r>
              <a:rPr lang="fr-FR" altLang="fr-FR" sz="2800" dirty="0"/>
              <a:t>Permet d’obtenir une </a:t>
            </a:r>
            <a:r>
              <a:rPr lang="fr-FR" altLang="fr-FR" sz="2800" dirty="0">
                <a:solidFill>
                  <a:schemeClr val="accent1"/>
                </a:solidFill>
              </a:rPr>
              <a:t>structure simple </a:t>
            </a:r>
            <a:r>
              <a:rPr lang="fr-FR" altLang="fr-FR" sz="2800" dirty="0"/>
              <a:t>à partir de données complexes </a:t>
            </a:r>
            <a:endParaRPr lang="fr-FR" altLang="fr-FR" sz="2800" dirty="0" smtClean="0"/>
          </a:p>
          <a:p>
            <a:pPr marL="809625" lvl="1" indent="-447675" eaLnBrk="1" hangingPunct="1"/>
            <a:endParaRPr lang="fr-FR" altLang="fr-FR" sz="2800" dirty="0"/>
          </a:p>
          <a:p>
            <a:pPr marL="0" indent="0" eaLnBrk="1" hangingPunct="1">
              <a:buNone/>
            </a:pPr>
            <a:r>
              <a:rPr lang="fr-FR" altLang="fr-FR" sz="3200" dirty="0">
                <a:solidFill>
                  <a:srgbClr val="FFC000"/>
                </a:solidFill>
              </a:rPr>
              <a:t>Limites</a:t>
            </a:r>
          </a:p>
          <a:p>
            <a:pPr marL="809625" lvl="1" indent="-447675"/>
            <a:r>
              <a:rPr lang="fr-FR" altLang="fr-FR" sz="2800" dirty="0"/>
              <a:t>Subjectivité</a:t>
            </a:r>
          </a:p>
          <a:p>
            <a:pPr marL="809625" lvl="1" indent="-447675"/>
            <a:r>
              <a:rPr lang="fr-FR" altLang="fr-FR" sz="2800" dirty="0"/>
              <a:t>Peu généralisable</a:t>
            </a:r>
          </a:p>
          <a:p>
            <a:pPr marL="809625" lvl="1" indent="-447675"/>
            <a:r>
              <a:rPr lang="fr-FR" altLang="fr-FR" sz="2800" dirty="0"/>
              <a:t>Ne donne pas d’indication sur la proportion d’individus qui adhère à chaque point de vue</a:t>
            </a:r>
            <a:endParaRPr lang="fr-FR" altLang="fr-FR" sz="2400" dirty="0"/>
          </a:p>
        </p:txBody>
      </p:sp>
    </p:spTree>
    <p:extLst>
      <p:ext uri="{BB962C8B-B14F-4D97-AF65-F5344CB8AC3E}">
        <p14:creationId xmlns:p14="http://schemas.microsoft.com/office/powerpoint/2010/main" val="260055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283005"/>
            <a:ext cx="11881757" cy="1468800"/>
          </a:xfrm>
        </p:spPr>
        <p:txBody>
          <a:bodyPr/>
          <a:lstStyle/>
          <a:p>
            <a:r>
              <a:rPr lang="fr-FR" dirty="0" smtClean="0"/>
              <a:t>Partie II : Ex. d’application</a:t>
            </a:r>
            <a:endParaRPr lang="fr-FR" dirty="0"/>
          </a:p>
        </p:txBody>
      </p:sp>
      <p:sp>
        <p:nvSpPr>
          <p:cNvPr id="3" name="Espace réservé du texte 2"/>
          <p:cNvSpPr>
            <a:spLocks noGrp="1"/>
          </p:cNvSpPr>
          <p:nvPr>
            <p:ph type="body" idx="1"/>
          </p:nvPr>
        </p:nvSpPr>
        <p:spPr>
          <a:xfrm>
            <a:off x="0" y="3919030"/>
            <a:ext cx="12192000" cy="860400"/>
          </a:xfrm>
        </p:spPr>
        <p:txBody>
          <a:bodyPr/>
          <a:lstStyle/>
          <a:p>
            <a:r>
              <a:rPr lang="fr-FR" b="1" dirty="0" smtClean="0"/>
              <a:t>A</a:t>
            </a:r>
            <a:r>
              <a:rPr lang="fr-FR" dirty="0" smtClean="0"/>
              <a:t>cceptabilité, attentes et préférences des </a:t>
            </a:r>
            <a:r>
              <a:rPr lang="fr-FR" b="1" dirty="0" smtClean="0"/>
              <a:t>P</a:t>
            </a:r>
            <a:r>
              <a:rPr lang="fr-FR" dirty="0" smtClean="0"/>
              <a:t>atients et des </a:t>
            </a:r>
            <a:r>
              <a:rPr lang="fr-FR" b="1" dirty="0" smtClean="0"/>
              <a:t>S</a:t>
            </a:r>
            <a:r>
              <a:rPr lang="fr-FR" dirty="0" smtClean="0"/>
              <a:t>oignants vis-à-vis d’</a:t>
            </a:r>
            <a:r>
              <a:rPr lang="fr-FR" b="1" dirty="0" smtClean="0"/>
              <a:t>E</a:t>
            </a:r>
            <a:r>
              <a:rPr lang="fr-FR" dirty="0" smtClean="0"/>
              <a:t>ssais </a:t>
            </a:r>
            <a:r>
              <a:rPr lang="fr-FR" b="1" dirty="0" smtClean="0"/>
              <a:t>C</a:t>
            </a:r>
            <a:r>
              <a:rPr lang="fr-FR" dirty="0" smtClean="0"/>
              <a:t>liniques « ANRS-APSEC »</a:t>
            </a:r>
            <a:endParaRPr lang="fr-FR" dirty="0"/>
          </a:p>
        </p:txBody>
      </p:sp>
      <p:pic>
        <p:nvPicPr>
          <p:cNvPr id="4" name="Image 3"/>
          <p:cNvPicPr>
            <a:picLocks noChangeAspect="1"/>
          </p:cNvPicPr>
          <p:nvPr/>
        </p:nvPicPr>
        <p:blipFill>
          <a:blip r:embed="rId2"/>
          <a:stretch>
            <a:fillRect/>
          </a:stretch>
        </p:blipFill>
        <p:spPr>
          <a:xfrm>
            <a:off x="8989414" y="227428"/>
            <a:ext cx="2523963" cy="1835055"/>
          </a:xfrm>
          <a:prstGeom prst="rect">
            <a:avLst/>
          </a:prstGeom>
        </p:spPr>
      </p:pic>
      <p:pic>
        <p:nvPicPr>
          <p:cNvPr id="6" name="Image 5"/>
          <p:cNvPicPr>
            <a:picLocks noChangeAspect="1"/>
          </p:cNvPicPr>
          <p:nvPr/>
        </p:nvPicPr>
        <p:blipFill>
          <a:blip r:embed="rId3"/>
          <a:stretch>
            <a:fillRect/>
          </a:stretch>
        </p:blipFill>
        <p:spPr>
          <a:xfrm rot="442408">
            <a:off x="7340222" y="4684039"/>
            <a:ext cx="3872463" cy="1756623"/>
          </a:xfrm>
          <a:prstGeom prst="rect">
            <a:avLst/>
          </a:prstGeom>
        </p:spPr>
      </p:pic>
      <p:pic>
        <p:nvPicPr>
          <p:cNvPr id="7" name="Image 6"/>
          <p:cNvPicPr>
            <a:picLocks noChangeAspect="1"/>
          </p:cNvPicPr>
          <p:nvPr/>
        </p:nvPicPr>
        <p:blipFill>
          <a:blip r:embed="rId4"/>
          <a:stretch>
            <a:fillRect/>
          </a:stretch>
        </p:blipFill>
        <p:spPr>
          <a:xfrm rot="20995333">
            <a:off x="571465" y="5013490"/>
            <a:ext cx="3948504" cy="1333218"/>
          </a:xfrm>
          <a:prstGeom prst="rect">
            <a:avLst/>
          </a:prstGeom>
        </p:spPr>
      </p:pic>
    </p:spTree>
    <p:extLst>
      <p:ext uri="{BB962C8B-B14F-4D97-AF65-F5344CB8AC3E}">
        <p14:creationId xmlns:p14="http://schemas.microsoft.com/office/powerpoint/2010/main" val="76583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6169"/>
          </a:xfrm>
        </p:spPr>
        <p:txBody>
          <a:bodyPr>
            <a:normAutofit fontScale="90000"/>
          </a:bodyPr>
          <a:lstStyle/>
          <a:p>
            <a:pPr algn="r"/>
            <a:r>
              <a:rPr lang="fr-FR" dirty="0" err="1" smtClean="0"/>
              <a:t>Brief</a:t>
            </a:r>
            <a:r>
              <a:rPr lang="fr-FR" dirty="0" smtClean="0"/>
              <a:t> HIV </a:t>
            </a:r>
            <a:r>
              <a:rPr lang="fr-FR" dirty="0" err="1" smtClean="0"/>
              <a:t>history</a:t>
            </a:r>
            <a:endParaRPr lang="fr-FR" dirty="0"/>
          </a:p>
        </p:txBody>
      </p:sp>
      <p:sp>
        <p:nvSpPr>
          <p:cNvPr id="3" name="Espace réservé du contenu 2"/>
          <p:cNvSpPr>
            <a:spLocks noGrp="1"/>
          </p:cNvSpPr>
          <p:nvPr>
            <p:ph idx="1"/>
          </p:nvPr>
        </p:nvSpPr>
        <p:spPr>
          <a:xfrm>
            <a:off x="224926" y="2199500"/>
            <a:ext cx="11742148" cy="4533314"/>
          </a:xfrm>
        </p:spPr>
        <p:txBody>
          <a:bodyPr>
            <a:normAutofit/>
          </a:bodyPr>
          <a:lstStyle/>
          <a:p>
            <a:pPr marL="0" lvl="1" indent="0">
              <a:spcBef>
                <a:spcPts val="1200"/>
              </a:spcBef>
              <a:spcAft>
                <a:spcPts val="200"/>
              </a:spcAft>
              <a:buNone/>
            </a:pPr>
            <a:r>
              <a:rPr lang="en-GB" sz="2400" dirty="0" smtClean="0"/>
              <a:t>Since </a:t>
            </a:r>
            <a:r>
              <a:rPr lang="en-GB" sz="2400" dirty="0" smtClean="0"/>
              <a:t>first AZT treatment huge advances have been </a:t>
            </a:r>
            <a:r>
              <a:rPr lang="en-GB" sz="2400" dirty="0"/>
              <a:t>made =&gt; </a:t>
            </a:r>
            <a:r>
              <a:rPr lang="en-GB" sz="2400" dirty="0">
                <a:solidFill>
                  <a:schemeClr val="accent3"/>
                </a:solidFill>
              </a:rPr>
              <a:t>HIV became a manageable chronical illness</a:t>
            </a:r>
          </a:p>
          <a:p>
            <a:pPr lvl="1"/>
            <a:r>
              <a:rPr lang="en-GB" sz="2400" dirty="0" smtClean="0"/>
              <a:t>Detection </a:t>
            </a:r>
            <a:r>
              <a:rPr lang="en-GB" sz="2400" dirty="0" smtClean="0"/>
              <a:t>of the virus (efficacy and availability)</a:t>
            </a:r>
          </a:p>
          <a:p>
            <a:pPr lvl="1"/>
            <a:r>
              <a:rPr lang="en-GB" sz="2400" dirty="0" smtClean="0"/>
              <a:t>Efficient and well tolerated ART (less side effects, better </a:t>
            </a:r>
            <a:r>
              <a:rPr lang="en-GB" sz="2400" dirty="0" err="1" smtClean="0"/>
              <a:t>QoL</a:t>
            </a:r>
            <a:r>
              <a:rPr lang="en-GB" sz="2400" dirty="0" smtClean="0"/>
              <a:t>, longer survival)</a:t>
            </a:r>
          </a:p>
          <a:p>
            <a:pPr marL="0" indent="0">
              <a:buNone/>
            </a:pPr>
            <a:r>
              <a:rPr lang="en-GB" sz="2400" dirty="0" smtClean="0"/>
              <a:t>But </a:t>
            </a:r>
            <a:endParaRPr lang="en-GB" sz="2400" dirty="0" smtClean="0"/>
          </a:p>
          <a:p>
            <a:pPr lvl="1"/>
            <a:r>
              <a:rPr lang="en-GB" sz="2400" dirty="0" smtClean="0"/>
              <a:t>Still </a:t>
            </a:r>
            <a:r>
              <a:rPr lang="en-GB" sz="2400" dirty="0" smtClean="0">
                <a:solidFill>
                  <a:schemeClr val="accent3"/>
                </a:solidFill>
              </a:rPr>
              <a:t>no cure </a:t>
            </a:r>
            <a:r>
              <a:rPr lang="en-GB" sz="2400" dirty="0" smtClean="0"/>
              <a:t>(or remission)</a:t>
            </a:r>
          </a:p>
          <a:p>
            <a:pPr lvl="1"/>
            <a:r>
              <a:rPr lang="en-GB" sz="2400" dirty="0" smtClean="0"/>
              <a:t>At least </a:t>
            </a:r>
            <a:r>
              <a:rPr lang="en-GB" sz="2400" dirty="0" smtClean="0">
                <a:solidFill>
                  <a:schemeClr val="accent3"/>
                </a:solidFill>
              </a:rPr>
              <a:t>a pill/day, every day</a:t>
            </a:r>
            <a:r>
              <a:rPr lang="en-GB" sz="2400" dirty="0" smtClean="0"/>
              <a:t>, for the rest of their life : </a:t>
            </a:r>
            <a:endParaRPr lang="en-GB" sz="2400" dirty="0" smtClean="0"/>
          </a:p>
          <a:p>
            <a:pPr lvl="2"/>
            <a:r>
              <a:rPr lang="en-GB" sz="2200" dirty="0" smtClean="0"/>
              <a:t>ART </a:t>
            </a:r>
            <a:r>
              <a:rPr lang="en-GB" sz="2200" dirty="0" smtClean="0"/>
              <a:t>LT effects, comorbidities, reminder of the disease</a:t>
            </a:r>
          </a:p>
          <a:p>
            <a:pPr lvl="1"/>
            <a:r>
              <a:rPr lang="en-GB" sz="2400" dirty="0" smtClean="0"/>
              <a:t>Still </a:t>
            </a:r>
            <a:r>
              <a:rPr lang="en-GB" sz="2400" dirty="0" smtClean="0">
                <a:solidFill>
                  <a:schemeClr val="accent3"/>
                </a:solidFill>
              </a:rPr>
              <a:t>stigmatization </a:t>
            </a:r>
            <a:r>
              <a:rPr lang="en-GB" sz="2400" dirty="0" smtClean="0"/>
              <a:t>of person living with HIV (PLWH)</a:t>
            </a:r>
          </a:p>
          <a:p>
            <a:pPr lvl="1"/>
            <a:r>
              <a:rPr lang="en-GB" sz="2400" dirty="0" smtClean="0"/>
              <a:t>Cost for the society</a:t>
            </a:r>
            <a:endParaRPr lang="en-GB" sz="2400" dirty="0"/>
          </a:p>
        </p:txBody>
      </p:sp>
    </p:spTree>
    <p:extLst>
      <p:ext uri="{BB962C8B-B14F-4D97-AF65-F5344CB8AC3E}">
        <p14:creationId xmlns:p14="http://schemas.microsoft.com/office/powerpoint/2010/main" val="490501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solidFill>
                  <a:schemeClr val="accent6"/>
                </a:solidFill>
              </a:rPr>
              <a:t>Contexte</a:t>
            </a:r>
            <a:endParaRPr lang="fr-FR" dirty="0">
              <a:solidFill>
                <a:schemeClr val="accent6"/>
              </a:solidFill>
            </a:endParaRPr>
          </a:p>
        </p:txBody>
      </p:sp>
      <p:pic>
        <p:nvPicPr>
          <p:cNvPr id="6" name="Image 5"/>
          <p:cNvPicPr>
            <a:picLocks noChangeAspect="1"/>
          </p:cNvPicPr>
          <p:nvPr/>
        </p:nvPicPr>
        <p:blipFill>
          <a:blip r:embed="rId2"/>
          <a:stretch>
            <a:fillRect/>
          </a:stretch>
        </p:blipFill>
        <p:spPr>
          <a:xfrm rot="563218">
            <a:off x="9552362" y="201123"/>
            <a:ext cx="2561839" cy="1164322"/>
          </a:xfrm>
          <a:prstGeom prst="rect">
            <a:avLst/>
          </a:prstGeom>
          <a:solidFill>
            <a:srgbClr val="D3C0B6"/>
          </a:solidFill>
        </p:spPr>
      </p:pic>
      <p:sp>
        <p:nvSpPr>
          <p:cNvPr id="7" name="Espace réservé du contenu 2"/>
          <p:cNvSpPr txBox="1">
            <a:spLocks/>
          </p:cNvSpPr>
          <p:nvPr/>
        </p:nvSpPr>
        <p:spPr>
          <a:xfrm>
            <a:off x="353786" y="2047435"/>
            <a:ext cx="11592353" cy="440024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lvl="1">
              <a:buClr>
                <a:schemeClr val="accent5"/>
              </a:buClr>
              <a:buFont typeface="Calibri" panose="020F0502020204030204" pitchFamily="34" charset="0"/>
              <a:buChar char="→"/>
            </a:pPr>
            <a:r>
              <a:rPr lang="fr-FR" sz="3200" dirty="0"/>
              <a:t>Essais cliniques de rémission : envisageables &amp; en cours !</a:t>
            </a:r>
          </a:p>
          <a:p>
            <a:pPr lvl="1">
              <a:buClr>
                <a:schemeClr val="accent5"/>
              </a:buClr>
              <a:buFont typeface="Calibri" panose="020F0502020204030204" pitchFamily="34" charset="0"/>
              <a:buChar char="→"/>
            </a:pPr>
            <a:r>
              <a:rPr lang="fr-FR" sz="3200" dirty="0" smtClean="0"/>
              <a:t> Espoirs &amp; questions éthiques</a:t>
            </a:r>
          </a:p>
          <a:p>
            <a:pPr lvl="1">
              <a:buClr>
                <a:schemeClr val="accent5"/>
              </a:buClr>
              <a:buFont typeface="Calibri" panose="020F0502020204030204" pitchFamily="34" charset="0"/>
              <a:buChar char="→"/>
            </a:pPr>
            <a:endParaRPr lang="fr-FR" sz="3200" dirty="0" smtClean="0"/>
          </a:p>
          <a:p>
            <a:pPr marL="265113" lvl="2" indent="0">
              <a:buFont typeface="Wingdings" pitchFamily="2" charset="2"/>
              <a:buNone/>
            </a:pPr>
            <a:r>
              <a:rPr lang="fr-FR" sz="2400" b="1" dirty="0" smtClean="0">
                <a:solidFill>
                  <a:srgbClr val="FF0000"/>
                </a:solidFill>
              </a:rPr>
              <a:t>Qui </a:t>
            </a:r>
            <a:r>
              <a:rPr lang="fr-FR" sz="2400" dirty="0" smtClean="0"/>
              <a:t>: PVV traitées et contrôlées (charge virale indétectable), vie « normale »</a:t>
            </a:r>
          </a:p>
          <a:p>
            <a:pPr marL="265113" lvl="2" indent="0">
              <a:buFont typeface="Wingdings" pitchFamily="2" charset="2"/>
              <a:buNone/>
            </a:pPr>
            <a:r>
              <a:rPr lang="fr-FR" sz="2400" b="1" dirty="0" smtClean="0">
                <a:solidFill>
                  <a:srgbClr val="FF0000"/>
                </a:solidFill>
              </a:rPr>
              <a:t>Bénéfice </a:t>
            </a:r>
            <a:r>
              <a:rPr lang="fr-FR" sz="2400" dirty="0" smtClean="0"/>
              <a:t>: ratio risque-bénéfice faible (essais de phase I/II : incertitude, effets indésirables, lourdeur du suivi, pas de bénéfice clinique individuel)</a:t>
            </a:r>
          </a:p>
          <a:p>
            <a:pPr marL="265113" lvl="2" indent="0">
              <a:buFont typeface="Wingdings" pitchFamily="2" charset="2"/>
              <a:buNone/>
            </a:pPr>
            <a:r>
              <a:rPr lang="fr-FR" sz="2400" b="1" dirty="0" smtClean="0">
                <a:solidFill>
                  <a:srgbClr val="FF0000"/>
                </a:solidFill>
              </a:rPr>
              <a:t>Risque</a:t>
            </a:r>
            <a:r>
              <a:rPr lang="fr-FR" sz="2400" dirty="0" smtClean="0"/>
              <a:t> : conséquences individuelles et collectives de l’interruption des TARV =&gt; </a:t>
            </a:r>
            <a:r>
              <a:rPr lang="fr-FR" sz="2400" b="1" dirty="0" err="1" smtClean="0">
                <a:solidFill>
                  <a:schemeClr val="accent2"/>
                </a:solidFill>
              </a:rPr>
              <a:t>PrEP</a:t>
            </a:r>
            <a:endParaRPr lang="fr-FR" sz="2400" b="1" dirty="0" smtClean="0">
              <a:solidFill>
                <a:schemeClr val="accent2"/>
              </a:solidFill>
            </a:endParaRPr>
          </a:p>
          <a:p>
            <a:pPr marL="384048" lvl="2" indent="0">
              <a:buFont typeface="Wingdings" pitchFamily="2" charset="2"/>
              <a:buNone/>
            </a:pPr>
            <a:endParaRPr lang="fr-FR" sz="2400" dirty="0" smtClean="0"/>
          </a:p>
          <a:p>
            <a:pPr marL="201168" lvl="1" indent="0">
              <a:buFont typeface="Wingdings" pitchFamily="2" charset="2"/>
              <a:buNone/>
            </a:pPr>
            <a:r>
              <a:rPr lang="fr-FR" sz="3200" dirty="0" smtClean="0"/>
              <a:t>Ces essais sont-ils </a:t>
            </a:r>
            <a:r>
              <a:rPr lang="fr-FR" sz="3200" dirty="0" smtClean="0">
                <a:solidFill>
                  <a:schemeClr val="accent3"/>
                </a:solidFill>
              </a:rPr>
              <a:t>acceptables</a:t>
            </a:r>
            <a:r>
              <a:rPr lang="fr-FR" sz="3200" dirty="0" smtClean="0"/>
              <a:t>, à quelles </a:t>
            </a:r>
            <a:r>
              <a:rPr lang="fr-FR" sz="3200" dirty="0" smtClean="0">
                <a:solidFill>
                  <a:schemeClr val="accent3"/>
                </a:solidFill>
              </a:rPr>
              <a:t>conditions</a:t>
            </a:r>
            <a:r>
              <a:rPr lang="fr-FR" sz="3200" dirty="0" smtClean="0"/>
              <a:t>, pour </a:t>
            </a:r>
            <a:r>
              <a:rPr lang="fr-FR" sz="3200" dirty="0" smtClean="0">
                <a:solidFill>
                  <a:schemeClr val="accent3"/>
                </a:solidFill>
              </a:rPr>
              <a:t>qui</a:t>
            </a:r>
            <a:r>
              <a:rPr lang="fr-FR" sz="3200" dirty="0" smtClean="0"/>
              <a:t> ?</a:t>
            </a:r>
            <a:endParaRPr lang="fr-FR" sz="3200" dirty="0" smtClean="0"/>
          </a:p>
        </p:txBody>
      </p:sp>
    </p:spTree>
    <p:extLst>
      <p:ext uri="{BB962C8B-B14F-4D97-AF65-F5344CB8AC3E}">
        <p14:creationId xmlns:p14="http://schemas.microsoft.com/office/powerpoint/2010/main" val="87685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6757" y="614059"/>
            <a:ext cx="10251621" cy="887722"/>
          </a:xfrm>
        </p:spPr>
        <p:txBody>
          <a:bodyPr>
            <a:normAutofit/>
          </a:bodyPr>
          <a:lstStyle/>
          <a:p>
            <a:r>
              <a:rPr lang="fr-FR" sz="3600" dirty="0" smtClean="0">
                <a:solidFill>
                  <a:schemeClr val="accent6"/>
                </a:solidFill>
                <a:latin typeface="+mn-lt"/>
              </a:rPr>
              <a:t>APSEC: a </a:t>
            </a:r>
            <a:r>
              <a:rPr lang="fr-FR" sz="3600" dirty="0" err="1" smtClean="0">
                <a:solidFill>
                  <a:schemeClr val="accent6"/>
                </a:solidFill>
                <a:latin typeface="+mn-lt"/>
              </a:rPr>
              <a:t>survey</a:t>
            </a:r>
            <a:r>
              <a:rPr lang="fr-FR" sz="3600" dirty="0" smtClean="0">
                <a:solidFill>
                  <a:schemeClr val="accent6"/>
                </a:solidFill>
                <a:latin typeface="+mn-lt"/>
              </a:rPr>
              <a:t>, </a:t>
            </a:r>
            <a:r>
              <a:rPr lang="fr-FR" sz="3600" dirty="0" err="1" smtClean="0">
                <a:solidFill>
                  <a:schemeClr val="accent6"/>
                </a:solidFill>
                <a:latin typeface="+mn-lt"/>
              </a:rPr>
              <a:t>three</a:t>
            </a:r>
            <a:r>
              <a:rPr lang="fr-FR" sz="3600" dirty="0" smtClean="0">
                <a:solidFill>
                  <a:schemeClr val="accent6"/>
                </a:solidFill>
                <a:latin typeface="+mn-lt"/>
              </a:rPr>
              <a:t> </a:t>
            </a:r>
            <a:r>
              <a:rPr lang="fr-FR" sz="3600" dirty="0" err="1" smtClean="0">
                <a:solidFill>
                  <a:schemeClr val="accent6"/>
                </a:solidFill>
                <a:latin typeface="+mn-lt"/>
              </a:rPr>
              <a:t>steps</a:t>
            </a:r>
            <a:endParaRPr lang="fr-FR" sz="3600" dirty="0">
              <a:solidFill>
                <a:schemeClr val="accent6"/>
              </a:solidFill>
              <a:latin typeface="+mn-lt"/>
            </a:endParaRPr>
          </a:p>
        </p:txBody>
      </p:sp>
      <p:graphicFrame>
        <p:nvGraphicFramePr>
          <p:cNvPr id="5" name="Espace réservé du contenu 4"/>
          <p:cNvGraphicFramePr>
            <a:graphicFrameLocks/>
          </p:cNvGraphicFramePr>
          <p:nvPr>
            <p:extLst>
              <p:ext uri="{D42A27DB-BD31-4B8C-83A1-F6EECF244321}">
                <p14:modId xmlns:p14="http://schemas.microsoft.com/office/powerpoint/2010/main" val="959370792"/>
              </p:ext>
            </p:extLst>
          </p:nvPr>
        </p:nvGraphicFramePr>
        <p:xfrm>
          <a:off x="283226" y="1825799"/>
          <a:ext cx="11620302" cy="503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16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508200"/>
            <a:ext cx="8911687" cy="792566"/>
          </a:xfrm>
        </p:spPr>
        <p:txBody>
          <a:bodyPr>
            <a:normAutofit/>
          </a:bodyPr>
          <a:lstStyle/>
          <a:p>
            <a:r>
              <a:rPr lang="fr-FR" dirty="0" smtClean="0">
                <a:solidFill>
                  <a:schemeClr val="accent1"/>
                </a:solidFill>
              </a:rPr>
              <a:t>1.</a:t>
            </a:r>
            <a:r>
              <a:rPr lang="fr-FR" altLang="fr-FR" dirty="0">
                <a:solidFill>
                  <a:schemeClr val="accent1"/>
                </a:solidFill>
              </a:rPr>
              <a:t> </a:t>
            </a:r>
            <a:r>
              <a:rPr lang="fr-FR" altLang="fr-FR" dirty="0" err="1" smtClean="0">
                <a:solidFill>
                  <a:schemeClr val="accent1"/>
                </a:solidFill>
              </a:rPr>
              <a:t>C</a:t>
            </a:r>
            <a:r>
              <a:rPr lang="fr-FR" altLang="fr-FR" i="1" dirty="0" err="1" smtClean="0">
                <a:solidFill>
                  <a:schemeClr val="accent1"/>
                </a:solidFill>
              </a:rPr>
              <a:t>oncourse</a:t>
            </a:r>
            <a:endParaRPr lang="fr-FR" dirty="0">
              <a:solidFill>
                <a:schemeClr val="accent1"/>
              </a:solidFill>
            </a:endParaRPr>
          </a:p>
        </p:txBody>
      </p:sp>
      <p:sp>
        <p:nvSpPr>
          <p:cNvPr id="3" name="Espace réservé du contenu 2"/>
          <p:cNvSpPr>
            <a:spLocks noGrp="1"/>
          </p:cNvSpPr>
          <p:nvPr>
            <p:ph idx="1"/>
          </p:nvPr>
        </p:nvSpPr>
        <p:spPr>
          <a:xfrm>
            <a:off x="1" y="1899557"/>
            <a:ext cx="11874320" cy="4630032"/>
          </a:xfrm>
        </p:spPr>
        <p:txBody>
          <a:bodyPr>
            <a:normAutofit/>
          </a:bodyPr>
          <a:lstStyle/>
          <a:p>
            <a:pPr marL="0" indent="0">
              <a:lnSpc>
                <a:spcPct val="90000"/>
              </a:lnSpc>
              <a:buNone/>
            </a:pPr>
            <a:r>
              <a:rPr lang="fr-FR" altLang="fr-FR" sz="2600" dirty="0" smtClean="0"/>
              <a:t>Littérature, Focus groupes (n=6), entretiens individuels</a:t>
            </a:r>
          </a:p>
          <a:p>
            <a:pPr marL="0" indent="0">
              <a:lnSpc>
                <a:spcPct val="90000"/>
              </a:lnSpc>
              <a:buNone/>
            </a:pPr>
            <a:endParaRPr lang="fr-FR" altLang="fr-FR" sz="2600" dirty="0" smtClean="0"/>
          </a:p>
          <a:p>
            <a:pPr lvl="1">
              <a:lnSpc>
                <a:spcPct val="90000"/>
              </a:lnSpc>
            </a:pPr>
            <a:r>
              <a:rPr lang="fr-FR" altLang="fr-FR" sz="2600" dirty="0" smtClean="0"/>
              <a:t>Emergence de 7 dimensions</a:t>
            </a:r>
          </a:p>
          <a:p>
            <a:pPr marL="1657350" lvl="3" indent="-342900">
              <a:buClr>
                <a:schemeClr val="accent2"/>
              </a:buClr>
              <a:buFont typeface="+mj-lt"/>
              <a:buAutoNum type="arabicPeriod"/>
            </a:pPr>
            <a:r>
              <a:rPr lang="fr-FR" sz="2400" dirty="0"/>
              <a:t>modalité de traitement et suivi</a:t>
            </a:r>
          </a:p>
          <a:p>
            <a:pPr marL="1657350" lvl="3" indent="-342900">
              <a:buClr>
                <a:schemeClr val="accent2"/>
              </a:buClr>
              <a:buFont typeface="+mj-lt"/>
              <a:buAutoNum type="arabicPeriod"/>
            </a:pPr>
            <a:r>
              <a:rPr lang="fr-FR" sz="2400" dirty="0"/>
              <a:t>risques, effets indésirables et </a:t>
            </a:r>
            <a:r>
              <a:rPr lang="fr-FR" sz="2400" dirty="0" smtClean="0"/>
              <a:t>qualité de vie (</a:t>
            </a:r>
            <a:r>
              <a:rPr lang="fr-FR" sz="2400" dirty="0" err="1" smtClean="0"/>
              <a:t>QdV</a:t>
            </a:r>
            <a:r>
              <a:rPr lang="fr-FR" sz="2400" dirty="0" smtClean="0"/>
              <a:t>)</a:t>
            </a:r>
            <a:endParaRPr lang="fr-FR" sz="2400" dirty="0"/>
          </a:p>
          <a:p>
            <a:pPr marL="1657350" lvl="3" indent="-342900">
              <a:buClr>
                <a:schemeClr val="accent2"/>
              </a:buClr>
              <a:buFont typeface="+mj-lt"/>
              <a:buAutoNum type="arabicPeriod"/>
            </a:pPr>
            <a:r>
              <a:rPr lang="fr-FR" sz="2400" dirty="0"/>
              <a:t>relation médecin-patient</a:t>
            </a:r>
          </a:p>
          <a:p>
            <a:pPr marL="1657350" lvl="3" indent="-342900">
              <a:buClr>
                <a:schemeClr val="accent2"/>
              </a:buClr>
              <a:buFont typeface="+mj-lt"/>
              <a:buAutoNum type="arabicPeriod"/>
            </a:pPr>
            <a:r>
              <a:rPr lang="fr-FR" sz="2400" dirty="0"/>
              <a:t>croyances et attitudes</a:t>
            </a:r>
          </a:p>
          <a:p>
            <a:pPr marL="1657350" lvl="3" indent="-342900">
              <a:buClr>
                <a:schemeClr val="accent2"/>
              </a:buClr>
              <a:buFont typeface="+mj-lt"/>
              <a:buAutoNum type="arabicPeriod"/>
            </a:pPr>
            <a:r>
              <a:rPr lang="fr-FR" sz="2400" dirty="0"/>
              <a:t>bénéfices</a:t>
            </a:r>
          </a:p>
          <a:p>
            <a:pPr marL="1657350" lvl="3" indent="-342900">
              <a:buClr>
                <a:schemeClr val="accent2"/>
              </a:buClr>
              <a:buFont typeface="+mj-lt"/>
              <a:buAutoNum type="arabicPeriod"/>
            </a:pPr>
            <a:r>
              <a:rPr lang="fr-FR" sz="2400" dirty="0"/>
              <a:t>information</a:t>
            </a:r>
          </a:p>
          <a:p>
            <a:pPr marL="1657350" lvl="3" indent="-342900">
              <a:buClr>
                <a:schemeClr val="accent2"/>
              </a:buClr>
              <a:buFont typeface="+mj-lt"/>
              <a:buAutoNum type="arabicPeriod"/>
            </a:pPr>
            <a:r>
              <a:rPr lang="fr-FR" sz="2400" dirty="0"/>
              <a:t>population </a:t>
            </a:r>
            <a:r>
              <a:rPr lang="fr-FR" sz="2400" dirty="0" smtClean="0"/>
              <a:t>cible</a:t>
            </a:r>
            <a:endParaRPr lang="fr-FR" altLang="fr-FR" sz="2400" dirty="0" smtClean="0"/>
          </a:p>
        </p:txBody>
      </p:sp>
    </p:spTree>
    <p:extLst>
      <p:ext uri="{BB962C8B-B14F-4D97-AF65-F5344CB8AC3E}">
        <p14:creationId xmlns:p14="http://schemas.microsoft.com/office/powerpoint/2010/main" val="203193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a:t>
            </a:r>
            <a:endParaRPr lang="fr-FR" dirty="0"/>
          </a:p>
        </p:txBody>
      </p:sp>
      <p:sp>
        <p:nvSpPr>
          <p:cNvPr id="5" name="Espace réservé du contenu 4"/>
          <p:cNvSpPr>
            <a:spLocks noGrp="1"/>
          </p:cNvSpPr>
          <p:nvPr>
            <p:ph idx="1"/>
          </p:nvPr>
        </p:nvSpPr>
        <p:spPr>
          <a:xfrm>
            <a:off x="1774371" y="2021456"/>
            <a:ext cx="9733954" cy="4695029"/>
          </a:xfrm>
        </p:spPr>
        <p:txBody>
          <a:bodyPr>
            <a:normAutofit/>
          </a:bodyPr>
          <a:lstStyle/>
          <a:p>
            <a:r>
              <a:rPr lang="fr-FR" sz="3600" dirty="0" smtClean="0"/>
              <a:t>Partie I</a:t>
            </a:r>
          </a:p>
          <a:p>
            <a:pPr lvl="1">
              <a:buClr>
                <a:schemeClr val="accent3"/>
              </a:buClr>
              <a:buFont typeface="Wingdings 3" panose="05040102010807070707" pitchFamily="18" charset="2"/>
              <a:buChar char=""/>
            </a:pPr>
            <a:r>
              <a:rPr lang="fr-FR" sz="3200" dirty="0" smtClean="0"/>
              <a:t>Présentation de la méthode Q (</a:t>
            </a:r>
            <a:r>
              <a:rPr lang="fr-FR" sz="3200" i="1" dirty="0" smtClean="0"/>
              <a:t>Q-</a:t>
            </a:r>
            <a:r>
              <a:rPr lang="fr-FR" sz="3200" i="1" dirty="0" err="1" smtClean="0"/>
              <a:t>methodology</a:t>
            </a:r>
            <a:r>
              <a:rPr lang="fr-FR" sz="3200" dirty="0" smtClean="0"/>
              <a:t>)</a:t>
            </a:r>
          </a:p>
          <a:p>
            <a:pPr lvl="1">
              <a:buClr>
                <a:schemeClr val="accent3"/>
              </a:buClr>
              <a:buFont typeface="Wingdings 3" panose="05040102010807070707" pitchFamily="18" charset="2"/>
              <a:buChar char=""/>
            </a:pPr>
            <a:r>
              <a:rPr lang="fr-FR" sz="3200" dirty="0" smtClean="0"/>
              <a:t>Domaines d’application</a:t>
            </a:r>
          </a:p>
          <a:p>
            <a:pPr lvl="1">
              <a:buClr>
                <a:schemeClr val="accent3"/>
              </a:buClr>
              <a:buFont typeface="Wingdings 3" panose="05040102010807070707" pitchFamily="18" charset="2"/>
              <a:buChar char=""/>
            </a:pPr>
            <a:r>
              <a:rPr lang="fr-FR" sz="3200" dirty="0" smtClean="0"/>
              <a:t>Avantages et limites</a:t>
            </a:r>
          </a:p>
          <a:p>
            <a:pPr lvl="1">
              <a:buClr>
                <a:schemeClr val="accent3"/>
              </a:buClr>
              <a:buFont typeface="Wingdings 3" panose="05040102010807070707" pitchFamily="18" charset="2"/>
              <a:buChar char=""/>
            </a:pPr>
            <a:endParaRPr lang="fr-FR" sz="3200" dirty="0" smtClean="0"/>
          </a:p>
          <a:p>
            <a:r>
              <a:rPr lang="fr-FR" sz="3600" dirty="0"/>
              <a:t>Partie </a:t>
            </a:r>
            <a:r>
              <a:rPr lang="fr-FR" sz="3600" dirty="0" smtClean="0"/>
              <a:t>II : exemple pratique</a:t>
            </a:r>
            <a:endParaRPr lang="fr-FR" sz="3600" dirty="0" smtClean="0"/>
          </a:p>
          <a:p>
            <a:pPr lvl="1">
              <a:buClr>
                <a:schemeClr val="accent3"/>
              </a:buClr>
              <a:buFont typeface="Wingdings 3" panose="05040102010807070707" pitchFamily="18" charset="2"/>
              <a:buChar char=""/>
            </a:pPr>
            <a:r>
              <a:rPr lang="fr-FR" sz="3200" dirty="0" smtClean="0"/>
              <a:t>Présentation du projet ANRS-APSEC</a:t>
            </a:r>
          </a:p>
          <a:p>
            <a:pPr lvl="1">
              <a:buClr>
                <a:schemeClr val="accent3"/>
              </a:buClr>
              <a:buFont typeface="Wingdings 3" panose="05040102010807070707" pitchFamily="18" charset="2"/>
              <a:buChar char=""/>
            </a:pPr>
            <a:r>
              <a:rPr lang="fr-FR" sz="3200" dirty="0" smtClean="0"/>
              <a:t>Mise </a:t>
            </a:r>
            <a:r>
              <a:rPr lang="fr-FR" sz="3200" dirty="0"/>
              <a:t>en œuvre pratique étape par </a:t>
            </a:r>
            <a:r>
              <a:rPr lang="fr-FR" sz="3200" dirty="0" smtClean="0"/>
              <a:t>étape</a:t>
            </a:r>
            <a:endParaRPr lang="fr-FR" sz="3200" dirty="0"/>
          </a:p>
        </p:txBody>
      </p:sp>
    </p:spTree>
    <p:extLst>
      <p:ext uri="{BB962C8B-B14F-4D97-AF65-F5344CB8AC3E}">
        <p14:creationId xmlns:p14="http://schemas.microsoft.com/office/powerpoint/2010/main" val="1984684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dirty="0" smtClean="0">
                <a:solidFill>
                  <a:schemeClr val="accent1"/>
                </a:solidFill>
              </a:rPr>
              <a:t>2. </a:t>
            </a:r>
            <a:r>
              <a:rPr lang="fr-FR" altLang="fr-FR" i="1" dirty="0" smtClean="0">
                <a:solidFill>
                  <a:schemeClr val="accent1"/>
                </a:solidFill>
              </a:rPr>
              <a:t>Q-set</a:t>
            </a:r>
            <a:r>
              <a:rPr lang="fr-FR" altLang="fr-FR" dirty="0" smtClean="0">
                <a:solidFill>
                  <a:schemeClr val="accent1"/>
                </a:solidFill>
              </a:rPr>
              <a:t> &amp; consigne </a:t>
            </a:r>
            <a:r>
              <a:rPr lang="fr-FR" altLang="fr-FR" dirty="0">
                <a:solidFill>
                  <a:schemeClr val="accent1"/>
                </a:solidFill>
              </a:rPr>
              <a:t>de </a:t>
            </a:r>
            <a:r>
              <a:rPr lang="fr-FR" altLang="fr-FR" dirty="0" smtClean="0">
                <a:solidFill>
                  <a:schemeClr val="accent1"/>
                </a:solidFill>
              </a:rPr>
              <a:t>classement</a:t>
            </a:r>
            <a:endParaRPr lang="fr-FR" dirty="0">
              <a:solidFill>
                <a:schemeClr val="accent1"/>
              </a:solidFill>
            </a:endParaRPr>
          </a:p>
        </p:txBody>
      </p:sp>
      <p:sp>
        <p:nvSpPr>
          <p:cNvPr id="3" name="Espace réservé du contenu 2"/>
          <p:cNvSpPr>
            <a:spLocks noGrp="1"/>
          </p:cNvSpPr>
          <p:nvPr>
            <p:ph idx="1"/>
          </p:nvPr>
        </p:nvSpPr>
        <p:spPr>
          <a:xfrm>
            <a:off x="370114" y="2691442"/>
            <a:ext cx="11544300" cy="3219780"/>
          </a:xfrm>
        </p:spPr>
        <p:txBody>
          <a:bodyPr>
            <a:normAutofit/>
          </a:bodyPr>
          <a:lstStyle/>
          <a:p>
            <a:pPr marL="0" indent="0">
              <a:lnSpc>
                <a:spcPct val="90000"/>
              </a:lnSpc>
              <a:buNone/>
            </a:pPr>
            <a:r>
              <a:rPr lang="fr-FR" altLang="fr-FR" sz="4000" dirty="0" smtClean="0"/>
              <a:t>33 énoncés retenus en </a:t>
            </a:r>
            <a:r>
              <a:rPr lang="fr-FR" altLang="fr-FR" sz="4000" dirty="0"/>
              <a:t>accord avec les </a:t>
            </a:r>
            <a:r>
              <a:rPr lang="fr-FR" altLang="fr-FR" sz="4000" dirty="0" smtClean="0"/>
              <a:t>cliniciens</a:t>
            </a:r>
          </a:p>
          <a:p>
            <a:pPr>
              <a:lnSpc>
                <a:spcPct val="90000"/>
              </a:lnSpc>
            </a:pPr>
            <a:endParaRPr lang="fr-FR" altLang="fr-FR" sz="4000" dirty="0"/>
          </a:p>
          <a:p>
            <a:pPr marL="0" indent="0">
              <a:lnSpc>
                <a:spcPct val="90000"/>
              </a:lnSpc>
              <a:buNone/>
            </a:pPr>
            <a:r>
              <a:rPr lang="fr-FR" altLang="fr-FR" sz="4000" dirty="0"/>
              <a:t>Consigne : </a:t>
            </a:r>
            <a:endParaRPr lang="fr-FR" altLang="fr-FR" sz="4000" dirty="0" smtClean="0"/>
          </a:p>
          <a:p>
            <a:pPr marL="0" indent="0">
              <a:lnSpc>
                <a:spcPct val="90000"/>
              </a:lnSpc>
              <a:buNone/>
            </a:pPr>
            <a:r>
              <a:rPr lang="fr-FR" altLang="fr-FR" sz="4000" dirty="0" smtClean="0">
                <a:solidFill>
                  <a:schemeClr val="accent3"/>
                </a:solidFill>
              </a:rPr>
              <a:t>classer </a:t>
            </a:r>
            <a:r>
              <a:rPr lang="fr-FR" altLang="fr-FR" sz="4000" dirty="0">
                <a:solidFill>
                  <a:schemeClr val="accent3"/>
                </a:solidFill>
              </a:rPr>
              <a:t>du « plus en accord » au « plus en désaccord »</a:t>
            </a:r>
            <a:endParaRPr lang="fr-FR" sz="3200" dirty="0">
              <a:solidFill>
                <a:schemeClr val="accent3"/>
              </a:solidFill>
            </a:endParaRPr>
          </a:p>
          <a:p>
            <a:endParaRPr lang="fr-FR" sz="3200" dirty="0"/>
          </a:p>
        </p:txBody>
      </p:sp>
    </p:spTree>
    <p:extLst>
      <p:ext uri="{BB962C8B-B14F-4D97-AF65-F5344CB8AC3E}">
        <p14:creationId xmlns:p14="http://schemas.microsoft.com/office/powerpoint/2010/main" val="1971879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128" y="642278"/>
            <a:ext cx="8911687" cy="689535"/>
          </a:xfrm>
        </p:spPr>
        <p:txBody>
          <a:bodyPr>
            <a:normAutofit/>
          </a:bodyPr>
          <a:lstStyle/>
          <a:p>
            <a:r>
              <a:rPr lang="fr-FR" dirty="0" smtClean="0"/>
              <a:t> Enoncés par dimensions 1/3</a:t>
            </a:r>
            <a:endParaRPr lang="fr-FR" dirty="0"/>
          </a:p>
        </p:txBody>
      </p:sp>
      <p:sp>
        <p:nvSpPr>
          <p:cNvPr id="3" name="Espace réservé du contenu 2"/>
          <p:cNvSpPr>
            <a:spLocks noGrp="1"/>
          </p:cNvSpPr>
          <p:nvPr>
            <p:ph idx="1"/>
          </p:nvPr>
        </p:nvSpPr>
        <p:spPr>
          <a:xfrm>
            <a:off x="184257" y="1919566"/>
            <a:ext cx="10641727" cy="5035639"/>
          </a:xfrm>
        </p:spPr>
        <p:txBody>
          <a:bodyPr/>
          <a:lstStyle/>
          <a:p>
            <a:pPr>
              <a:spcBef>
                <a:spcPts val="0"/>
              </a:spcBef>
            </a:pPr>
            <a:r>
              <a:rPr lang="fr-FR" b="1" dirty="0" smtClean="0"/>
              <a:t>Traitement et suivi</a:t>
            </a:r>
          </a:p>
          <a:p>
            <a:endParaRPr lang="fr-FR" dirty="0"/>
          </a:p>
          <a:p>
            <a:endParaRPr lang="fr-FR" dirty="0" smtClean="0"/>
          </a:p>
          <a:p>
            <a:endParaRPr lang="fr-FR" dirty="0"/>
          </a:p>
          <a:p>
            <a:pPr>
              <a:spcBef>
                <a:spcPts val="2400"/>
              </a:spcBef>
            </a:pPr>
            <a:endParaRPr lang="fr-FR" dirty="0" smtClean="0"/>
          </a:p>
          <a:p>
            <a:pPr>
              <a:spcBef>
                <a:spcPts val="600"/>
              </a:spcBef>
            </a:pPr>
            <a:r>
              <a:rPr lang="fr-FR" b="1" dirty="0" smtClean="0"/>
              <a:t>Risques, effets indésirables et </a:t>
            </a:r>
            <a:r>
              <a:rPr lang="fr-FR" b="1" dirty="0" err="1" smtClean="0"/>
              <a:t>QdV</a:t>
            </a:r>
            <a:endParaRPr lang="fr-FR" b="1" dirty="0" smtClean="0"/>
          </a:p>
          <a:p>
            <a:endParaRPr lang="fr-FR" dirty="0"/>
          </a:p>
          <a:p>
            <a:endParaRPr lang="fr-FR" dirty="0" smtClean="0"/>
          </a:p>
          <a:p>
            <a:endParaRPr lang="fr-FR" dirty="0"/>
          </a:p>
          <a:p>
            <a:endParaRPr lang="fr-FR" dirty="0" smtClean="0"/>
          </a:p>
          <a:p>
            <a:endParaRPr lang="fr-FR" dirty="0"/>
          </a:p>
        </p:txBody>
      </p:sp>
      <p:graphicFrame>
        <p:nvGraphicFramePr>
          <p:cNvPr id="7" name="Espace réservé du contenu 5"/>
          <p:cNvGraphicFramePr>
            <a:graphicFrameLocks/>
          </p:cNvGraphicFramePr>
          <p:nvPr>
            <p:extLst>
              <p:ext uri="{D42A27DB-BD31-4B8C-83A1-F6EECF244321}">
                <p14:modId xmlns:p14="http://schemas.microsoft.com/office/powerpoint/2010/main" val="2010547226"/>
              </p:ext>
            </p:extLst>
          </p:nvPr>
        </p:nvGraphicFramePr>
        <p:xfrm>
          <a:off x="472729" y="2381195"/>
          <a:ext cx="10834845" cy="1443855"/>
        </p:xfrm>
        <a:graphic>
          <a:graphicData uri="http://schemas.openxmlformats.org/drawingml/2006/table">
            <a:tbl>
              <a:tblPr/>
              <a:tblGrid>
                <a:gridCol w="289187">
                  <a:extLst>
                    <a:ext uri="{9D8B030D-6E8A-4147-A177-3AD203B41FA5}">
                      <a16:colId xmlns:a16="http://schemas.microsoft.com/office/drawing/2014/main" val="20000"/>
                    </a:ext>
                  </a:extLst>
                </a:gridCol>
                <a:gridCol w="10545658">
                  <a:extLst>
                    <a:ext uri="{9D8B030D-6E8A-4147-A177-3AD203B41FA5}">
                      <a16:colId xmlns:a16="http://schemas.microsoft.com/office/drawing/2014/main" val="20001"/>
                    </a:ext>
                  </a:extLst>
                </a:gridCol>
              </a:tblGrid>
              <a:tr h="288771">
                <a:tc>
                  <a:txBody>
                    <a:bodyPr/>
                    <a:lstStyle/>
                    <a:p>
                      <a:pPr algn="l" fontAlgn="ctr"/>
                      <a:r>
                        <a:rPr lang="fr-FR" sz="1600" b="0" i="0" u="none" strike="noStrike" dirty="0">
                          <a:solidFill>
                            <a:srgbClr val="000000"/>
                          </a:solidFill>
                          <a:effectLst/>
                          <a:latin typeface="Calibri" panose="020F0502020204030204" pitchFamily="34" charset="0"/>
                        </a:rPr>
                        <a:t>s1</a:t>
                      </a:r>
                    </a:p>
                  </a:txBody>
                  <a:tcPr marL="9525" marR="9525" marT="9525" marB="0" anchor="ctr">
                    <a:lnL>
                      <a:noFill/>
                    </a:lnL>
                    <a:lnR>
                      <a:noFill/>
                    </a:lnR>
                    <a:lnT>
                      <a:noFill/>
                    </a:lnT>
                    <a:lnB>
                      <a:noFill/>
                    </a:lnB>
                    <a:solidFill>
                      <a:srgbClr val="DDEBF7"/>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la </a:t>
                      </a:r>
                      <a:r>
                        <a:rPr lang="fr-FR" sz="1600" b="1" i="0" u="none" strike="noStrike" dirty="0">
                          <a:solidFill>
                            <a:srgbClr val="000000"/>
                          </a:solidFill>
                          <a:effectLst/>
                          <a:latin typeface="Calibri" panose="020F0502020204030204" pitchFamily="34" charset="0"/>
                        </a:rPr>
                        <a:t>surveillance </a:t>
                      </a:r>
                      <a:r>
                        <a:rPr lang="fr-FR" sz="1600" b="0" i="0" u="none" strike="noStrike" dirty="0">
                          <a:solidFill>
                            <a:srgbClr val="000000"/>
                          </a:solidFill>
                          <a:effectLst/>
                          <a:latin typeface="Calibri" panose="020F0502020204030204" pitchFamily="34" charset="0"/>
                        </a:rPr>
                        <a:t>de la </a:t>
                      </a:r>
                      <a:r>
                        <a:rPr lang="fr-FR" sz="1600" b="1" i="0" u="none" strike="noStrike" dirty="0">
                          <a:solidFill>
                            <a:srgbClr val="000000"/>
                          </a:solidFill>
                          <a:effectLst/>
                          <a:latin typeface="Calibri" panose="020F0502020204030204" pitchFamily="34" charset="0"/>
                        </a:rPr>
                        <a:t>phase sans traitement soit </a:t>
                      </a:r>
                      <a:r>
                        <a:rPr lang="fr-FR" sz="1600" b="0" i="0" u="none" strike="noStrike" dirty="0">
                          <a:solidFill>
                            <a:srgbClr val="000000"/>
                          </a:solidFill>
                          <a:effectLst/>
                          <a:latin typeface="Calibri" panose="020F0502020204030204" pitchFamily="34" charset="0"/>
                        </a:rPr>
                        <a:t>totalement adaptée à chacun (</a:t>
                      </a:r>
                      <a:r>
                        <a:rPr lang="fr-FR" sz="1600" b="1" i="0" u="none" strike="noStrike" dirty="0">
                          <a:solidFill>
                            <a:srgbClr val="000000"/>
                          </a:solidFill>
                          <a:effectLst/>
                          <a:latin typeface="Calibri" panose="020F0502020204030204" pitchFamily="34" charset="0"/>
                        </a:rPr>
                        <a:t>personnalisée</a:t>
                      </a:r>
                      <a:r>
                        <a:rPr lang="fr-FR"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0000"/>
                  </a:ext>
                </a:extLst>
              </a:tr>
              <a:tr h="288771">
                <a:tc>
                  <a:txBody>
                    <a:bodyPr/>
                    <a:lstStyle/>
                    <a:p>
                      <a:pPr algn="l" fontAlgn="ctr"/>
                      <a:r>
                        <a:rPr lang="fr-FR" sz="1600" b="0" i="0" u="none" strike="noStrike">
                          <a:solidFill>
                            <a:srgbClr val="000000"/>
                          </a:solidFill>
                          <a:effectLst/>
                          <a:latin typeface="Calibri" panose="020F0502020204030204" pitchFamily="34" charset="0"/>
                        </a:rPr>
                        <a:t>s2</a:t>
                      </a:r>
                    </a:p>
                  </a:txBody>
                  <a:tcPr marL="9525" marR="9525" marT="9525" marB="0" anchor="ctr">
                    <a:lnL>
                      <a:noFill/>
                    </a:lnL>
                    <a:lnR>
                      <a:noFill/>
                    </a:lnR>
                    <a:lnT>
                      <a:noFill/>
                    </a:lnT>
                    <a:lnB>
                      <a:noFill/>
                    </a:lnB>
                    <a:solidFill>
                      <a:srgbClr val="DDEBF7"/>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le </a:t>
                      </a:r>
                      <a:r>
                        <a:rPr lang="fr-FR" sz="1600" b="1" i="0" u="none" strike="noStrike" dirty="0">
                          <a:solidFill>
                            <a:srgbClr val="000000"/>
                          </a:solidFill>
                          <a:effectLst/>
                          <a:latin typeface="Calibri" panose="020F0502020204030204" pitchFamily="34" charset="0"/>
                        </a:rPr>
                        <a:t>suivi médical de la phase sans traitement soit régulier et rapproché </a:t>
                      </a:r>
                      <a:r>
                        <a:rPr lang="fr-FR" sz="1600" b="0" i="0" u="none" strike="noStrike" dirty="0">
                          <a:solidFill>
                            <a:srgbClr val="000000"/>
                          </a:solidFill>
                          <a:effectLst/>
                          <a:latin typeface="Calibri" panose="020F0502020204030204" pitchFamily="34" charset="0"/>
                        </a:rPr>
                        <a:t>(1/</a:t>
                      </a:r>
                      <a:r>
                        <a:rPr lang="fr-FR" sz="1600" b="0" i="0" u="none" strike="noStrike" dirty="0" err="1">
                          <a:solidFill>
                            <a:srgbClr val="000000"/>
                          </a:solidFill>
                          <a:effectLst/>
                          <a:latin typeface="Calibri" panose="020F0502020204030204" pitchFamily="34" charset="0"/>
                        </a:rPr>
                        <a:t>sem</a:t>
                      </a:r>
                      <a:r>
                        <a:rPr lang="fr-FR" sz="1600" b="0" i="0" u="none" strike="noStrike" dirty="0">
                          <a:solidFill>
                            <a:srgbClr val="000000"/>
                          </a:solidFill>
                          <a:effectLst/>
                          <a:latin typeface="Calibri" panose="020F0502020204030204" pitchFamily="34" charset="0"/>
                        </a:rPr>
                        <a:t> à 1/j)</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0001"/>
                  </a:ext>
                </a:extLst>
              </a:tr>
              <a:tr h="288771">
                <a:tc>
                  <a:txBody>
                    <a:bodyPr/>
                    <a:lstStyle/>
                    <a:p>
                      <a:pPr algn="l" fontAlgn="ctr"/>
                      <a:r>
                        <a:rPr lang="fr-FR" sz="1600" b="0" i="0" u="none" strike="noStrike">
                          <a:solidFill>
                            <a:srgbClr val="000000"/>
                          </a:solidFill>
                          <a:effectLst/>
                          <a:latin typeface="Calibri" panose="020F0502020204030204" pitchFamily="34" charset="0"/>
                        </a:rPr>
                        <a:t>s4</a:t>
                      </a:r>
                    </a:p>
                  </a:txBody>
                  <a:tcPr marL="9525" marR="9525" marT="9525" marB="0" anchor="ctr">
                    <a:lnL>
                      <a:noFill/>
                    </a:lnL>
                    <a:lnR>
                      <a:noFill/>
                    </a:lnR>
                    <a:lnT>
                      <a:noFill/>
                    </a:lnT>
                    <a:lnB>
                      <a:noFill/>
                    </a:lnB>
                    <a:solidFill>
                      <a:srgbClr val="DDEBF7"/>
                    </a:solidFill>
                  </a:tcPr>
                </a:tc>
                <a:tc>
                  <a:txBody>
                    <a:bodyPr/>
                    <a:lstStyle/>
                    <a:p>
                      <a:pPr algn="l" fontAlgn="ctr"/>
                      <a:r>
                        <a:rPr lang="fr-FR" sz="1600" b="0" i="0" u="none" strike="noStrike" dirty="0">
                          <a:solidFill>
                            <a:srgbClr val="000000"/>
                          </a:solidFill>
                          <a:effectLst/>
                          <a:latin typeface="Calibri" panose="020F0502020204030204" pitchFamily="34" charset="0"/>
                        </a:rPr>
                        <a:t>Je ne participerais</a:t>
                      </a:r>
                      <a:r>
                        <a:rPr lang="fr-FR" sz="1600" b="1" i="0" u="none" strike="noStrike" dirty="0">
                          <a:solidFill>
                            <a:srgbClr val="000000"/>
                          </a:solidFill>
                          <a:effectLst/>
                          <a:latin typeface="Calibri" panose="020F0502020204030204" pitchFamily="34" charset="0"/>
                        </a:rPr>
                        <a:t> pas </a:t>
                      </a:r>
                      <a:r>
                        <a:rPr lang="fr-FR" sz="1600" b="0" i="0" u="none" strike="noStrike" dirty="0">
                          <a:solidFill>
                            <a:srgbClr val="000000"/>
                          </a:solidFill>
                          <a:effectLst/>
                          <a:latin typeface="Calibri" panose="020F0502020204030204" pitchFamily="34" charset="0"/>
                        </a:rPr>
                        <a:t>si le </a:t>
                      </a:r>
                      <a:r>
                        <a:rPr lang="fr-FR" sz="1600" b="1" i="0" u="none" strike="noStrike" dirty="0">
                          <a:solidFill>
                            <a:srgbClr val="000000"/>
                          </a:solidFill>
                          <a:effectLst/>
                          <a:latin typeface="Calibri" panose="020F0502020204030204" pitchFamily="34" charset="0"/>
                        </a:rPr>
                        <a:t>suivi </a:t>
                      </a:r>
                      <a:r>
                        <a:rPr lang="fr-FR" sz="1600" b="0" i="0" u="none" strike="noStrike" dirty="0">
                          <a:solidFill>
                            <a:srgbClr val="000000"/>
                          </a:solidFill>
                          <a:effectLst/>
                          <a:latin typeface="Calibri" panose="020F0502020204030204" pitchFamily="34" charset="0"/>
                        </a:rPr>
                        <a:t>médical de la </a:t>
                      </a:r>
                      <a:r>
                        <a:rPr lang="fr-FR" sz="1600" b="1" i="0" u="none" strike="noStrike" dirty="0">
                          <a:solidFill>
                            <a:srgbClr val="000000"/>
                          </a:solidFill>
                          <a:effectLst/>
                          <a:latin typeface="Calibri" panose="020F0502020204030204" pitchFamily="34" charset="0"/>
                        </a:rPr>
                        <a:t>phase sans traitement devait être trop contraignant</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0002"/>
                  </a:ext>
                </a:extLst>
              </a:tr>
              <a:tr h="288771">
                <a:tc>
                  <a:txBody>
                    <a:bodyPr/>
                    <a:lstStyle/>
                    <a:p>
                      <a:pPr algn="l" fontAlgn="ctr"/>
                      <a:r>
                        <a:rPr lang="fr-FR" sz="1600" b="0" i="0" u="none" strike="noStrike">
                          <a:solidFill>
                            <a:srgbClr val="000000"/>
                          </a:solidFill>
                          <a:effectLst/>
                          <a:latin typeface="Calibri" panose="020F0502020204030204" pitchFamily="34" charset="0"/>
                        </a:rPr>
                        <a:t>s5</a:t>
                      </a:r>
                    </a:p>
                  </a:txBody>
                  <a:tcPr marL="9525" marR="9525" marT="9525" marB="0" anchor="ctr">
                    <a:lnL>
                      <a:noFill/>
                    </a:lnL>
                    <a:lnR>
                      <a:noFill/>
                    </a:lnR>
                    <a:lnT>
                      <a:noFill/>
                    </a:lnT>
                    <a:lnB>
                      <a:noFill/>
                    </a:lnB>
                    <a:solidFill>
                      <a:srgbClr val="DDEBF7"/>
                    </a:solidFill>
                  </a:tcPr>
                </a:tc>
                <a:tc>
                  <a:txBody>
                    <a:bodyPr/>
                    <a:lstStyle/>
                    <a:p>
                      <a:pPr algn="l" fontAlgn="ctr"/>
                      <a:r>
                        <a:rPr lang="fr-FR" sz="1600" b="0" i="0" u="none" strike="noStrike" dirty="0">
                          <a:solidFill>
                            <a:srgbClr val="000000"/>
                          </a:solidFill>
                          <a:effectLst/>
                          <a:latin typeface="Calibri" panose="020F0502020204030204" pitchFamily="34" charset="0"/>
                        </a:rPr>
                        <a:t>Je </a:t>
                      </a:r>
                      <a:r>
                        <a:rPr lang="fr-FR" sz="1600" b="1" i="0" u="none" strike="noStrike" dirty="0">
                          <a:solidFill>
                            <a:srgbClr val="000000"/>
                          </a:solidFill>
                          <a:effectLst/>
                          <a:latin typeface="Calibri" panose="020F0502020204030204" pitchFamily="34" charset="0"/>
                        </a:rPr>
                        <a:t>refuserais</a:t>
                      </a:r>
                      <a:r>
                        <a:rPr lang="fr-FR" sz="1600" b="0" i="0" u="none" strike="noStrike" dirty="0">
                          <a:solidFill>
                            <a:srgbClr val="000000"/>
                          </a:solidFill>
                          <a:effectLst/>
                          <a:latin typeface="Calibri" panose="020F0502020204030204" pitchFamily="34" charset="0"/>
                        </a:rPr>
                        <a:t> de participer si le </a:t>
                      </a:r>
                      <a:r>
                        <a:rPr lang="fr-FR" sz="1600" b="1" i="0" u="none" strike="noStrike" dirty="0">
                          <a:solidFill>
                            <a:srgbClr val="000000"/>
                          </a:solidFill>
                          <a:effectLst/>
                          <a:latin typeface="Calibri" panose="020F0502020204030204" pitchFamily="34" charset="0"/>
                        </a:rPr>
                        <a:t>traitement innovant devait durer plus de 6 mois</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0003"/>
                  </a:ext>
                </a:extLst>
              </a:tr>
              <a:tr h="288771">
                <a:tc>
                  <a:txBody>
                    <a:bodyPr/>
                    <a:lstStyle/>
                    <a:p>
                      <a:pPr algn="l" fontAlgn="ctr"/>
                      <a:r>
                        <a:rPr lang="fr-FR" sz="1600" b="0" i="0" u="none" strike="noStrike">
                          <a:solidFill>
                            <a:srgbClr val="000000"/>
                          </a:solidFill>
                          <a:effectLst/>
                          <a:latin typeface="Calibri" panose="020F0502020204030204" pitchFamily="34" charset="0"/>
                        </a:rPr>
                        <a:t>s6</a:t>
                      </a:r>
                    </a:p>
                  </a:txBody>
                  <a:tcPr marL="9525" marR="9525" marT="9525" marB="0" anchor="ctr">
                    <a:lnL>
                      <a:noFill/>
                    </a:lnL>
                    <a:lnR>
                      <a:noFill/>
                    </a:lnR>
                    <a:lnT>
                      <a:noFill/>
                    </a:lnT>
                    <a:lnB>
                      <a:noFill/>
                    </a:lnB>
                    <a:solidFill>
                      <a:srgbClr val="DDEBF7"/>
                    </a:solidFill>
                  </a:tcPr>
                </a:tc>
                <a:tc>
                  <a:txBody>
                    <a:bodyPr/>
                    <a:lstStyle/>
                    <a:p>
                      <a:pPr algn="l" fontAlgn="ctr"/>
                      <a:r>
                        <a:rPr lang="fr-FR" sz="1600" b="0" i="0" u="none" strike="noStrike" dirty="0">
                          <a:solidFill>
                            <a:srgbClr val="000000"/>
                          </a:solidFill>
                          <a:effectLst/>
                          <a:latin typeface="Calibri" panose="020F0502020204030204" pitchFamily="34" charset="0"/>
                        </a:rPr>
                        <a:t>Je participerais uniquement si le </a:t>
                      </a:r>
                      <a:r>
                        <a:rPr lang="fr-FR" sz="1600" b="1" i="0" u="none" strike="noStrike" dirty="0">
                          <a:solidFill>
                            <a:srgbClr val="000000"/>
                          </a:solidFill>
                          <a:effectLst/>
                          <a:latin typeface="Calibri" panose="020F0502020204030204" pitchFamily="34" charset="0"/>
                        </a:rPr>
                        <a:t>traitement innovant est administré en hôpital de jour</a:t>
                      </a:r>
                      <a:r>
                        <a:rPr lang="fr-FR" sz="1600" b="0" i="0" u="none" strike="noStrike" dirty="0">
                          <a:solidFill>
                            <a:srgbClr val="000000"/>
                          </a:solidFill>
                          <a:effectLst/>
                          <a:latin typeface="Calibri" panose="020F0502020204030204" pitchFamily="34" charset="0"/>
                        </a:rPr>
                        <a:t> et ne nécessite pas d’hospitalisation</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0004"/>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94818428"/>
              </p:ext>
            </p:extLst>
          </p:nvPr>
        </p:nvGraphicFramePr>
        <p:xfrm>
          <a:off x="892367" y="4874432"/>
          <a:ext cx="11064113" cy="1699260"/>
        </p:xfrm>
        <a:graphic>
          <a:graphicData uri="http://schemas.openxmlformats.org/drawingml/2006/table">
            <a:tbl>
              <a:tblPr/>
              <a:tblGrid>
                <a:gridCol w="11064113">
                  <a:extLst>
                    <a:ext uri="{9D8B030D-6E8A-4147-A177-3AD203B41FA5}">
                      <a16:colId xmlns:a16="http://schemas.microsoft.com/office/drawing/2014/main" val="20000"/>
                    </a:ext>
                  </a:extLst>
                </a:gridCol>
              </a:tblGrid>
              <a:tr h="283210">
                <a:tc>
                  <a:txBody>
                    <a:bodyPr/>
                    <a:lstStyle/>
                    <a:p>
                      <a:pPr algn="l" fontAlgn="ctr"/>
                      <a:r>
                        <a:rPr lang="fr-FR" sz="1600" b="0" i="0" u="none" strike="noStrike" dirty="0">
                          <a:solidFill>
                            <a:srgbClr val="000000"/>
                          </a:solidFill>
                          <a:effectLst/>
                          <a:latin typeface="Calibri" panose="020F0502020204030204" pitchFamily="34" charset="0"/>
                        </a:rPr>
                        <a:t>Je ne participerais </a:t>
                      </a:r>
                      <a:r>
                        <a:rPr lang="fr-FR" sz="1600" b="1" i="0" u="none" strike="noStrike" dirty="0">
                          <a:solidFill>
                            <a:srgbClr val="000000"/>
                          </a:solidFill>
                          <a:effectLst/>
                          <a:latin typeface="Calibri" panose="020F0502020204030204" pitchFamily="34" charset="0"/>
                        </a:rPr>
                        <a:t>pas</a:t>
                      </a:r>
                      <a:r>
                        <a:rPr lang="fr-FR" sz="1600" b="0" i="0" u="none" strike="noStrike" dirty="0">
                          <a:solidFill>
                            <a:srgbClr val="000000"/>
                          </a:solidFill>
                          <a:effectLst/>
                          <a:latin typeface="Calibri" panose="020F0502020204030204" pitchFamily="34" charset="0"/>
                        </a:rPr>
                        <a:t> à cause de la possible augmentation du </a:t>
                      </a:r>
                      <a:r>
                        <a:rPr lang="fr-FR" sz="1600" b="1" i="0" u="none" strike="noStrike" dirty="0">
                          <a:solidFill>
                            <a:srgbClr val="000000"/>
                          </a:solidFill>
                          <a:effectLst/>
                          <a:latin typeface="Calibri" panose="020F0502020204030204" pitchFamily="34" charset="0"/>
                        </a:rPr>
                        <a:t>risque de transmission </a:t>
                      </a:r>
                      <a:r>
                        <a:rPr lang="fr-FR" sz="1600" b="0" i="0" u="none" strike="noStrike" dirty="0">
                          <a:solidFill>
                            <a:srgbClr val="000000"/>
                          </a:solidFill>
                          <a:effectLst/>
                          <a:latin typeface="Calibri" panose="020F0502020204030204" pitchFamily="34" charset="0"/>
                        </a:rPr>
                        <a:t>du virus, pendant la phase sans traitement</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0"/>
                  </a:ext>
                </a:extLst>
              </a:tr>
              <a:tr h="283210">
                <a:tc>
                  <a:txBody>
                    <a:bodyPr/>
                    <a:lstStyle/>
                    <a:p>
                      <a:pPr algn="l" fontAlgn="ctr"/>
                      <a:r>
                        <a:rPr lang="fr-FR" sz="1600" b="0" i="0" u="none" strike="noStrike" dirty="0">
                          <a:solidFill>
                            <a:srgbClr val="000000"/>
                          </a:solidFill>
                          <a:effectLst/>
                          <a:latin typeface="Calibri" panose="020F0502020204030204" pitchFamily="34" charset="0"/>
                        </a:rPr>
                        <a:t>Je ne participerais </a:t>
                      </a:r>
                      <a:r>
                        <a:rPr lang="fr-FR" sz="1600" b="1" i="0" u="none" strike="noStrike" dirty="0">
                          <a:solidFill>
                            <a:srgbClr val="000000"/>
                          </a:solidFill>
                          <a:effectLst/>
                          <a:latin typeface="Calibri" panose="020F0502020204030204" pitchFamily="34" charset="0"/>
                        </a:rPr>
                        <a:t>pas</a:t>
                      </a:r>
                      <a:r>
                        <a:rPr lang="fr-FR" sz="1600" b="0" i="0" u="none" strike="noStrike" dirty="0">
                          <a:solidFill>
                            <a:srgbClr val="000000"/>
                          </a:solidFill>
                          <a:effectLst/>
                          <a:latin typeface="Calibri" panose="020F0502020204030204" pitchFamily="34" charset="0"/>
                        </a:rPr>
                        <a:t> si les </a:t>
                      </a:r>
                      <a:r>
                        <a:rPr lang="fr-FR" sz="1600" b="1" i="0" u="none" strike="noStrike" dirty="0">
                          <a:solidFill>
                            <a:srgbClr val="000000"/>
                          </a:solidFill>
                          <a:effectLst/>
                          <a:latin typeface="Calibri" panose="020F0502020204030204" pitchFamily="34" charset="0"/>
                        </a:rPr>
                        <a:t>effets indésirables du traitement innovant sont trop intenses </a:t>
                      </a:r>
                      <a:r>
                        <a:rPr lang="fr-FR" sz="1600" b="0" i="0" u="none" strike="noStrike" dirty="0">
                          <a:solidFill>
                            <a:srgbClr val="000000"/>
                          </a:solidFill>
                          <a:effectLst/>
                          <a:latin typeface="Calibri" panose="020F0502020204030204" pitchFamily="34" charset="0"/>
                        </a:rPr>
                        <a:t>(perte d’autonomie ou alitement 4 à 8 </a:t>
                      </a:r>
                      <a:r>
                        <a:rPr lang="fr-FR" sz="1600" b="0" i="0" u="none" strike="noStrike" dirty="0" smtClean="0">
                          <a:solidFill>
                            <a:srgbClr val="000000"/>
                          </a:solidFill>
                          <a:effectLst/>
                          <a:latin typeface="Calibri" panose="020F0502020204030204" pitchFamily="34" charset="0"/>
                        </a:rPr>
                        <a:t>j/m)</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1"/>
                  </a:ext>
                </a:extLst>
              </a:tr>
              <a:tr h="283210">
                <a:tc>
                  <a:txBody>
                    <a:bodyPr/>
                    <a:lstStyle/>
                    <a:p>
                      <a:pPr algn="l" fontAlgn="ctr"/>
                      <a:r>
                        <a:rPr lang="fr-FR" sz="1600" b="0" i="0" u="none" strike="noStrike" dirty="0">
                          <a:solidFill>
                            <a:srgbClr val="000000"/>
                          </a:solidFill>
                          <a:effectLst/>
                          <a:latin typeface="Calibri" panose="020F0502020204030204" pitchFamily="34" charset="0"/>
                        </a:rPr>
                        <a:t>Je ne participerais </a:t>
                      </a:r>
                      <a:r>
                        <a:rPr lang="fr-FR" sz="1600" b="1" i="0" u="none" strike="noStrike" dirty="0">
                          <a:solidFill>
                            <a:srgbClr val="000000"/>
                          </a:solidFill>
                          <a:effectLst/>
                          <a:latin typeface="Calibri" panose="020F0502020204030204" pitchFamily="34" charset="0"/>
                        </a:rPr>
                        <a:t>pas</a:t>
                      </a:r>
                      <a:r>
                        <a:rPr lang="fr-FR" sz="1600" b="0" i="0" u="none" strike="noStrike" dirty="0">
                          <a:solidFill>
                            <a:srgbClr val="000000"/>
                          </a:solidFill>
                          <a:effectLst/>
                          <a:latin typeface="Calibri" panose="020F0502020204030204" pitchFamily="34" charset="0"/>
                        </a:rPr>
                        <a:t> si le </a:t>
                      </a:r>
                      <a:r>
                        <a:rPr lang="fr-FR" sz="1600" b="1" i="0" u="none" strike="noStrike" dirty="0">
                          <a:solidFill>
                            <a:srgbClr val="000000"/>
                          </a:solidFill>
                          <a:effectLst/>
                          <a:latin typeface="Calibri" panose="020F0502020204030204" pitchFamily="34" charset="0"/>
                        </a:rPr>
                        <a:t>traitement innovant devait toucher les organes vitaux</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2"/>
                  </a:ext>
                </a:extLst>
              </a:tr>
              <a:tr h="283210">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le traitement innovant n’entraine </a:t>
                      </a:r>
                      <a:r>
                        <a:rPr lang="fr-FR" sz="1600" b="1" i="0" u="none" strike="noStrike" dirty="0">
                          <a:solidFill>
                            <a:srgbClr val="000000"/>
                          </a:solidFill>
                          <a:effectLst/>
                          <a:latin typeface="Calibri" panose="020F0502020204030204" pitchFamily="34" charset="0"/>
                        </a:rPr>
                        <a:t>rien d'irréversible </a:t>
                      </a:r>
                      <a:r>
                        <a:rPr lang="fr-FR" sz="1600" b="0" i="0" u="none" strike="noStrike" dirty="0">
                          <a:solidFill>
                            <a:srgbClr val="000000"/>
                          </a:solidFill>
                          <a:effectLst/>
                          <a:latin typeface="Calibri" panose="020F0502020204030204" pitchFamily="34" charset="0"/>
                        </a:rPr>
                        <a:t>en termes d'effets indésirables</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3"/>
                  </a:ext>
                </a:extLst>
              </a:tr>
              <a:tr h="283210">
                <a:tc>
                  <a:txBody>
                    <a:bodyPr/>
                    <a:lstStyle/>
                    <a:p>
                      <a:pPr algn="l" fontAlgn="ctr"/>
                      <a:r>
                        <a:rPr lang="fr-FR" sz="1600" b="0" i="0" u="none" strike="noStrike" dirty="0">
                          <a:solidFill>
                            <a:srgbClr val="000000"/>
                          </a:solidFill>
                          <a:effectLst/>
                          <a:latin typeface="Calibri" panose="020F0502020204030204" pitchFamily="34" charset="0"/>
                        </a:rPr>
                        <a:t>Si les effets indésirables devaient </a:t>
                      </a:r>
                      <a:r>
                        <a:rPr lang="fr-FR" sz="1600" b="1" i="0" u="none" strike="noStrike" dirty="0">
                          <a:solidFill>
                            <a:srgbClr val="000000"/>
                          </a:solidFill>
                          <a:effectLst/>
                          <a:latin typeface="Calibri" panose="020F0502020204030204" pitchFamily="34" charset="0"/>
                        </a:rPr>
                        <a:t>durer plus de 5 jours après les prises du traitement innovant </a:t>
                      </a:r>
                      <a:r>
                        <a:rPr lang="fr-FR" sz="1600" b="0" i="0" u="none" strike="noStrike" dirty="0">
                          <a:solidFill>
                            <a:srgbClr val="000000"/>
                          </a:solidFill>
                          <a:effectLst/>
                          <a:latin typeface="Calibri" panose="020F0502020204030204" pitchFamily="34" charset="0"/>
                        </a:rPr>
                        <a:t>je </a:t>
                      </a:r>
                      <a:r>
                        <a:rPr lang="fr-FR" sz="1600" b="1" i="0" u="none" strike="noStrike" dirty="0">
                          <a:solidFill>
                            <a:srgbClr val="000000"/>
                          </a:solidFill>
                          <a:effectLst/>
                          <a:latin typeface="Calibri" panose="020F0502020204030204" pitchFamily="34" charset="0"/>
                        </a:rPr>
                        <a:t>refuserais</a:t>
                      </a:r>
                      <a:r>
                        <a:rPr lang="fr-FR" sz="1600" b="0" i="0" u="none" strike="noStrike" dirty="0">
                          <a:solidFill>
                            <a:srgbClr val="000000"/>
                          </a:solidFill>
                          <a:effectLst/>
                          <a:latin typeface="Calibri" panose="020F0502020204030204" pitchFamily="34" charset="0"/>
                        </a:rPr>
                        <a:t> de participer</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4"/>
                  </a:ext>
                </a:extLst>
              </a:tr>
              <a:tr h="283210">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mon </a:t>
                      </a:r>
                      <a:r>
                        <a:rPr lang="fr-FR" sz="1600" b="1" i="0" u="none" strike="noStrike" dirty="0">
                          <a:solidFill>
                            <a:srgbClr val="000000"/>
                          </a:solidFill>
                          <a:effectLst/>
                          <a:latin typeface="Calibri" panose="020F0502020204030204" pitchFamily="34" charset="0"/>
                        </a:rPr>
                        <a:t>rythme de vie ne soit pas modifié</a:t>
                      </a:r>
                    </a:p>
                  </a:txBody>
                  <a:tcPr marL="9525" marR="9525" marT="9525" marB="0" anchor="ctr">
                    <a:lnL>
                      <a:noFill/>
                    </a:lnL>
                    <a:lnR>
                      <a:noFill/>
                    </a:lnR>
                    <a:lnT>
                      <a:noFill/>
                    </a:lnT>
                    <a:lnB>
                      <a:noFill/>
                    </a:lnB>
                    <a:solidFill>
                      <a:srgbClr val="FFF2CC"/>
                    </a:solidFill>
                  </a:tcPr>
                </a:tc>
                <a:extLst>
                  <a:ext uri="{0D108BD9-81ED-4DB2-BD59-A6C34878D82A}">
                    <a16:rowId xmlns:a16="http://schemas.microsoft.com/office/drawing/2014/main" val="10005"/>
                  </a:ext>
                </a:extLst>
              </a:tr>
            </a:tbl>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1053454089"/>
              </p:ext>
            </p:extLst>
          </p:nvPr>
        </p:nvGraphicFramePr>
        <p:xfrm>
          <a:off x="435128" y="4865014"/>
          <a:ext cx="457239" cy="1686397"/>
        </p:xfrm>
        <a:graphic>
          <a:graphicData uri="http://schemas.openxmlformats.org/presentationml/2006/ole">
            <mc:AlternateContent xmlns:mc="http://schemas.openxmlformats.org/markup-compatibility/2006">
              <mc:Choice xmlns:v="urn:schemas-microsoft-com:vml" Requires="v">
                <p:oleObj spid="_x0000_s1083" name="Feuille de calcul" r:id="rId3" imgW="266595" imgH="1171495" progId="Excel.Sheet.12">
                  <p:embed/>
                </p:oleObj>
              </mc:Choice>
              <mc:Fallback>
                <p:oleObj name="Feuille de calcul" r:id="rId3" imgW="266595" imgH="1171495" progId="Excel.Sheet.12">
                  <p:embed/>
                  <p:pic>
                    <p:nvPicPr>
                      <p:cNvPr id="0" name=""/>
                      <p:cNvPicPr/>
                      <p:nvPr/>
                    </p:nvPicPr>
                    <p:blipFill>
                      <a:blip r:embed="rId4"/>
                      <a:stretch>
                        <a:fillRect/>
                      </a:stretch>
                    </p:blipFill>
                    <p:spPr>
                      <a:xfrm>
                        <a:off x="435128" y="4865014"/>
                        <a:ext cx="457239" cy="1686397"/>
                      </a:xfrm>
                      <a:prstGeom prst="rect">
                        <a:avLst/>
                      </a:prstGeom>
                    </p:spPr>
                  </p:pic>
                </p:oleObj>
              </mc:Fallback>
            </mc:AlternateContent>
          </a:graphicData>
        </a:graphic>
      </p:graphicFrame>
    </p:spTree>
    <p:extLst>
      <p:ext uri="{BB962C8B-B14F-4D97-AF65-F5344CB8AC3E}">
        <p14:creationId xmlns:p14="http://schemas.microsoft.com/office/powerpoint/2010/main" val="1097823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03893" y="1307967"/>
            <a:ext cx="10521950" cy="4984750"/>
          </a:xfrm>
        </p:spPr>
        <p:txBody>
          <a:bodyPr/>
          <a:lstStyle/>
          <a:p>
            <a:pPr>
              <a:spcBef>
                <a:spcPts val="0"/>
              </a:spcBef>
            </a:pPr>
            <a:r>
              <a:rPr lang="fr-FR" b="1" dirty="0"/>
              <a:t>Relation médecin-patient</a:t>
            </a:r>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sz="1200" dirty="0"/>
          </a:p>
          <a:p>
            <a:pPr>
              <a:spcBef>
                <a:spcPts val="0"/>
              </a:spcBef>
            </a:pPr>
            <a:r>
              <a:rPr lang="fr-FR" b="1" dirty="0" smtClean="0"/>
              <a:t>Croyances et attitudes</a:t>
            </a:r>
          </a:p>
          <a:p>
            <a:pPr>
              <a:spcBef>
                <a:spcPts val="0"/>
              </a:spcBef>
            </a:pPr>
            <a:endParaRPr lang="fr-FR" dirty="0"/>
          </a:p>
          <a:p>
            <a:pPr>
              <a:spcBef>
                <a:spcPts val="0"/>
              </a:spcBef>
            </a:pPr>
            <a:endParaRPr lang="fr-FR" dirty="0"/>
          </a:p>
          <a:p>
            <a:pPr>
              <a:spcBef>
                <a:spcPts val="0"/>
              </a:spcBef>
            </a:pPr>
            <a:endParaRPr lang="fr-FR" dirty="0" smtClean="0"/>
          </a:p>
          <a:p>
            <a:pPr>
              <a:spcBef>
                <a:spcPts val="0"/>
              </a:spcBef>
            </a:pPr>
            <a:endParaRPr lang="fr-FR" dirty="0"/>
          </a:p>
          <a:p>
            <a:pPr>
              <a:spcBef>
                <a:spcPts val="1200"/>
              </a:spcBef>
            </a:pPr>
            <a:r>
              <a:rPr lang="fr-FR" b="1" dirty="0" smtClean="0"/>
              <a:t>Bénéfices</a:t>
            </a:r>
            <a:endParaRPr lang="fr-FR" b="1" dirty="0"/>
          </a:p>
        </p:txBody>
      </p:sp>
      <p:sp>
        <p:nvSpPr>
          <p:cNvPr id="4" name="Titre 1"/>
          <p:cNvSpPr txBox="1">
            <a:spLocks/>
          </p:cNvSpPr>
          <p:nvPr/>
        </p:nvSpPr>
        <p:spPr>
          <a:xfrm>
            <a:off x="2589212" y="302138"/>
            <a:ext cx="8911687" cy="689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Enoncés par dimensions 2/3</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342250619"/>
              </p:ext>
            </p:extLst>
          </p:nvPr>
        </p:nvGraphicFramePr>
        <p:xfrm>
          <a:off x="626714" y="3211727"/>
          <a:ext cx="10616465" cy="1092871"/>
        </p:xfrm>
        <a:graphic>
          <a:graphicData uri="http://schemas.openxmlformats.org/drawingml/2006/table">
            <a:tbl>
              <a:tblPr/>
              <a:tblGrid>
                <a:gridCol w="427312">
                  <a:extLst>
                    <a:ext uri="{9D8B030D-6E8A-4147-A177-3AD203B41FA5}">
                      <a16:colId xmlns:a16="http://schemas.microsoft.com/office/drawing/2014/main" val="20000"/>
                    </a:ext>
                  </a:extLst>
                </a:gridCol>
                <a:gridCol w="10189153">
                  <a:extLst>
                    <a:ext uri="{9D8B030D-6E8A-4147-A177-3AD203B41FA5}">
                      <a16:colId xmlns:a16="http://schemas.microsoft.com/office/drawing/2014/main" val="20001"/>
                    </a:ext>
                  </a:extLst>
                </a:gridCol>
              </a:tblGrid>
              <a:tr h="332818">
                <a:tc>
                  <a:txBody>
                    <a:bodyPr/>
                    <a:lstStyle/>
                    <a:p>
                      <a:pPr algn="l" fontAlgn="ctr"/>
                      <a:r>
                        <a:rPr lang="fr-FR" sz="1600" b="0" i="0" u="none" strike="noStrike" dirty="0">
                          <a:solidFill>
                            <a:srgbClr val="000000"/>
                          </a:solidFill>
                          <a:effectLst/>
                          <a:latin typeface="Calibri" panose="020F0502020204030204" pitchFamily="34" charset="0"/>
                        </a:rPr>
                        <a:t>s15</a:t>
                      </a:r>
                    </a:p>
                  </a:txBody>
                  <a:tcPr marL="9511" marR="9511" marT="9511" marB="0" anchor="ctr">
                    <a:lnL>
                      <a:noFill/>
                    </a:lnL>
                    <a:lnR>
                      <a:noFill/>
                    </a:lnR>
                    <a:lnT>
                      <a:noFill/>
                    </a:lnT>
                    <a:lnB>
                      <a:noFill/>
                    </a:lnB>
                    <a:solidFill>
                      <a:srgbClr val="EDEDED"/>
                    </a:solidFill>
                  </a:tcPr>
                </a:tc>
                <a:tc>
                  <a:txBody>
                    <a:bodyPr/>
                    <a:lstStyle/>
                    <a:p>
                      <a:pPr algn="l" fontAlgn="ctr"/>
                      <a:r>
                        <a:rPr lang="fr-FR" sz="1600" b="0" i="0" u="none" strike="noStrike" dirty="0">
                          <a:solidFill>
                            <a:srgbClr val="000000"/>
                          </a:solidFill>
                          <a:effectLst/>
                          <a:latin typeface="Calibri" panose="020F0502020204030204" pitchFamily="34" charset="0"/>
                        </a:rPr>
                        <a:t>Je ne crois pas à ce type d'essai</a:t>
                      </a:r>
                    </a:p>
                  </a:txBody>
                  <a:tcPr marL="9511" marR="9511" marT="9511" marB="0" anchor="ctr">
                    <a:lnL>
                      <a:noFill/>
                    </a:lnL>
                    <a:lnR>
                      <a:noFill/>
                    </a:lnR>
                    <a:lnT>
                      <a:noFill/>
                    </a:lnT>
                    <a:lnB>
                      <a:noFill/>
                    </a:lnB>
                    <a:solidFill>
                      <a:srgbClr val="EDEDED"/>
                    </a:solidFill>
                  </a:tcPr>
                </a:tc>
                <a:extLst>
                  <a:ext uri="{0D108BD9-81ED-4DB2-BD59-A6C34878D82A}">
                    <a16:rowId xmlns:a16="http://schemas.microsoft.com/office/drawing/2014/main" val="10000"/>
                  </a:ext>
                </a:extLst>
              </a:tr>
              <a:tr h="206685">
                <a:tc>
                  <a:txBody>
                    <a:bodyPr/>
                    <a:lstStyle/>
                    <a:p>
                      <a:pPr algn="l" fontAlgn="ctr"/>
                      <a:r>
                        <a:rPr lang="fr-FR" sz="1600" b="0" i="0" u="none" strike="noStrike" dirty="0">
                          <a:solidFill>
                            <a:srgbClr val="000000"/>
                          </a:solidFill>
                          <a:effectLst/>
                          <a:latin typeface="Calibri" panose="020F0502020204030204" pitchFamily="34" charset="0"/>
                        </a:rPr>
                        <a:t>s17</a:t>
                      </a:r>
                    </a:p>
                  </a:txBody>
                  <a:tcPr marL="9511" marR="9511" marT="9511" marB="0" anchor="ctr">
                    <a:lnL>
                      <a:noFill/>
                    </a:lnL>
                    <a:lnR>
                      <a:noFill/>
                    </a:lnR>
                    <a:lnT>
                      <a:noFill/>
                    </a:lnT>
                    <a:lnB>
                      <a:noFill/>
                    </a:lnB>
                    <a:solidFill>
                      <a:srgbClr val="EDEDED"/>
                    </a:solidFill>
                  </a:tcPr>
                </a:tc>
                <a:tc>
                  <a:txBody>
                    <a:bodyPr/>
                    <a:lstStyle/>
                    <a:p>
                      <a:pPr algn="l" fontAlgn="ctr"/>
                      <a:r>
                        <a:rPr lang="fr-FR" sz="1600" b="0" i="0" u="none" strike="noStrike" dirty="0">
                          <a:solidFill>
                            <a:srgbClr val="000000"/>
                          </a:solidFill>
                          <a:effectLst/>
                          <a:latin typeface="Calibri" panose="020F0502020204030204" pitchFamily="34" charset="0"/>
                        </a:rPr>
                        <a:t>Je pense que participer à un essai clinique garantit une meilleure prise en charge</a:t>
                      </a:r>
                    </a:p>
                  </a:txBody>
                  <a:tcPr marL="9511" marR="9511" marT="9511" marB="0" anchor="ctr">
                    <a:lnL>
                      <a:noFill/>
                    </a:lnL>
                    <a:lnR>
                      <a:noFill/>
                    </a:lnR>
                    <a:lnT>
                      <a:noFill/>
                    </a:lnT>
                    <a:lnB>
                      <a:noFill/>
                    </a:lnB>
                    <a:solidFill>
                      <a:srgbClr val="EDEDED"/>
                    </a:solidFill>
                  </a:tcPr>
                </a:tc>
                <a:extLst>
                  <a:ext uri="{0D108BD9-81ED-4DB2-BD59-A6C34878D82A}">
                    <a16:rowId xmlns:a16="http://schemas.microsoft.com/office/drawing/2014/main" val="10001"/>
                  </a:ext>
                </a:extLst>
              </a:tr>
              <a:tr h="206685">
                <a:tc>
                  <a:txBody>
                    <a:bodyPr/>
                    <a:lstStyle/>
                    <a:p>
                      <a:pPr algn="l" fontAlgn="ctr"/>
                      <a:r>
                        <a:rPr lang="fr-FR" sz="1600" b="0" i="0" u="none" strike="noStrike" dirty="0">
                          <a:solidFill>
                            <a:srgbClr val="000000"/>
                          </a:solidFill>
                          <a:effectLst/>
                          <a:latin typeface="Calibri" panose="020F0502020204030204" pitchFamily="34" charset="0"/>
                        </a:rPr>
                        <a:t>s18</a:t>
                      </a:r>
                    </a:p>
                  </a:txBody>
                  <a:tcPr marL="9511" marR="9511" marT="9511" marB="0" anchor="ctr">
                    <a:lnL>
                      <a:noFill/>
                    </a:lnL>
                    <a:lnR>
                      <a:noFill/>
                    </a:lnR>
                    <a:lnT>
                      <a:noFill/>
                    </a:lnT>
                    <a:lnB>
                      <a:noFill/>
                    </a:lnB>
                    <a:solidFill>
                      <a:srgbClr val="EDEDED"/>
                    </a:solidFill>
                  </a:tcPr>
                </a:tc>
                <a:tc>
                  <a:txBody>
                    <a:bodyPr/>
                    <a:lstStyle/>
                    <a:p>
                      <a:pPr algn="l" fontAlgn="ctr"/>
                      <a:r>
                        <a:rPr lang="fr-FR" sz="1600" b="0" i="0" u="none" strike="noStrike" dirty="0">
                          <a:solidFill>
                            <a:srgbClr val="000000"/>
                          </a:solidFill>
                          <a:effectLst/>
                          <a:latin typeface="Calibri" panose="020F0502020204030204" pitchFamily="34" charset="0"/>
                        </a:rPr>
                        <a:t>Je pense qu’il serait préférable d'investir pour l'accès aux traitements ARV pour tous </a:t>
                      </a:r>
                    </a:p>
                  </a:txBody>
                  <a:tcPr marL="9511" marR="9511" marT="9511" marB="0" anchor="ctr">
                    <a:lnL>
                      <a:noFill/>
                    </a:lnL>
                    <a:lnR>
                      <a:noFill/>
                    </a:lnR>
                    <a:lnT>
                      <a:noFill/>
                    </a:lnT>
                    <a:lnB>
                      <a:noFill/>
                    </a:lnB>
                    <a:solidFill>
                      <a:srgbClr val="EDEDED"/>
                    </a:solidFill>
                  </a:tcPr>
                </a:tc>
                <a:extLst>
                  <a:ext uri="{0D108BD9-81ED-4DB2-BD59-A6C34878D82A}">
                    <a16:rowId xmlns:a16="http://schemas.microsoft.com/office/drawing/2014/main" val="10002"/>
                  </a:ext>
                </a:extLst>
              </a:tr>
              <a:tr h="206685">
                <a:tc>
                  <a:txBody>
                    <a:bodyPr/>
                    <a:lstStyle/>
                    <a:p>
                      <a:pPr algn="l" fontAlgn="ctr"/>
                      <a:r>
                        <a:rPr lang="fr-FR" sz="1600" b="0" i="0" u="none" strike="noStrike">
                          <a:solidFill>
                            <a:srgbClr val="000000"/>
                          </a:solidFill>
                          <a:effectLst/>
                          <a:latin typeface="Calibri" panose="020F0502020204030204" pitchFamily="34" charset="0"/>
                        </a:rPr>
                        <a:t>s19</a:t>
                      </a:r>
                    </a:p>
                  </a:txBody>
                  <a:tcPr marL="9511" marR="9511" marT="9511" marB="0" anchor="ctr">
                    <a:lnL>
                      <a:noFill/>
                    </a:lnL>
                    <a:lnR>
                      <a:noFill/>
                    </a:lnR>
                    <a:lnT>
                      <a:noFill/>
                    </a:lnT>
                    <a:lnB>
                      <a:noFill/>
                    </a:lnB>
                    <a:solidFill>
                      <a:srgbClr val="EDEDED"/>
                    </a:solidFill>
                  </a:tcPr>
                </a:tc>
                <a:tc>
                  <a:txBody>
                    <a:bodyPr/>
                    <a:lstStyle/>
                    <a:p>
                      <a:pPr algn="l" fontAlgn="ctr"/>
                      <a:r>
                        <a:rPr lang="fr-FR" sz="1600" b="0" i="0" u="none" strike="noStrike" dirty="0">
                          <a:solidFill>
                            <a:srgbClr val="000000"/>
                          </a:solidFill>
                          <a:effectLst/>
                          <a:latin typeface="Calibri" panose="020F0502020204030204" pitchFamily="34" charset="0"/>
                        </a:rPr>
                        <a:t>Je pense qu’il serait préférable d'investir pour la prévention</a:t>
                      </a:r>
                    </a:p>
                  </a:txBody>
                  <a:tcPr marL="9511" marR="9511" marT="9511" marB="0" anchor="ctr">
                    <a:lnL>
                      <a:noFill/>
                    </a:lnL>
                    <a:lnR>
                      <a:noFill/>
                    </a:lnR>
                    <a:lnT>
                      <a:noFill/>
                    </a:lnT>
                    <a:lnB>
                      <a:noFill/>
                    </a:lnB>
                    <a:solidFill>
                      <a:srgbClr val="EDEDED"/>
                    </a:solidFill>
                  </a:tcPr>
                </a:tc>
                <a:extLst>
                  <a:ext uri="{0D108BD9-81ED-4DB2-BD59-A6C34878D82A}">
                    <a16:rowId xmlns:a16="http://schemas.microsoft.com/office/drawing/2014/main" val="1000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513747905"/>
              </p:ext>
            </p:extLst>
          </p:nvPr>
        </p:nvGraphicFramePr>
        <p:xfrm>
          <a:off x="620694" y="4997632"/>
          <a:ext cx="10622485" cy="1773457"/>
        </p:xfrm>
        <a:graphic>
          <a:graphicData uri="http://schemas.openxmlformats.org/drawingml/2006/table">
            <a:tbl>
              <a:tblPr/>
              <a:tblGrid>
                <a:gridCol w="406733">
                  <a:extLst>
                    <a:ext uri="{9D8B030D-6E8A-4147-A177-3AD203B41FA5}">
                      <a16:colId xmlns:a16="http://schemas.microsoft.com/office/drawing/2014/main" val="20000"/>
                    </a:ext>
                  </a:extLst>
                </a:gridCol>
                <a:gridCol w="10215752">
                  <a:extLst>
                    <a:ext uri="{9D8B030D-6E8A-4147-A177-3AD203B41FA5}">
                      <a16:colId xmlns:a16="http://schemas.microsoft.com/office/drawing/2014/main" val="20001"/>
                    </a:ext>
                  </a:extLst>
                </a:gridCol>
              </a:tblGrid>
              <a:tr h="190229">
                <a:tc>
                  <a:txBody>
                    <a:bodyPr/>
                    <a:lstStyle/>
                    <a:p>
                      <a:pPr algn="l" fontAlgn="ctr"/>
                      <a:r>
                        <a:rPr lang="fr-FR" sz="1600" b="0" i="0" u="none" strike="noStrike" dirty="0">
                          <a:solidFill>
                            <a:srgbClr val="000000"/>
                          </a:solidFill>
                          <a:effectLst/>
                          <a:latin typeface="Calibri" panose="020F0502020204030204" pitchFamily="34" charset="0"/>
                        </a:rPr>
                        <a:t>s20</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Une compensation financière pourrait être une incitation pour que je participe</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0"/>
                  </a:ext>
                </a:extLst>
              </a:tr>
              <a:tr h="190229">
                <a:tc>
                  <a:txBody>
                    <a:bodyPr/>
                    <a:lstStyle/>
                    <a:p>
                      <a:pPr algn="l" fontAlgn="ctr"/>
                      <a:r>
                        <a:rPr lang="fr-FR" sz="1600" b="0" i="0" u="none" strike="noStrike" dirty="0">
                          <a:solidFill>
                            <a:srgbClr val="000000"/>
                          </a:solidFill>
                          <a:effectLst/>
                          <a:latin typeface="Calibri" panose="020F0502020204030204" pitchFamily="34" charset="0"/>
                        </a:rPr>
                        <a:t>s21</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Je participerais à cet essai même si la </a:t>
                      </a:r>
                      <a:r>
                        <a:rPr lang="fr-FR" sz="1600" b="1" i="0" u="none" strike="noStrike" dirty="0">
                          <a:solidFill>
                            <a:srgbClr val="000000"/>
                          </a:solidFill>
                          <a:effectLst/>
                          <a:latin typeface="Calibri" panose="020F0502020204030204" pitchFamily="34" charset="0"/>
                        </a:rPr>
                        <a:t>durée de la phase sans traitement ne devait pas dépasser 6 mois</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1"/>
                  </a:ext>
                </a:extLst>
              </a:tr>
              <a:tr h="190229">
                <a:tc>
                  <a:txBody>
                    <a:bodyPr/>
                    <a:lstStyle/>
                    <a:p>
                      <a:pPr algn="l" fontAlgn="ctr"/>
                      <a:r>
                        <a:rPr lang="fr-FR" sz="1600" b="0" i="0" u="none" strike="noStrike">
                          <a:solidFill>
                            <a:srgbClr val="000000"/>
                          </a:solidFill>
                          <a:effectLst/>
                          <a:latin typeface="Calibri" panose="020F0502020204030204" pitchFamily="34" charset="0"/>
                        </a:rPr>
                        <a:t>s22</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Il est important </a:t>
                      </a:r>
                      <a:r>
                        <a:rPr lang="fr-FR" sz="1600" b="1" i="0" u="none" strike="noStrike" dirty="0">
                          <a:solidFill>
                            <a:srgbClr val="000000"/>
                          </a:solidFill>
                          <a:effectLst/>
                          <a:latin typeface="Calibri" panose="020F0502020204030204" pitchFamily="34" charset="0"/>
                        </a:rPr>
                        <a:t>de participer à la recherche sur le VIH</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2"/>
                  </a:ext>
                </a:extLst>
              </a:tr>
              <a:tr h="190229">
                <a:tc>
                  <a:txBody>
                    <a:bodyPr/>
                    <a:lstStyle/>
                    <a:p>
                      <a:pPr algn="l" fontAlgn="ctr"/>
                      <a:r>
                        <a:rPr lang="fr-FR" sz="1600" b="0" i="0" u="none" strike="noStrike">
                          <a:solidFill>
                            <a:srgbClr val="000000"/>
                          </a:solidFill>
                          <a:effectLst/>
                          <a:latin typeface="Calibri" panose="020F0502020204030204" pitchFamily="34" charset="0"/>
                        </a:rPr>
                        <a:t>s23</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Il est important de permettre </a:t>
                      </a:r>
                      <a:r>
                        <a:rPr lang="fr-FR" sz="1600" b="1" i="0" u="none" strike="noStrike" dirty="0">
                          <a:solidFill>
                            <a:srgbClr val="000000"/>
                          </a:solidFill>
                          <a:effectLst/>
                          <a:latin typeface="Calibri" panose="020F0502020204030204" pitchFamily="34" charset="0"/>
                        </a:rPr>
                        <a:t>des avancées pour les futures générations </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3"/>
                  </a:ext>
                </a:extLst>
              </a:tr>
              <a:tr h="190229">
                <a:tc>
                  <a:txBody>
                    <a:bodyPr/>
                    <a:lstStyle/>
                    <a:p>
                      <a:pPr algn="l" fontAlgn="ctr"/>
                      <a:r>
                        <a:rPr lang="fr-FR" sz="1600" b="0" i="0" u="none" strike="noStrike">
                          <a:solidFill>
                            <a:srgbClr val="000000"/>
                          </a:solidFill>
                          <a:effectLst/>
                          <a:latin typeface="Calibri" panose="020F0502020204030204" pitchFamily="34" charset="0"/>
                        </a:rPr>
                        <a:t>s24</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Une motivation pour participer à cet essai serait de </a:t>
                      </a:r>
                      <a:r>
                        <a:rPr lang="fr-FR" sz="1600" b="1" i="0" u="none" strike="noStrike" dirty="0">
                          <a:solidFill>
                            <a:srgbClr val="000000"/>
                          </a:solidFill>
                          <a:effectLst/>
                          <a:latin typeface="Calibri" panose="020F0502020204030204" pitchFamily="34" charset="0"/>
                        </a:rPr>
                        <a:t>pouvoir oublier la maladie</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4"/>
                  </a:ext>
                </a:extLst>
              </a:tr>
              <a:tr h="190229">
                <a:tc>
                  <a:txBody>
                    <a:bodyPr/>
                    <a:lstStyle/>
                    <a:p>
                      <a:pPr algn="l" fontAlgn="ctr"/>
                      <a:r>
                        <a:rPr lang="fr-FR" sz="1600" b="0" i="0" u="none" strike="noStrike">
                          <a:solidFill>
                            <a:srgbClr val="000000"/>
                          </a:solidFill>
                          <a:effectLst/>
                          <a:latin typeface="Calibri" panose="020F0502020204030204" pitchFamily="34" charset="0"/>
                        </a:rPr>
                        <a:t>s25</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Proposer un essai clinique (de recherche) </a:t>
                      </a:r>
                      <a:r>
                        <a:rPr lang="fr-FR" sz="1600" b="1" i="0" u="none" strike="noStrike" dirty="0">
                          <a:solidFill>
                            <a:srgbClr val="000000"/>
                          </a:solidFill>
                          <a:effectLst/>
                          <a:latin typeface="Calibri" panose="020F0502020204030204" pitchFamily="34" charset="0"/>
                        </a:rPr>
                        <a:t>sans bénéfice direct pour le patient n'a pas de sens</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5"/>
                  </a:ext>
                </a:extLst>
              </a:tr>
              <a:tr h="190229">
                <a:tc>
                  <a:txBody>
                    <a:bodyPr/>
                    <a:lstStyle/>
                    <a:p>
                      <a:pPr algn="l" fontAlgn="ctr"/>
                      <a:r>
                        <a:rPr lang="fr-FR" sz="1600" b="0" i="0" u="none" strike="noStrike">
                          <a:solidFill>
                            <a:srgbClr val="000000"/>
                          </a:solidFill>
                          <a:effectLst/>
                          <a:latin typeface="Calibri" panose="020F0502020204030204" pitchFamily="34" charset="0"/>
                        </a:rPr>
                        <a:t>s26</a:t>
                      </a:r>
                    </a:p>
                  </a:txBody>
                  <a:tcPr marL="9511" marR="9511" marT="9511" marB="0" anchor="ctr">
                    <a:lnL>
                      <a:noFill/>
                    </a:lnL>
                    <a:lnR>
                      <a:noFill/>
                    </a:lnR>
                    <a:lnT>
                      <a:noFill/>
                    </a:lnT>
                    <a:lnB>
                      <a:noFill/>
                    </a:lnB>
                    <a:solidFill>
                      <a:srgbClr val="F4B084"/>
                    </a:solidFill>
                  </a:tcPr>
                </a:tc>
                <a:tc>
                  <a:txBody>
                    <a:bodyPr/>
                    <a:lstStyle/>
                    <a:p>
                      <a:pPr algn="l" fontAlgn="ctr"/>
                      <a:r>
                        <a:rPr lang="fr-FR" sz="1600" b="0" i="0" u="none" strike="noStrike" dirty="0">
                          <a:solidFill>
                            <a:srgbClr val="000000"/>
                          </a:solidFill>
                          <a:effectLst/>
                          <a:latin typeface="Calibri" panose="020F0502020204030204" pitchFamily="34" charset="0"/>
                        </a:rPr>
                        <a:t>Participer à cet essai pourrait être un moyen </a:t>
                      </a:r>
                      <a:r>
                        <a:rPr lang="fr-FR" sz="1600" b="1" i="0" u="none" strike="noStrike" dirty="0">
                          <a:solidFill>
                            <a:srgbClr val="000000"/>
                          </a:solidFill>
                          <a:effectLst/>
                          <a:latin typeface="Calibri" panose="020F0502020204030204" pitchFamily="34" charset="0"/>
                        </a:rPr>
                        <a:t>d'éviter les conséquences à long terme des traitements par ARV</a:t>
                      </a:r>
                    </a:p>
                  </a:txBody>
                  <a:tcPr marL="9511" marR="9511" marT="9511" marB="0" anchor="ctr">
                    <a:lnL>
                      <a:noFill/>
                    </a:lnL>
                    <a:lnR>
                      <a:noFill/>
                    </a:lnR>
                    <a:lnT>
                      <a:noFill/>
                    </a:lnT>
                    <a:lnB>
                      <a:noFill/>
                    </a:lnB>
                    <a:solidFill>
                      <a:srgbClr val="F4B084"/>
                    </a:solidFill>
                  </a:tcPr>
                </a:tc>
                <a:extLst>
                  <a:ext uri="{0D108BD9-81ED-4DB2-BD59-A6C34878D82A}">
                    <a16:rowId xmlns:a16="http://schemas.microsoft.com/office/drawing/2014/main" val="10006"/>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092105718"/>
              </p:ext>
            </p:extLst>
          </p:nvPr>
        </p:nvGraphicFramePr>
        <p:xfrm>
          <a:off x="626714" y="1786339"/>
          <a:ext cx="10638918" cy="810901"/>
        </p:xfrm>
        <a:graphic>
          <a:graphicData uri="http://schemas.openxmlformats.org/drawingml/2006/table">
            <a:tbl>
              <a:tblPr/>
              <a:tblGrid>
                <a:gridCol w="351353">
                  <a:extLst>
                    <a:ext uri="{9D8B030D-6E8A-4147-A177-3AD203B41FA5}">
                      <a16:colId xmlns:a16="http://schemas.microsoft.com/office/drawing/2014/main" val="20000"/>
                    </a:ext>
                  </a:extLst>
                </a:gridCol>
                <a:gridCol w="10287565">
                  <a:extLst>
                    <a:ext uri="{9D8B030D-6E8A-4147-A177-3AD203B41FA5}">
                      <a16:colId xmlns:a16="http://schemas.microsoft.com/office/drawing/2014/main" val="20001"/>
                    </a:ext>
                  </a:extLst>
                </a:gridCol>
              </a:tblGrid>
              <a:tr h="304199">
                <a:tc>
                  <a:txBody>
                    <a:bodyPr/>
                    <a:lstStyle/>
                    <a:p>
                      <a:pPr algn="l" fontAlgn="ctr"/>
                      <a:r>
                        <a:rPr lang="fr-FR" sz="1600" b="0" i="0" u="none" strike="noStrike" dirty="0">
                          <a:solidFill>
                            <a:srgbClr val="000000"/>
                          </a:solidFill>
                          <a:effectLst/>
                          <a:latin typeface="Calibri" panose="020F0502020204030204" pitchFamily="34" charset="0"/>
                        </a:rPr>
                        <a:t>s3</a:t>
                      </a:r>
                    </a:p>
                  </a:txBody>
                  <a:tcPr marL="9511" marR="9511" marT="9511" marB="0" anchor="ctr">
                    <a:lnL>
                      <a:noFill/>
                    </a:lnL>
                    <a:lnR>
                      <a:noFill/>
                    </a:lnR>
                    <a:lnT>
                      <a:noFill/>
                    </a:lnT>
                    <a:lnB>
                      <a:noFill/>
                    </a:lnB>
                    <a:solidFill>
                      <a:srgbClr val="E2EFDA"/>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ce soit mon </a:t>
                      </a:r>
                      <a:r>
                        <a:rPr lang="fr-FR" sz="1600" b="1" i="0" u="none" strike="noStrike" dirty="0">
                          <a:solidFill>
                            <a:srgbClr val="000000"/>
                          </a:solidFill>
                          <a:effectLst/>
                          <a:latin typeface="Calibri" panose="020F0502020204030204" pitchFamily="34" charset="0"/>
                        </a:rPr>
                        <a:t>médecin référent VIH qui s’occupe du suivi médical </a:t>
                      </a:r>
                      <a:r>
                        <a:rPr lang="fr-FR" sz="1600" b="0" i="0" u="none" strike="noStrike" dirty="0">
                          <a:solidFill>
                            <a:srgbClr val="000000"/>
                          </a:solidFill>
                          <a:effectLst/>
                          <a:latin typeface="Calibri" panose="020F0502020204030204" pitchFamily="34" charset="0"/>
                        </a:rPr>
                        <a:t>des </a:t>
                      </a:r>
                      <a:r>
                        <a:rPr lang="fr-FR" sz="1600" b="0" i="0" u="none" strike="noStrike" dirty="0" smtClean="0">
                          <a:solidFill>
                            <a:srgbClr val="000000"/>
                          </a:solidFill>
                          <a:effectLst/>
                          <a:latin typeface="Calibri" panose="020F0502020204030204" pitchFamily="34" charset="0"/>
                        </a:rPr>
                        <a:t>trois phases </a:t>
                      </a:r>
                      <a:r>
                        <a:rPr lang="fr-FR" sz="1600" b="0" i="0" u="none" strike="noStrike" dirty="0">
                          <a:solidFill>
                            <a:srgbClr val="000000"/>
                          </a:solidFill>
                          <a:effectLst/>
                          <a:latin typeface="Calibri" panose="020F0502020204030204" pitchFamily="34" charset="0"/>
                        </a:rPr>
                        <a:t>de l’essai</a:t>
                      </a:r>
                    </a:p>
                  </a:txBody>
                  <a:tcPr marL="9511" marR="9511" marT="9511" marB="0" anchor="ctr">
                    <a:lnL>
                      <a:noFill/>
                    </a:lnL>
                    <a:lnR>
                      <a:noFill/>
                    </a:lnR>
                    <a:lnT>
                      <a:noFill/>
                    </a:lnT>
                    <a:lnB>
                      <a:noFill/>
                    </a:lnB>
                    <a:solidFill>
                      <a:srgbClr val="E2EFDA"/>
                    </a:solidFill>
                  </a:tcPr>
                </a:tc>
                <a:extLst>
                  <a:ext uri="{0D108BD9-81ED-4DB2-BD59-A6C34878D82A}">
                    <a16:rowId xmlns:a16="http://schemas.microsoft.com/office/drawing/2014/main" val="10000"/>
                  </a:ext>
                </a:extLst>
              </a:tr>
              <a:tr h="218683">
                <a:tc>
                  <a:txBody>
                    <a:bodyPr/>
                    <a:lstStyle/>
                    <a:p>
                      <a:pPr algn="l" fontAlgn="ctr"/>
                      <a:r>
                        <a:rPr lang="fr-FR" sz="1600" b="0" i="0" u="none" strike="noStrike" dirty="0">
                          <a:solidFill>
                            <a:srgbClr val="000000"/>
                          </a:solidFill>
                          <a:effectLst/>
                          <a:latin typeface="Calibri" panose="020F0502020204030204" pitchFamily="34" charset="0"/>
                        </a:rPr>
                        <a:t>s13</a:t>
                      </a:r>
                    </a:p>
                  </a:txBody>
                  <a:tcPr marL="9511" marR="9511" marT="9511" marB="0" anchor="ctr">
                    <a:lnL>
                      <a:noFill/>
                    </a:lnL>
                    <a:lnR>
                      <a:noFill/>
                    </a:lnR>
                    <a:lnT>
                      <a:noFill/>
                    </a:lnT>
                    <a:lnB>
                      <a:noFill/>
                    </a:lnB>
                    <a:solidFill>
                      <a:srgbClr val="E2EFDA"/>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faut que mon </a:t>
                      </a:r>
                      <a:r>
                        <a:rPr lang="fr-FR" sz="1600" b="1" i="0" u="none" strike="noStrike" dirty="0">
                          <a:solidFill>
                            <a:srgbClr val="000000"/>
                          </a:solidFill>
                          <a:effectLst/>
                          <a:latin typeface="Calibri" panose="020F0502020204030204" pitchFamily="34" charset="0"/>
                        </a:rPr>
                        <a:t>médecin référent VIH soit confiant </a:t>
                      </a:r>
                      <a:r>
                        <a:rPr lang="fr-FR" sz="1600" b="0" i="0" u="none" strike="noStrike" dirty="0">
                          <a:solidFill>
                            <a:srgbClr val="000000"/>
                          </a:solidFill>
                          <a:effectLst/>
                          <a:latin typeface="Calibri" panose="020F0502020204030204" pitchFamily="34" charset="0"/>
                        </a:rPr>
                        <a:t>en l'essai</a:t>
                      </a:r>
                    </a:p>
                  </a:txBody>
                  <a:tcPr marL="9511" marR="9511" marT="9511" marB="0" anchor="ctr">
                    <a:lnL>
                      <a:noFill/>
                    </a:lnL>
                    <a:lnR>
                      <a:noFill/>
                    </a:lnR>
                    <a:lnT>
                      <a:noFill/>
                    </a:lnT>
                    <a:lnB>
                      <a:noFill/>
                    </a:lnB>
                    <a:solidFill>
                      <a:srgbClr val="E2EFDA"/>
                    </a:solidFill>
                  </a:tcPr>
                </a:tc>
                <a:extLst>
                  <a:ext uri="{0D108BD9-81ED-4DB2-BD59-A6C34878D82A}">
                    <a16:rowId xmlns:a16="http://schemas.microsoft.com/office/drawing/2014/main" val="10001"/>
                  </a:ext>
                </a:extLst>
              </a:tr>
              <a:tr h="218683">
                <a:tc>
                  <a:txBody>
                    <a:bodyPr/>
                    <a:lstStyle/>
                    <a:p>
                      <a:pPr algn="l" fontAlgn="ctr"/>
                      <a:r>
                        <a:rPr lang="fr-FR" sz="1600" b="0" i="0" u="none" strike="noStrike">
                          <a:solidFill>
                            <a:srgbClr val="000000"/>
                          </a:solidFill>
                          <a:effectLst/>
                          <a:latin typeface="Calibri" panose="020F0502020204030204" pitchFamily="34" charset="0"/>
                        </a:rPr>
                        <a:t>s14</a:t>
                      </a:r>
                    </a:p>
                  </a:txBody>
                  <a:tcPr marL="9511" marR="9511" marT="9511" marB="0" anchor="ctr">
                    <a:lnL>
                      <a:noFill/>
                    </a:lnL>
                    <a:lnR>
                      <a:noFill/>
                    </a:lnR>
                    <a:lnT>
                      <a:noFill/>
                    </a:lnT>
                    <a:lnB>
                      <a:noFill/>
                    </a:lnB>
                    <a:solidFill>
                      <a:srgbClr val="E2EFDA"/>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faut qu'un </a:t>
                      </a:r>
                      <a:r>
                        <a:rPr lang="fr-FR" sz="1600" b="1" i="0" u="none" strike="noStrike" dirty="0">
                          <a:solidFill>
                            <a:srgbClr val="000000"/>
                          </a:solidFill>
                          <a:effectLst/>
                          <a:latin typeface="Calibri" panose="020F0502020204030204" pitchFamily="34" charset="0"/>
                        </a:rPr>
                        <a:t>contact médical </a:t>
                      </a:r>
                      <a:r>
                        <a:rPr lang="fr-FR" sz="1600" b="0" i="0" u="none" strike="noStrike" dirty="0">
                          <a:solidFill>
                            <a:srgbClr val="000000"/>
                          </a:solidFill>
                          <a:effectLst/>
                          <a:latin typeface="Calibri" panose="020F0502020204030204" pitchFamily="34" charset="0"/>
                        </a:rPr>
                        <a:t>soit</a:t>
                      </a:r>
                      <a:r>
                        <a:rPr lang="fr-FR" sz="1600" b="1" i="0" u="none" strike="noStrike" dirty="0">
                          <a:solidFill>
                            <a:srgbClr val="000000"/>
                          </a:solidFill>
                          <a:effectLst/>
                          <a:latin typeface="Calibri" panose="020F0502020204030204" pitchFamily="34" charset="0"/>
                        </a:rPr>
                        <a:t> en permanence disponible </a:t>
                      </a:r>
                      <a:r>
                        <a:rPr lang="fr-FR" sz="1600" b="0" i="0" u="none" strike="noStrike" dirty="0">
                          <a:solidFill>
                            <a:srgbClr val="000000"/>
                          </a:solidFill>
                          <a:effectLst/>
                          <a:latin typeface="Calibri" panose="020F0502020204030204" pitchFamily="34" charset="0"/>
                        </a:rPr>
                        <a:t>par téléphone</a:t>
                      </a:r>
                    </a:p>
                  </a:txBody>
                  <a:tcPr marL="9511" marR="9511" marT="9511" marB="0" anchor="ctr">
                    <a:lnL>
                      <a:noFill/>
                    </a:lnL>
                    <a:lnR>
                      <a:noFill/>
                    </a:lnR>
                    <a:lnT>
                      <a:noFill/>
                    </a:lnT>
                    <a:lnB>
                      <a:noFill/>
                    </a:lnB>
                    <a:solidFill>
                      <a:srgbClr val="E2EF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1185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368" y="595898"/>
            <a:ext cx="8911687" cy="702415"/>
          </a:xfrm>
        </p:spPr>
        <p:txBody>
          <a:bodyPr>
            <a:normAutofit/>
          </a:bodyPr>
          <a:lstStyle/>
          <a:p>
            <a:r>
              <a:rPr lang="fr-FR" dirty="0" smtClean="0"/>
              <a:t>Enoncés par dimension 3/3</a:t>
            </a:r>
            <a:endParaRPr lang="fr-FR" dirty="0"/>
          </a:p>
        </p:txBody>
      </p:sp>
      <p:sp>
        <p:nvSpPr>
          <p:cNvPr id="3" name="Espace réservé du contenu 2"/>
          <p:cNvSpPr>
            <a:spLocks noGrp="1"/>
          </p:cNvSpPr>
          <p:nvPr>
            <p:ph idx="1"/>
          </p:nvPr>
        </p:nvSpPr>
        <p:spPr>
          <a:xfrm>
            <a:off x="367432" y="2019529"/>
            <a:ext cx="10783395" cy="4893972"/>
          </a:xfrm>
        </p:spPr>
        <p:txBody>
          <a:bodyPr/>
          <a:lstStyle/>
          <a:p>
            <a:r>
              <a:rPr lang="fr-FR" b="1" dirty="0" smtClean="0"/>
              <a:t>Information</a:t>
            </a:r>
          </a:p>
          <a:p>
            <a:endParaRPr lang="fr-FR" dirty="0" smtClean="0"/>
          </a:p>
          <a:p>
            <a:endParaRPr lang="fr-FR" dirty="0"/>
          </a:p>
          <a:p>
            <a:endParaRPr lang="fr-FR" dirty="0" smtClean="0"/>
          </a:p>
          <a:p>
            <a:endParaRPr lang="fr-FR" dirty="0"/>
          </a:p>
          <a:p>
            <a:r>
              <a:rPr lang="fr-FR" b="1" dirty="0"/>
              <a:t>P</a:t>
            </a:r>
            <a:r>
              <a:rPr lang="fr-FR" b="1" dirty="0" smtClean="0"/>
              <a:t>opulation cible</a:t>
            </a: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val="2928359004"/>
              </p:ext>
            </p:extLst>
          </p:nvPr>
        </p:nvGraphicFramePr>
        <p:xfrm>
          <a:off x="655098" y="2522893"/>
          <a:ext cx="10208062" cy="1130228"/>
        </p:xfrm>
        <a:graphic>
          <a:graphicData uri="http://schemas.openxmlformats.org/drawingml/2006/table">
            <a:tbl>
              <a:tblPr/>
              <a:tblGrid>
                <a:gridCol w="357592">
                  <a:extLst>
                    <a:ext uri="{9D8B030D-6E8A-4147-A177-3AD203B41FA5}">
                      <a16:colId xmlns:a16="http://schemas.microsoft.com/office/drawing/2014/main" val="20000"/>
                    </a:ext>
                  </a:extLst>
                </a:gridCol>
                <a:gridCol w="9850470">
                  <a:extLst>
                    <a:ext uri="{9D8B030D-6E8A-4147-A177-3AD203B41FA5}">
                      <a16:colId xmlns:a16="http://schemas.microsoft.com/office/drawing/2014/main" val="20001"/>
                    </a:ext>
                  </a:extLst>
                </a:gridCol>
              </a:tblGrid>
              <a:tr h="282557">
                <a:tc>
                  <a:txBody>
                    <a:bodyPr/>
                    <a:lstStyle/>
                    <a:p>
                      <a:pPr algn="l" fontAlgn="ctr"/>
                      <a:r>
                        <a:rPr lang="fr-FR" sz="1600" b="0" i="0" u="none" strike="noStrike" dirty="0">
                          <a:solidFill>
                            <a:srgbClr val="000000"/>
                          </a:solidFill>
                          <a:effectLst/>
                          <a:latin typeface="Calibri" panose="020F0502020204030204" pitchFamily="34" charset="0"/>
                        </a:rPr>
                        <a:t>s16</a:t>
                      </a:r>
                    </a:p>
                  </a:txBody>
                  <a:tcPr marL="9511" marR="9511" marT="9511" marB="0" anchor="ctr">
                    <a:lnL>
                      <a:noFill/>
                    </a:lnL>
                    <a:lnR>
                      <a:noFill/>
                    </a:lnR>
                    <a:lnT>
                      <a:noFill/>
                    </a:lnT>
                    <a:lnB>
                      <a:noFill/>
                    </a:lnB>
                    <a:solidFill>
                      <a:srgbClr val="8497B0"/>
                    </a:solidFill>
                  </a:tcPr>
                </a:tc>
                <a:tc>
                  <a:txBody>
                    <a:bodyPr/>
                    <a:lstStyle/>
                    <a:p>
                      <a:pPr algn="l" fontAlgn="ctr"/>
                      <a:r>
                        <a:rPr lang="fr-FR" sz="1600" b="0" i="0" u="none" strike="noStrike" dirty="0">
                          <a:solidFill>
                            <a:srgbClr val="000000"/>
                          </a:solidFill>
                          <a:effectLst/>
                          <a:latin typeface="Calibri" panose="020F0502020204030204" pitchFamily="34" charset="0"/>
                        </a:rPr>
                        <a:t>Il y </a:t>
                      </a:r>
                      <a:r>
                        <a:rPr lang="fr-FR" sz="1600" b="1" i="0" u="none" strike="noStrike" dirty="0">
                          <a:solidFill>
                            <a:srgbClr val="000000"/>
                          </a:solidFill>
                          <a:effectLst/>
                          <a:latin typeface="Calibri" panose="020F0502020204030204" pitchFamily="34" charset="0"/>
                        </a:rPr>
                        <a:t>a trop d'incertitude </a:t>
                      </a:r>
                      <a:r>
                        <a:rPr lang="fr-FR" sz="1600" b="0" i="0" u="none" strike="noStrike" dirty="0">
                          <a:solidFill>
                            <a:srgbClr val="000000"/>
                          </a:solidFill>
                          <a:effectLst/>
                          <a:latin typeface="Calibri" panose="020F0502020204030204" pitchFamily="34" charset="0"/>
                        </a:rPr>
                        <a:t>quant aux effets indésirables pour que je participe</a:t>
                      </a:r>
                    </a:p>
                  </a:txBody>
                  <a:tcPr marL="9511" marR="9511" marT="9511" marB="0" anchor="ctr">
                    <a:lnL>
                      <a:noFill/>
                    </a:lnL>
                    <a:lnR>
                      <a:noFill/>
                    </a:lnR>
                    <a:lnT>
                      <a:noFill/>
                    </a:lnT>
                    <a:lnB>
                      <a:noFill/>
                    </a:lnB>
                    <a:solidFill>
                      <a:srgbClr val="8497B0"/>
                    </a:solidFill>
                  </a:tcPr>
                </a:tc>
                <a:extLst>
                  <a:ext uri="{0D108BD9-81ED-4DB2-BD59-A6C34878D82A}">
                    <a16:rowId xmlns:a16="http://schemas.microsoft.com/office/drawing/2014/main" val="10000"/>
                  </a:ext>
                </a:extLst>
              </a:tr>
              <a:tr h="282557">
                <a:tc>
                  <a:txBody>
                    <a:bodyPr/>
                    <a:lstStyle/>
                    <a:p>
                      <a:pPr algn="l" fontAlgn="ctr"/>
                      <a:r>
                        <a:rPr lang="fr-FR" sz="1600" b="0" i="0" u="none" strike="noStrike">
                          <a:solidFill>
                            <a:srgbClr val="000000"/>
                          </a:solidFill>
                          <a:effectLst/>
                          <a:latin typeface="Calibri" panose="020F0502020204030204" pitchFamily="34" charset="0"/>
                        </a:rPr>
                        <a:t>s27</a:t>
                      </a:r>
                    </a:p>
                  </a:txBody>
                  <a:tcPr marL="9511" marR="9511" marT="9511" marB="0" anchor="ctr">
                    <a:lnL>
                      <a:noFill/>
                    </a:lnL>
                    <a:lnR>
                      <a:noFill/>
                    </a:lnR>
                    <a:lnT>
                      <a:noFill/>
                    </a:lnT>
                    <a:lnB>
                      <a:noFill/>
                    </a:lnB>
                    <a:solidFill>
                      <a:srgbClr val="8497B0"/>
                    </a:solidFill>
                  </a:tcPr>
                </a:tc>
                <a:tc>
                  <a:txBody>
                    <a:bodyPr/>
                    <a:lstStyle/>
                    <a:p>
                      <a:pPr algn="l" fontAlgn="ctr"/>
                      <a:r>
                        <a:rPr lang="fr-FR" sz="1600" b="0" i="0" u="none" strike="noStrike" dirty="0">
                          <a:solidFill>
                            <a:srgbClr val="000000"/>
                          </a:solidFill>
                          <a:effectLst/>
                          <a:latin typeface="Calibri" panose="020F0502020204030204" pitchFamily="34" charset="0"/>
                        </a:rPr>
                        <a:t>Disposer </a:t>
                      </a:r>
                      <a:r>
                        <a:rPr lang="fr-FR" sz="1600" b="1" i="0" u="none" strike="noStrike" dirty="0">
                          <a:solidFill>
                            <a:srgbClr val="000000"/>
                          </a:solidFill>
                          <a:effectLst/>
                          <a:latin typeface="Calibri" panose="020F0502020204030204" pitchFamily="34" charset="0"/>
                        </a:rPr>
                        <a:t>d'un retour régulier de la part des patients </a:t>
                      </a:r>
                      <a:r>
                        <a:rPr lang="fr-FR" sz="1600" b="0" i="0" u="none" strike="noStrike" dirty="0">
                          <a:solidFill>
                            <a:srgbClr val="000000"/>
                          </a:solidFill>
                          <a:effectLst/>
                          <a:latin typeface="Calibri" panose="020F0502020204030204" pitchFamily="34" charset="0"/>
                        </a:rPr>
                        <a:t>qui participent, motiverait ma participation</a:t>
                      </a:r>
                    </a:p>
                  </a:txBody>
                  <a:tcPr marL="9511" marR="9511" marT="9511" marB="0" anchor="ctr">
                    <a:lnL>
                      <a:noFill/>
                    </a:lnL>
                    <a:lnR>
                      <a:noFill/>
                    </a:lnR>
                    <a:lnT>
                      <a:noFill/>
                    </a:lnT>
                    <a:lnB>
                      <a:noFill/>
                    </a:lnB>
                    <a:solidFill>
                      <a:srgbClr val="8497B0"/>
                    </a:solidFill>
                  </a:tcPr>
                </a:tc>
                <a:extLst>
                  <a:ext uri="{0D108BD9-81ED-4DB2-BD59-A6C34878D82A}">
                    <a16:rowId xmlns:a16="http://schemas.microsoft.com/office/drawing/2014/main" val="10001"/>
                  </a:ext>
                </a:extLst>
              </a:tr>
              <a:tr h="282557">
                <a:tc>
                  <a:txBody>
                    <a:bodyPr/>
                    <a:lstStyle/>
                    <a:p>
                      <a:pPr algn="l" fontAlgn="ctr"/>
                      <a:r>
                        <a:rPr lang="fr-FR" sz="1600" b="0" i="0" u="none" strike="noStrike">
                          <a:solidFill>
                            <a:srgbClr val="000000"/>
                          </a:solidFill>
                          <a:effectLst/>
                          <a:latin typeface="Calibri" panose="020F0502020204030204" pitchFamily="34" charset="0"/>
                        </a:rPr>
                        <a:t>s28</a:t>
                      </a:r>
                    </a:p>
                  </a:txBody>
                  <a:tcPr marL="9511" marR="9511" marT="9511" marB="0" anchor="ctr">
                    <a:lnL>
                      <a:noFill/>
                    </a:lnL>
                    <a:lnR>
                      <a:noFill/>
                    </a:lnR>
                    <a:lnT>
                      <a:noFill/>
                    </a:lnT>
                    <a:lnB>
                      <a:noFill/>
                    </a:lnB>
                    <a:solidFill>
                      <a:srgbClr val="8497B0"/>
                    </a:solidFill>
                  </a:tcPr>
                </a:tc>
                <a:tc>
                  <a:txBody>
                    <a:bodyPr/>
                    <a:lstStyle/>
                    <a:p>
                      <a:pPr algn="l" fontAlgn="ctr"/>
                      <a:r>
                        <a:rPr lang="fr-FR" sz="1600" b="0" i="0" u="none" strike="noStrike" dirty="0">
                          <a:solidFill>
                            <a:srgbClr val="000000"/>
                          </a:solidFill>
                          <a:effectLst/>
                          <a:latin typeface="Calibri" panose="020F0502020204030204" pitchFamily="34" charset="0"/>
                        </a:rPr>
                        <a:t>Disposer d'une </a:t>
                      </a:r>
                      <a:r>
                        <a:rPr lang="fr-FR" sz="1600" b="1" i="0" u="none" strike="noStrike" dirty="0">
                          <a:solidFill>
                            <a:srgbClr val="000000"/>
                          </a:solidFill>
                          <a:effectLst/>
                          <a:latin typeface="Calibri" panose="020F0502020204030204" pitchFamily="34" charset="0"/>
                        </a:rPr>
                        <a:t>information régulière sur les résultats </a:t>
                      </a:r>
                      <a:r>
                        <a:rPr lang="fr-FR" sz="1600" b="0" i="0" u="none" strike="noStrike" dirty="0">
                          <a:solidFill>
                            <a:srgbClr val="000000"/>
                          </a:solidFill>
                          <a:effectLst/>
                          <a:latin typeface="Calibri" panose="020F0502020204030204" pitchFamily="34" charset="0"/>
                        </a:rPr>
                        <a:t>de l'essai de la part des </a:t>
                      </a:r>
                      <a:r>
                        <a:rPr lang="fr-FR" sz="1600" b="1" i="0" u="none" strike="noStrike" dirty="0">
                          <a:solidFill>
                            <a:srgbClr val="000000"/>
                          </a:solidFill>
                          <a:effectLst/>
                          <a:latin typeface="Calibri" panose="020F0502020204030204" pitchFamily="34" charset="0"/>
                        </a:rPr>
                        <a:t>médecins</a:t>
                      </a:r>
                      <a:r>
                        <a:rPr lang="fr-FR" sz="1600" b="0" i="0" u="none" strike="noStrike" dirty="0">
                          <a:solidFill>
                            <a:srgbClr val="000000"/>
                          </a:solidFill>
                          <a:effectLst/>
                          <a:latin typeface="Calibri" panose="020F0502020204030204" pitchFamily="34" charset="0"/>
                        </a:rPr>
                        <a:t>, motiverait ma participation</a:t>
                      </a:r>
                    </a:p>
                  </a:txBody>
                  <a:tcPr marL="9511" marR="9511" marT="9511" marB="0" anchor="ctr">
                    <a:lnL>
                      <a:noFill/>
                    </a:lnL>
                    <a:lnR>
                      <a:noFill/>
                    </a:lnR>
                    <a:lnT>
                      <a:noFill/>
                    </a:lnT>
                    <a:lnB>
                      <a:noFill/>
                    </a:lnB>
                    <a:solidFill>
                      <a:srgbClr val="8497B0"/>
                    </a:solidFill>
                  </a:tcPr>
                </a:tc>
                <a:extLst>
                  <a:ext uri="{0D108BD9-81ED-4DB2-BD59-A6C34878D82A}">
                    <a16:rowId xmlns:a16="http://schemas.microsoft.com/office/drawing/2014/main" val="10002"/>
                  </a:ext>
                </a:extLst>
              </a:tr>
              <a:tr h="282557">
                <a:tc>
                  <a:txBody>
                    <a:bodyPr/>
                    <a:lstStyle/>
                    <a:p>
                      <a:pPr algn="l" fontAlgn="ctr"/>
                      <a:r>
                        <a:rPr lang="fr-FR" sz="1600" b="0" i="0" u="none" strike="noStrike">
                          <a:solidFill>
                            <a:srgbClr val="000000"/>
                          </a:solidFill>
                          <a:effectLst/>
                          <a:latin typeface="Calibri" panose="020F0502020204030204" pitchFamily="34" charset="0"/>
                        </a:rPr>
                        <a:t>s29</a:t>
                      </a:r>
                    </a:p>
                  </a:txBody>
                  <a:tcPr marL="9511" marR="9511" marT="9511" marB="0" anchor="ctr">
                    <a:lnL>
                      <a:noFill/>
                    </a:lnL>
                    <a:lnR>
                      <a:noFill/>
                    </a:lnR>
                    <a:lnT>
                      <a:noFill/>
                    </a:lnT>
                    <a:lnB>
                      <a:noFill/>
                    </a:lnB>
                    <a:solidFill>
                      <a:srgbClr val="8497B0"/>
                    </a:solidFill>
                  </a:tcPr>
                </a:tc>
                <a:tc>
                  <a:txBody>
                    <a:bodyPr/>
                    <a:lstStyle/>
                    <a:p>
                      <a:pPr algn="l" fontAlgn="ctr"/>
                      <a:r>
                        <a:rPr lang="fr-FR" sz="1600" b="0" i="0" u="none" strike="noStrike" dirty="0">
                          <a:solidFill>
                            <a:srgbClr val="000000"/>
                          </a:solidFill>
                          <a:effectLst/>
                          <a:latin typeface="Calibri" panose="020F0502020204030204" pitchFamily="34" charset="0"/>
                        </a:rPr>
                        <a:t>Pour que je participe, il est nécessaire d'avoir de </a:t>
                      </a:r>
                      <a:r>
                        <a:rPr lang="fr-FR" sz="1600" b="1" i="0" u="none" strike="noStrike" dirty="0">
                          <a:solidFill>
                            <a:srgbClr val="000000"/>
                          </a:solidFill>
                          <a:effectLst/>
                          <a:latin typeface="Calibri" panose="020F0502020204030204" pitchFamily="34" charset="0"/>
                        </a:rPr>
                        <a:t>l'information claire </a:t>
                      </a:r>
                      <a:r>
                        <a:rPr lang="fr-FR" sz="1600" b="0" i="0" u="none" strike="noStrike" dirty="0">
                          <a:solidFill>
                            <a:srgbClr val="000000"/>
                          </a:solidFill>
                          <a:effectLst/>
                          <a:latin typeface="Calibri" panose="020F0502020204030204" pitchFamily="34" charset="0"/>
                        </a:rPr>
                        <a:t>sur les traitements</a:t>
                      </a:r>
                    </a:p>
                  </a:txBody>
                  <a:tcPr marL="9511" marR="9511" marT="9511" marB="0" anchor="ctr">
                    <a:lnL>
                      <a:noFill/>
                    </a:lnL>
                    <a:lnR>
                      <a:noFill/>
                    </a:lnR>
                    <a:lnT>
                      <a:noFill/>
                    </a:lnT>
                    <a:lnB>
                      <a:noFill/>
                    </a:lnB>
                    <a:solidFill>
                      <a:srgbClr val="8497B0"/>
                    </a:solidFill>
                  </a:tcPr>
                </a:tc>
                <a:extLst>
                  <a:ext uri="{0D108BD9-81ED-4DB2-BD59-A6C34878D82A}">
                    <a16:rowId xmlns:a16="http://schemas.microsoft.com/office/drawing/2014/main" val="1000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30250092"/>
              </p:ext>
            </p:extLst>
          </p:nvPr>
        </p:nvGraphicFramePr>
        <p:xfrm>
          <a:off x="655098" y="5012093"/>
          <a:ext cx="10208062" cy="1112960"/>
        </p:xfrm>
        <a:graphic>
          <a:graphicData uri="http://schemas.openxmlformats.org/drawingml/2006/table">
            <a:tbl>
              <a:tblPr>
                <a:tableStyleId>{5C22544A-7EE6-4342-B048-85BDC9FD1C3A}</a:tableStyleId>
              </a:tblPr>
              <a:tblGrid>
                <a:gridCol w="396381">
                  <a:extLst>
                    <a:ext uri="{9D8B030D-6E8A-4147-A177-3AD203B41FA5}">
                      <a16:colId xmlns:a16="http://schemas.microsoft.com/office/drawing/2014/main" val="20000"/>
                    </a:ext>
                  </a:extLst>
                </a:gridCol>
                <a:gridCol w="9811681">
                  <a:extLst>
                    <a:ext uri="{9D8B030D-6E8A-4147-A177-3AD203B41FA5}">
                      <a16:colId xmlns:a16="http://schemas.microsoft.com/office/drawing/2014/main" val="20001"/>
                    </a:ext>
                  </a:extLst>
                </a:gridCol>
              </a:tblGrid>
              <a:tr h="278240">
                <a:tc>
                  <a:txBody>
                    <a:bodyPr/>
                    <a:lstStyle/>
                    <a:p>
                      <a:pPr algn="l" fontAlgn="ctr"/>
                      <a:r>
                        <a:rPr lang="fr-FR" sz="1600" u="none" strike="noStrike" dirty="0">
                          <a:solidFill>
                            <a:sysClr val="windowText" lastClr="000000"/>
                          </a:solidFill>
                          <a:effectLst/>
                          <a:latin typeface="Calibri" panose="020F0502020204030204" pitchFamily="34" charset="0"/>
                        </a:rPr>
                        <a:t>s30</a:t>
                      </a:r>
                      <a:endParaRPr lang="fr-FR" sz="1600" b="0"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tc>
                  <a:txBody>
                    <a:bodyPr/>
                    <a:lstStyle/>
                    <a:p>
                      <a:pPr algn="l" fontAlgn="ctr"/>
                      <a:r>
                        <a:rPr lang="fr-FR" sz="1600" u="none" strike="noStrike" dirty="0">
                          <a:solidFill>
                            <a:sysClr val="windowText" lastClr="000000"/>
                          </a:solidFill>
                          <a:effectLst/>
                          <a:latin typeface="Calibri" panose="020F0502020204030204" pitchFamily="34" charset="0"/>
                        </a:rPr>
                        <a:t>Cet essai est plus adapté aux personnes qui ont été </a:t>
                      </a:r>
                      <a:r>
                        <a:rPr lang="fr-FR" sz="1600" b="1" u="none" strike="noStrike" dirty="0">
                          <a:solidFill>
                            <a:sysClr val="windowText" lastClr="000000"/>
                          </a:solidFill>
                          <a:effectLst/>
                          <a:latin typeface="Calibri" panose="020F0502020204030204" pitchFamily="34" charset="0"/>
                        </a:rPr>
                        <a:t>diagnostiquées il y a plus de 10 ans</a:t>
                      </a:r>
                      <a:endParaRPr lang="fr-FR" sz="1600" b="1"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extLst>
                  <a:ext uri="{0D108BD9-81ED-4DB2-BD59-A6C34878D82A}">
                    <a16:rowId xmlns:a16="http://schemas.microsoft.com/office/drawing/2014/main" val="10000"/>
                  </a:ext>
                </a:extLst>
              </a:tr>
              <a:tr h="278240">
                <a:tc>
                  <a:txBody>
                    <a:bodyPr/>
                    <a:lstStyle/>
                    <a:p>
                      <a:pPr algn="l" fontAlgn="ctr"/>
                      <a:r>
                        <a:rPr lang="fr-FR" sz="1600" u="none" strike="noStrike" dirty="0">
                          <a:solidFill>
                            <a:sysClr val="windowText" lastClr="000000"/>
                          </a:solidFill>
                          <a:effectLst/>
                          <a:latin typeface="Calibri" panose="020F0502020204030204" pitchFamily="34" charset="0"/>
                        </a:rPr>
                        <a:t>s31</a:t>
                      </a:r>
                      <a:endParaRPr lang="fr-FR" sz="1600" b="0"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tc>
                  <a:txBody>
                    <a:bodyPr/>
                    <a:lstStyle/>
                    <a:p>
                      <a:pPr algn="l" fontAlgn="ctr"/>
                      <a:r>
                        <a:rPr lang="fr-FR" sz="1600" u="none" strike="noStrike" dirty="0">
                          <a:solidFill>
                            <a:sysClr val="windowText" lastClr="000000"/>
                          </a:solidFill>
                          <a:effectLst/>
                          <a:latin typeface="Calibri" panose="020F0502020204030204" pitchFamily="34" charset="0"/>
                        </a:rPr>
                        <a:t>Cet essai devrait s'adresser en priorité à ceux qui ont </a:t>
                      </a:r>
                      <a:r>
                        <a:rPr lang="fr-FR" sz="1600" b="1" u="none" strike="noStrike" dirty="0">
                          <a:solidFill>
                            <a:sysClr val="windowText" lastClr="000000"/>
                          </a:solidFill>
                          <a:effectLst/>
                          <a:latin typeface="Calibri" panose="020F0502020204030204" pitchFamily="34" charset="0"/>
                        </a:rPr>
                        <a:t>participé à peu d'essais</a:t>
                      </a:r>
                      <a:endParaRPr lang="fr-FR" sz="1600" b="1"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extLst>
                  <a:ext uri="{0D108BD9-81ED-4DB2-BD59-A6C34878D82A}">
                    <a16:rowId xmlns:a16="http://schemas.microsoft.com/office/drawing/2014/main" val="10001"/>
                  </a:ext>
                </a:extLst>
              </a:tr>
              <a:tr h="278240">
                <a:tc>
                  <a:txBody>
                    <a:bodyPr/>
                    <a:lstStyle/>
                    <a:p>
                      <a:pPr algn="l" fontAlgn="ctr"/>
                      <a:r>
                        <a:rPr lang="fr-FR" sz="1600" u="none" strike="noStrike">
                          <a:solidFill>
                            <a:sysClr val="windowText" lastClr="000000"/>
                          </a:solidFill>
                          <a:effectLst/>
                          <a:latin typeface="Calibri" panose="020F0502020204030204" pitchFamily="34" charset="0"/>
                        </a:rPr>
                        <a:t>s32</a:t>
                      </a:r>
                      <a:endParaRPr lang="fr-FR" sz="1600" b="0" i="0" u="none" strike="noStrike">
                        <a:solidFill>
                          <a:sysClr val="windowText" lastClr="000000"/>
                        </a:solidFill>
                        <a:effectLst/>
                        <a:latin typeface="Calibri" panose="020F0502020204030204" pitchFamily="34" charset="0"/>
                      </a:endParaRPr>
                    </a:p>
                  </a:txBody>
                  <a:tcPr marL="8975" marR="8975" marT="8975" marB="0" anchor="ctr">
                    <a:solidFill>
                      <a:srgbClr val="A581DB"/>
                    </a:solidFill>
                  </a:tcPr>
                </a:tc>
                <a:tc>
                  <a:txBody>
                    <a:bodyPr/>
                    <a:lstStyle/>
                    <a:p>
                      <a:pPr algn="l" fontAlgn="ctr"/>
                      <a:r>
                        <a:rPr lang="fr-FR" sz="1600" u="none" strike="noStrike" dirty="0">
                          <a:solidFill>
                            <a:sysClr val="windowText" lastClr="000000"/>
                          </a:solidFill>
                          <a:effectLst/>
                          <a:latin typeface="Calibri" panose="020F0502020204030204" pitchFamily="34" charset="0"/>
                        </a:rPr>
                        <a:t>Cet essai est plus adapté aux personnes qui </a:t>
                      </a:r>
                      <a:r>
                        <a:rPr lang="fr-FR" sz="1600" b="1" u="none" strike="noStrike" dirty="0">
                          <a:solidFill>
                            <a:sysClr val="windowText" lastClr="000000"/>
                          </a:solidFill>
                          <a:effectLst/>
                          <a:latin typeface="Calibri" panose="020F0502020204030204" pitchFamily="34" charset="0"/>
                        </a:rPr>
                        <a:t>supportent mal de prendre un traitement ARV </a:t>
                      </a:r>
                      <a:r>
                        <a:rPr lang="fr-FR" sz="1600" u="none" strike="noStrike" dirty="0">
                          <a:solidFill>
                            <a:sysClr val="windowText" lastClr="000000"/>
                          </a:solidFill>
                          <a:effectLst/>
                          <a:latin typeface="Calibri" panose="020F0502020204030204" pitchFamily="34" charset="0"/>
                        </a:rPr>
                        <a:t>au quotidien</a:t>
                      </a:r>
                      <a:endParaRPr lang="fr-FR" sz="1600" b="0"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extLst>
                  <a:ext uri="{0D108BD9-81ED-4DB2-BD59-A6C34878D82A}">
                    <a16:rowId xmlns:a16="http://schemas.microsoft.com/office/drawing/2014/main" val="10002"/>
                  </a:ext>
                </a:extLst>
              </a:tr>
              <a:tr h="278240">
                <a:tc>
                  <a:txBody>
                    <a:bodyPr/>
                    <a:lstStyle/>
                    <a:p>
                      <a:pPr algn="l" fontAlgn="ctr"/>
                      <a:r>
                        <a:rPr lang="fr-FR" sz="1600" u="none" strike="noStrike">
                          <a:solidFill>
                            <a:sysClr val="windowText" lastClr="000000"/>
                          </a:solidFill>
                          <a:effectLst/>
                          <a:latin typeface="Calibri" panose="020F0502020204030204" pitchFamily="34" charset="0"/>
                        </a:rPr>
                        <a:t>s33</a:t>
                      </a:r>
                      <a:endParaRPr lang="fr-FR" sz="1600" b="0" i="0" u="none" strike="noStrike">
                        <a:solidFill>
                          <a:sysClr val="windowText" lastClr="000000"/>
                        </a:solidFill>
                        <a:effectLst/>
                        <a:latin typeface="Calibri" panose="020F0502020204030204" pitchFamily="34" charset="0"/>
                      </a:endParaRPr>
                    </a:p>
                  </a:txBody>
                  <a:tcPr marL="8975" marR="8975" marT="8975" marB="0" anchor="ctr">
                    <a:solidFill>
                      <a:srgbClr val="A581DB"/>
                    </a:solidFill>
                  </a:tcPr>
                </a:tc>
                <a:tc>
                  <a:txBody>
                    <a:bodyPr/>
                    <a:lstStyle/>
                    <a:p>
                      <a:pPr algn="l" fontAlgn="ctr"/>
                      <a:r>
                        <a:rPr lang="fr-FR" sz="1600" u="none" strike="noStrike" dirty="0">
                          <a:solidFill>
                            <a:sysClr val="windowText" lastClr="000000"/>
                          </a:solidFill>
                          <a:effectLst/>
                          <a:latin typeface="Calibri" panose="020F0502020204030204" pitchFamily="34" charset="0"/>
                        </a:rPr>
                        <a:t>Cet essai est plus adapté aux personnes qui </a:t>
                      </a:r>
                      <a:r>
                        <a:rPr lang="fr-FR" sz="1600" b="1" u="none" strike="noStrike" dirty="0">
                          <a:solidFill>
                            <a:sysClr val="windowText" lastClr="000000"/>
                          </a:solidFill>
                          <a:effectLst/>
                          <a:latin typeface="Calibri" panose="020F0502020204030204" pitchFamily="34" charset="0"/>
                        </a:rPr>
                        <a:t>ne travaillent pas</a:t>
                      </a:r>
                      <a:endParaRPr lang="fr-FR" sz="1600" b="1" i="0" u="none" strike="noStrike" dirty="0">
                        <a:solidFill>
                          <a:sysClr val="windowText" lastClr="000000"/>
                        </a:solidFill>
                        <a:effectLst/>
                        <a:latin typeface="Calibri" panose="020F0502020204030204" pitchFamily="34" charset="0"/>
                      </a:endParaRPr>
                    </a:p>
                  </a:txBody>
                  <a:tcPr marL="8975" marR="8975" marT="8975" marB="0" anchor="ctr">
                    <a:solidFill>
                      <a:srgbClr val="A581D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063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615" y="469563"/>
            <a:ext cx="10943998" cy="689535"/>
          </a:xfrm>
        </p:spPr>
        <p:txBody>
          <a:bodyPr>
            <a:normAutofit/>
          </a:bodyPr>
          <a:lstStyle/>
          <a:p>
            <a:r>
              <a:rPr lang="fr-FR" dirty="0" smtClean="0">
                <a:solidFill>
                  <a:schemeClr val="accent1"/>
                </a:solidFill>
              </a:rPr>
              <a:t>3. P-set</a:t>
            </a:r>
            <a:endParaRPr lang="fr-FR" dirty="0">
              <a:solidFill>
                <a:schemeClr val="accent1"/>
              </a:solidFill>
            </a:endParaRPr>
          </a:p>
        </p:txBody>
      </p:sp>
      <p:sp>
        <p:nvSpPr>
          <p:cNvPr id="3" name="Espace réservé du contenu 2"/>
          <p:cNvSpPr>
            <a:spLocks noGrp="1"/>
          </p:cNvSpPr>
          <p:nvPr>
            <p:ph idx="1"/>
          </p:nvPr>
        </p:nvSpPr>
        <p:spPr>
          <a:xfrm>
            <a:off x="2803071" y="348420"/>
            <a:ext cx="9285515" cy="1327980"/>
          </a:xfrm>
        </p:spPr>
        <p:txBody>
          <a:bodyPr/>
          <a:lstStyle/>
          <a:p>
            <a:pPr marL="87313" lvl="1" indent="0">
              <a:buNone/>
            </a:pPr>
            <a:r>
              <a:rPr lang="fr-FR" altLang="fr-FR" b="1" dirty="0" smtClean="0">
                <a:solidFill>
                  <a:schemeClr val="bg1"/>
                </a:solidFill>
              </a:rPr>
              <a:t>Patients</a:t>
            </a:r>
            <a:r>
              <a:rPr lang="fr-FR" altLang="fr-FR" dirty="0" smtClean="0">
                <a:solidFill>
                  <a:schemeClr val="bg1"/>
                </a:solidFill>
              </a:rPr>
              <a:t> vivant avec le VIH </a:t>
            </a:r>
            <a:endParaRPr lang="fr-FR" altLang="fr-FR" dirty="0" smtClean="0">
              <a:solidFill>
                <a:schemeClr val="bg1"/>
              </a:solidFill>
            </a:endParaRPr>
          </a:p>
          <a:p>
            <a:pPr marL="87313" lvl="1" indent="0">
              <a:buNone/>
            </a:pPr>
            <a:r>
              <a:rPr lang="fr-FR" dirty="0" smtClean="0">
                <a:solidFill>
                  <a:schemeClr val="bg1"/>
                </a:solidFill>
              </a:rPr>
              <a:t>(</a:t>
            </a:r>
            <a:r>
              <a:rPr lang="fr-FR" dirty="0" smtClean="0">
                <a:solidFill>
                  <a:schemeClr val="bg1"/>
                </a:solidFill>
              </a:rPr>
              <a:t>traitement ARV </a:t>
            </a:r>
            <a:r>
              <a:rPr lang="fr-FR" dirty="0">
                <a:solidFill>
                  <a:schemeClr val="bg1"/>
                </a:solidFill>
              </a:rPr>
              <a:t>stable ≥6 mois, CV indétectable, CD4 &gt;500)</a:t>
            </a:r>
          </a:p>
          <a:p>
            <a:pPr marL="87313" lvl="1" indent="0">
              <a:buNone/>
            </a:pPr>
            <a:r>
              <a:rPr lang="fr-FR" altLang="fr-FR" b="1" dirty="0" smtClean="0">
                <a:solidFill>
                  <a:schemeClr val="bg1"/>
                </a:solidFill>
              </a:rPr>
              <a:t>Soignants</a:t>
            </a:r>
            <a:r>
              <a:rPr lang="fr-FR" altLang="fr-FR" dirty="0" smtClean="0">
                <a:solidFill>
                  <a:schemeClr val="bg1"/>
                </a:solidFill>
              </a:rPr>
              <a:t> (</a:t>
            </a:r>
            <a:r>
              <a:rPr lang="fr-FR" dirty="0" smtClean="0">
                <a:solidFill>
                  <a:schemeClr val="bg1"/>
                </a:solidFill>
              </a:rPr>
              <a:t>médecins</a:t>
            </a:r>
            <a:r>
              <a:rPr lang="fr-FR" dirty="0">
                <a:solidFill>
                  <a:schemeClr val="bg1"/>
                </a:solidFill>
              </a:rPr>
              <a:t>, infirmier(e)s, </a:t>
            </a:r>
            <a:r>
              <a:rPr lang="fr-FR" dirty="0" smtClean="0">
                <a:solidFill>
                  <a:schemeClr val="bg1"/>
                </a:solidFill>
              </a:rPr>
              <a:t>TEC</a:t>
            </a:r>
            <a:r>
              <a:rPr lang="fr-FR" dirty="0" smtClean="0">
                <a:solidFill>
                  <a:schemeClr val="bg1"/>
                </a:solidFill>
              </a:rPr>
              <a:t>)</a:t>
            </a:r>
            <a:endParaRPr lang="fr-FR" dirty="0">
              <a:solidFill>
                <a:schemeClr val="bg1"/>
              </a:solidFill>
            </a:endParaRPr>
          </a:p>
          <a:p>
            <a:pPr lvl="1"/>
            <a:endParaRPr lang="fr-FR" altLang="fr-FR" sz="1800" dirty="0">
              <a:solidFill>
                <a:schemeClr val="bg1"/>
              </a:solidFill>
            </a:endParaRPr>
          </a:p>
          <a:p>
            <a:endParaRPr lang="fr-FR" dirty="0">
              <a:solidFill>
                <a:schemeClr val="bg1"/>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3833781776"/>
              </p:ext>
            </p:extLst>
          </p:nvPr>
        </p:nvGraphicFramePr>
        <p:xfrm>
          <a:off x="484414" y="2059073"/>
          <a:ext cx="11223171" cy="4206240"/>
        </p:xfrm>
        <a:graphic>
          <a:graphicData uri="http://schemas.openxmlformats.org/drawingml/2006/table">
            <a:tbl>
              <a:tblPr firstRow="1" bandRow="1">
                <a:tableStyleId>{5C22544A-7EE6-4342-B048-85BDC9FD1C3A}</a:tableStyleId>
              </a:tblPr>
              <a:tblGrid>
                <a:gridCol w="6370931">
                  <a:extLst>
                    <a:ext uri="{9D8B030D-6E8A-4147-A177-3AD203B41FA5}">
                      <a16:colId xmlns:a16="http://schemas.microsoft.com/office/drawing/2014/main" val="20000"/>
                    </a:ext>
                  </a:extLst>
                </a:gridCol>
                <a:gridCol w="2259393">
                  <a:extLst>
                    <a:ext uri="{9D8B030D-6E8A-4147-A177-3AD203B41FA5}">
                      <a16:colId xmlns:a16="http://schemas.microsoft.com/office/drawing/2014/main" val="20001"/>
                    </a:ext>
                  </a:extLst>
                </a:gridCol>
                <a:gridCol w="2592847">
                  <a:extLst>
                    <a:ext uri="{9D8B030D-6E8A-4147-A177-3AD203B41FA5}">
                      <a16:colId xmlns:a16="http://schemas.microsoft.com/office/drawing/2014/main" val="20002"/>
                    </a:ext>
                  </a:extLst>
                </a:gridCol>
              </a:tblGrid>
              <a:tr h="370840">
                <a:tc>
                  <a:txBody>
                    <a:bodyPr/>
                    <a:lstStyle/>
                    <a:p>
                      <a:endParaRPr lang="fr-FR" sz="2000" dirty="0">
                        <a:latin typeface="Bodoni MT" panose="02070603080606020203" pitchFamily="18" charset="0"/>
                      </a:endParaRPr>
                    </a:p>
                  </a:txBody>
                  <a:tcPr/>
                </a:tc>
                <a:tc>
                  <a:txBody>
                    <a:bodyPr/>
                    <a:lstStyle/>
                    <a:p>
                      <a:r>
                        <a:rPr lang="fr-FR" sz="2000" dirty="0" smtClean="0"/>
                        <a:t>Patients (n=41)</a:t>
                      </a:r>
                      <a:endParaRPr lang="fr-FR" sz="2000" dirty="0">
                        <a:latin typeface="Bodoni MT" panose="02070603080606020203" pitchFamily="18" charset="0"/>
                      </a:endParaRPr>
                    </a:p>
                  </a:txBody>
                  <a:tcPr/>
                </a:tc>
                <a:tc>
                  <a:txBody>
                    <a:bodyPr/>
                    <a:lstStyle/>
                    <a:p>
                      <a:r>
                        <a:rPr lang="fr-FR" sz="2000" dirty="0" smtClean="0">
                          <a:solidFill>
                            <a:schemeClr val="tx1">
                              <a:lumMod val="50000"/>
                              <a:lumOff val="50000"/>
                            </a:schemeClr>
                          </a:solidFill>
                        </a:rPr>
                        <a:t>Soignants (n=41)</a:t>
                      </a:r>
                      <a:endParaRPr lang="fr-FR" sz="2000" dirty="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0"/>
                  </a:ext>
                </a:extLst>
              </a:tr>
              <a:tr h="311588">
                <a:tc>
                  <a:txBody>
                    <a:bodyPr/>
                    <a:lstStyle/>
                    <a:p>
                      <a:r>
                        <a:rPr lang="fr-FR" sz="2000" dirty="0" smtClean="0"/>
                        <a:t>Femmes</a:t>
                      </a:r>
                      <a:endParaRPr lang="fr-FR" sz="2000" dirty="0">
                        <a:latin typeface="Bodoni MT" panose="02070603080606020203" pitchFamily="18" charset="0"/>
                      </a:endParaRPr>
                    </a:p>
                  </a:txBody>
                  <a:tcPr/>
                </a:tc>
                <a:tc>
                  <a:txBody>
                    <a:bodyPr/>
                    <a:lstStyle/>
                    <a:p>
                      <a:pPr algn="ctr"/>
                      <a:r>
                        <a:rPr lang="fr-FR" sz="2000" dirty="0" smtClean="0"/>
                        <a:t>8 (19,5%)</a:t>
                      </a:r>
                      <a:endParaRPr lang="fr-FR" sz="2000" dirty="0">
                        <a:latin typeface="Bodoni MT" panose="02070603080606020203" pitchFamily="18" charset="0"/>
                      </a:endParaRPr>
                    </a:p>
                  </a:txBody>
                  <a:tcPr/>
                </a:tc>
                <a:tc>
                  <a:txBody>
                    <a:bodyPr/>
                    <a:lstStyle/>
                    <a:p>
                      <a:pPr algn="ctr"/>
                      <a:r>
                        <a:rPr lang="fr-FR" sz="2000" dirty="0" smtClean="0">
                          <a:solidFill>
                            <a:schemeClr val="tx1">
                              <a:lumMod val="50000"/>
                              <a:lumOff val="50000"/>
                            </a:schemeClr>
                          </a:solidFill>
                        </a:rPr>
                        <a:t>27 (66%)</a:t>
                      </a:r>
                      <a:endParaRPr lang="fr-FR" sz="2000" dirty="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1"/>
                  </a:ext>
                </a:extLst>
              </a:tr>
              <a:tr h="318062">
                <a:tc>
                  <a:txBody>
                    <a:bodyPr/>
                    <a:lstStyle/>
                    <a:p>
                      <a:r>
                        <a:rPr lang="fr-FR" sz="2000" dirty="0" smtClean="0">
                          <a:solidFill>
                            <a:schemeClr val="tx1"/>
                          </a:solidFill>
                        </a:rPr>
                        <a:t>Age [médiane </a:t>
                      </a:r>
                      <a:r>
                        <a:rPr lang="fr-FR" sz="2000" kern="1200" dirty="0" smtClean="0">
                          <a:solidFill>
                            <a:schemeClr val="tx1"/>
                          </a:solidFill>
                        </a:rPr>
                        <a:t>(25th – 75th)</a:t>
                      </a:r>
                      <a:r>
                        <a:rPr lang="fr-FR" sz="2000" dirty="0" smtClean="0">
                          <a:solidFill>
                            <a:schemeClr val="tx1"/>
                          </a:solidFill>
                        </a:rPr>
                        <a:t>]</a:t>
                      </a:r>
                      <a:endParaRPr lang="fr-FR" sz="2000" dirty="0">
                        <a:solidFill>
                          <a:schemeClr val="tx1"/>
                        </a:solidFill>
                        <a:latin typeface="Bodoni MT" panose="02070603080606020203" pitchFamily="18" charset="0"/>
                      </a:endParaRPr>
                    </a:p>
                  </a:txBody>
                  <a:tcPr/>
                </a:tc>
                <a:tc>
                  <a:txBody>
                    <a:bodyPr/>
                    <a:lstStyle/>
                    <a:p>
                      <a:pPr algn="ctr"/>
                      <a:r>
                        <a:rPr lang="fr-FR" sz="2000" dirty="0" smtClean="0">
                          <a:solidFill>
                            <a:schemeClr val="tx1"/>
                          </a:solidFill>
                        </a:rPr>
                        <a:t>49 (41</a:t>
                      </a:r>
                      <a:r>
                        <a:rPr lang="fr-FR" sz="2000" baseline="0" dirty="0" smtClean="0">
                          <a:solidFill>
                            <a:schemeClr val="tx1"/>
                          </a:solidFill>
                        </a:rPr>
                        <a:t> – 53)</a:t>
                      </a:r>
                      <a:endParaRPr lang="fr-FR" sz="2000" dirty="0">
                        <a:solidFill>
                          <a:schemeClr val="tx1"/>
                        </a:solidFill>
                        <a:latin typeface="Bodoni MT" panose="02070603080606020203"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chemeClr val="tx1">
                              <a:lumMod val="50000"/>
                              <a:lumOff val="50000"/>
                            </a:schemeClr>
                          </a:solidFill>
                        </a:rPr>
                        <a:t>47 (38</a:t>
                      </a:r>
                      <a:r>
                        <a:rPr lang="fr-FR" sz="2000" baseline="0" dirty="0" smtClean="0">
                          <a:solidFill>
                            <a:schemeClr val="tx1">
                              <a:lumMod val="50000"/>
                              <a:lumOff val="50000"/>
                            </a:schemeClr>
                          </a:solidFill>
                        </a:rPr>
                        <a:t> –54)</a:t>
                      </a:r>
                      <a:endParaRPr lang="fr-FR" sz="2000" dirty="0" smtClean="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2"/>
                  </a:ext>
                </a:extLst>
              </a:tr>
              <a:tr h="370840">
                <a:tc>
                  <a:txBody>
                    <a:bodyPr/>
                    <a:lstStyle/>
                    <a:p>
                      <a:r>
                        <a:rPr lang="fr-FR" sz="2000" dirty="0" smtClean="0"/>
                        <a:t>Identité sexuelle</a:t>
                      </a:r>
                    </a:p>
                    <a:p>
                      <a:pPr lvl="1"/>
                      <a:r>
                        <a:rPr lang="fr-FR" sz="2000" dirty="0" smtClean="0"/>
                        <a:t>Hétérosexuelle</a:t>
                      </a:r>
                    </a:p>
                    <a:p>
                      <a:pPr lvl="1"/>
                      <a:r>
                        <a:rPr lang="fr-FR" sz="2000" dirty="0" smtClean="0"/>
                        <a:t>Homosexuelle</a:t>
                      </a:r>
                    </a:p>
                    <a:p>
                      <a:pPr lvl="1"/>
                      <a:r>
                        <a:rPr lang="fr-FR" sz="2000" dirty="0" smtClean="0"/>
                        <a:t>Bisexuelle</a:t>
                      </a:r>
                      <a:endParaRPr lang="fr-FR" sz="2000" dirty="0">
                        <a:latin typeface="Bodoni MT" panose="02070603080606020203" pitchFamily="18" charset="0"/>
                      </a:endParaRPr>
                    </a:p>
                  </a:txBody>
                  <a:tcPr/>
                </a:tc>
                <a:tc>
                  <a:txBody>
                    <a:bodyPr/>
                    <a:lstStyle/>
                    <a:p>
                      <a:pPr algn="ctr"/>
                      <a:endParaRPr lang="fr-FR" sz="2000" dirty="0" smtClean="0"/>
                    </a:p>
                    <a:p>
                      <a:pPr algn="ctr"/>
                      <a:r>
                        <a:rPr lang="fr-FR" sz="2000" dirty="0" smtClean="0"/>
                        <a:t>14 (34,1%)</a:t>
                      </a:r>
                    </a:p>
                    <a:p>
                      <a:pPr algn="ctr"/>
                      <a:r>
                        <a:rPr lang="fr-FR" sz="2000" dirty="0" smtClean="0"/>
                        <a:t>22 (53,7%)</a:t>
                      </a:r>
                    </a:p>
                    <a:p>
                      <a:pPr algn="ctr"/>
                      <a:r>
                        <a:rPr lang="fr-FR" sz="2000" dirty="0" smtClean="0"/>
                        <a:t> 4 (9,8%)</a:t>
                      </a:r>
                      <a:endParaRPr lang="fr-FR" sz="2000" dirty="0">
                        <a:latin typeface="Bodoni MT" panose="02070603080606020203" pitchFamily="18" charset="0"/>
                      </a:endParaRPr>
                    </a:p>
                  </a:txBody>
                  <a:tcPr/>
                </a:tc>
                <a:tc>
                  <a:txBody>
                    <a:bodyPr/>
                    <a:lstStyle/>
                    <a:p>
                      <a:pPr algn="ctr"/>
                      <a:endParaRPr lang="fr-FR" sz="2000" dirty="0" smtClean="0">
                        <a:solidFill>
                          <a:schemeClr val="tx1">
                            <a:lumMod val="50000"/>
                            <a:lumOff val="50000"/>
                          </a:schemeClr>
                        </a:solidFill>
                      </a:endParaRPr>
                    </a:p>
                    <a:p>
                      <a:pPr algn="ctr"/>
                      <a:r>
                        <a:rPr lang="fr-FR" sz="2000" dirty="0" smtClean="0">
                          <a:solidFill>
                            <a:schemeClr val="tx1">
                              <a:lumMod val="50000"/>
                              <a:lumOff val="50000"/>
                            </a:schemeClr>
                          </a:solidFill>
                        </a:rPr>
                        <a:t>37 (90,2%)</a:t>
                      </a:r>
                    </a:p>
                    <a:p>
                      <a:pPr algn="ctr"/>
                      <a:r>
                        <a:rPr lang="fr-FR" sz="2000" dirty="0" smtClean="0">
                          <a:solidFill>
                            <a:schemeClr val="tx1">
                              <a:lumMod val="50000"/>
                              <a:lumOff val="50000"/>
                            </a:schemeClr>
                          </a:solidFill>
                        </a:rPr>
                        <a:t>3</a:t>
                      </a:r>
                      <a:r>
                        <a:rPr lang="fr-FR" sz="2000" baseline="0" dirty="0" smtClean="0">
                          <a:solidFill>
                            <a:schemeClr val="tx1">
                              <a:lumMod val="50000"/>
                              <a:lumOff val="50000"/>
                            </a:schemeClr>
                          </a:solidFill>
                        </a:rPr>
                        <a:t> (7,3%)</a:t>
                      </a:r>
                    </a:p>
                    <a:p>
                      <a:pPr algn="ctr"/>
                      <a:endParaRPr lang="fr-FR" sz="2000" dirty="0" smtClean="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3"/>
                  </a:ext>
                </a:extLst>
              </a:tr>
              <a:tr h="370840">
                <a:tc>
                  <a:txBody>
                    <a:bodyPr/>
                    <a:lstStyle/>
                    <a:p>
                      <a:pPr marL="0" lvl="1" algn="l" defTabSz="457200" rtl="0" eaLnBrk="1" latinLnBrk="0" hangingPunct="1"/>
                      <a:r>
                        <a:rPr lang="fr-FR" sz="2000" kern="1200" dirty="0" smtClean="0"/>
                        <a:t>Expérience VIH [médiane (25th – 75th)]</a:t>
                      </a:r>
                      <a:endParaRPr lang="fr-FR" sz="2000" kern="1200" dirty="0">
                        <a:solidFill>
                          <a:schemeClr val="dk1"/>
                        </a:solidFill>
                        <a:latin typeface="Bodoni MT" panose="02070603080606020203" pitchFamily="18" charset="0"/>
                        <a:ea typeface="+mn-ea"/>
                        <a:cs typeface="+mn-cs"/>
                      </a:endParaRPr>
                    </a:p>
                  </a:txBody>
                  <a:tcPr/>
                </a:tc>
                <a:tc>
                  <a:txBody>
                    <a:bodyPr/>
                    <a:lstStyle/>
                    <a:p>
                      <a:pPr algn="ctr"/>
                      <a:r>
                        <a:rPr lang="fr-FR" sz="2000" dirty="0" smtClean="0"/>
                        <a:t>14 (9 – 21)</a:t>
                      </a:r>
                      <a:endParaRPr lang="fr-FR" sz="2000" dirty="0">
                        <a:latin typeface="Bodoni MT" panose="02070603080606020203" pitchFamily="18" charset="0"/>
                      </a:endParaRPr>
                    </a:p>
                  </a:txBody>
                  <a:tcPr/>
                </a:tc>
                <a:tc>
                  <a:txBody>
                    <a:bodyPr/>
                    <a:lstStyle/>
                    <a:p>
                      <a:pPr algn="ctr"/>
                      <a:r>
                        <a:rPr lang="fr-FR" sz="2000" dirty="0" smtClean="0">
                          <a:solidFill>
                            <a:schemeClr val="tx1">
                              <a:lumMod val="50000"/>
                              <a:lumOff val="50000"/>
                            </a:schemeClr>
                          </a:solidFill>
                        </a:rPr>
                        <a:t>15 (6 – 20)</a:t>
                      </a:r>
                      <a:endParaRPr lang="fr-FR" sz="2000" dirty="0" smtClean="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4"/>
                  </a:ext>
                </a:extLst>
              </a:tr>
              <a:tr h="370840">
                <a:tc>
                  <a:txBody>
                    <a:bodyPr/>
                    <a:lstStyle/>
                    <a:p>
                      <a:r>
                        <a:rPr lang="fr-FR" sz="2000" dirty="0" smtClean="0"/>
                        <a:t>Participerai/proposerai</a:t>
                      </a:r>
                    </a:p>
                    <a:p>
                      <a:pPr lvl="1"/>
                      <a:r>
                        <a:rPr lang="fr-FR" sz="2000" dirty="0" smtClean="0"/>
                        <a:t>oui,</a:t>
                      </a:r>
                      <a:r>
                        <a:rPr lang="fr-FR" sz="2000" baseline="0" dirty="0" smtClean="0"/>
                        <a:t> sûrement</a:t>
                      </a:r>
                    </a:p>
                    <a:p>
                      <a:pPr lvl="1"/>
                      <a:r>
                        <a:rPr lang="fr-FR" sz="2000" baseline="0" dirty="0" smtClean="0"/>
                        <a:t>oui, peut être</a:t>
                      </a:r>
                    </a:p>
                    <a:p>
                      <a:pPr lvl="1"/>
                      <a:r>
                        <a:rPr lang="fr-FR" sz="2000" baseline="0" dirty="0" smtClean="0"/>
                        <a:t>non, pas vraiment – pas du tout</a:t>
                      </a:r>
                      <a:endParaRPr lang="fr-FR" sz="2000" dirty="0">
                        <a:latin typeface="Bodoni MT" panose="02070603080606020203" pitchFamily="18" charset="0"/>
                      </a:endParaRPr>
                    </a:p>
                  </a:txBody>
                  <a:tcPr/>
                </a:tc>
                <a:tc>
                  <a:txBody>
                    <a:bodyPr/>
                    <a:lstStyle/>
                    <a:p>
                      <a:pPr algn="ctr"/>
                      <a:endParaRPr lang="fr-FR" sz="2000" dirty="0" smtClean="0"/>
                    </a:p>
                    <a:p>
                      <a:pPr algn="ctr"/>
                      <a:r>
                        <a:rPr lang="fr-FR" sz="2000" dirty="0" smtClean="0"/>
                        <a:t>26 (63,4%)</a:t>
                      </a:r>
                    </a:p>
                    <a:p>
                      <a:pPr algn="ctr"/>
                      <a:r>
                        <a:rPr lang="fr-FR" sz="2000" dirty="0" smtClean="0"/>
                        <a:t>14 (34,1%)</a:t>
                      </a:r>
                    </a:p>
                    <a:p>
                      <a:pPr algn="ctr"/>
                      <a:r>
                        <a:rPr lang="fr-FR" sz="2000" dirty="0" smtClean="0"/>
                        <a:t>1</a:t>
                      </a:r>
                      <a:r>
                        <a:rPr lang="fr-FR" sz="2000" baseline="0" dirty="0" smtClean="0"/>
                        <a:t> (2,4%)</a:t>
                      </a:r>
                      <a:endParaRPr lang="fr-FR" sz="2000" dirty="0">
                        <a:latin typeface="Bodoni MT" panose="02070603080606020203" pitchFamily="18" charset="0"/>
                      </a:endParaRPr>
                    </a:p>
                  </a:txBody>
                  <a:tcPr/>
                </a:tc>
                <a:tc>
                  <a:txBody>
                    <a:bodyPr/>
                    <a:lstStyle/>
                    <a:p>
                      <a:pPr algn="ctr"/>
                      <a:endParaRPr lang="fr-FR" sz="2000" dirty="0" smtClean="0">
                        <a:solidFill>
                          <a:schemeClr val="tx1">
                            <a:lumMod val="50000"/>
                            <a:lumOff val="50000"/>
                          </a:schemeClr>
                        </a:solidFill>
                      </a:endParaRPr>
                    </a:p>
                    <a:p>
                      <a:pPr algn="ctr"/>
                      <a:r>
                        <a:rPr lang="fr-FR" sz="2000" dirty="0" smtClean="0">
                          <a:solidFill>
                            <a:schemeClr val="tx1">
                              <a:lumMod val="50000"/>
                              <a:lumOff val="50000"/>
                            </a:schemeClr>
                          </a:solidFill>
                        </a:rPr>
                        <a:t>24 (58,5%)</a:t>
                      </a:r>
                    </a:p>
                    <a:p>
                      <a:pPr algn="ctr"/>
                      <a:r>
                        <a:rPr lang="fr-FR" sz="2000" dirty="0" smtClean="0">
                          <a:solidFill>
                            <a:schemeClr val="tx1">
                              <a:lumMod val="50000"/>
                              <a:lumOff val="50000"/>
                            </a:schemeClr>
                          </a:solidFill>
                        </a:rPr>
                        <a:t>14 (34,1%)</a:t>
                      </a:r>
                    </a:p>
                    <a:p>
                      <a:pPr algn="ctr"/>
                      <a:r>
                        <a:rPr lang="fr-FR" sz="2000" dirty="0" smtClean="0">
                          <a:solidFill>
                            <a:schemeClr val="tx1">
                              <a:lumMod val="50000"/>
                              <a:lumOff val="50000"/>
                            </a:schemeClr>
                          </a:solidFill>
                        </a:rPr>
                        <a:t>  3</a:t>
                      </a:r>
                      <a:r>
                        <a:rPr lang="fr-FR" sz="2000" baseline="0" dirty="0" smtClean="0">
                          <a:solidFill>
                            <a:schemeClr val="tx1">
                              <a:lumMod val="50000"/>
                              <a:lumOff val="50000"/>
                            </a:schemeClr>
                          </a:solidFill>
                        </a:rPr>
                        <a:t> (7,3%)</a:t>
                      </a:r>
                      <a:endParaRPr lang="fr-FR" sz="2000" dirty="0" smtClean="0">
                        <a:solidFill>
                          <a:schemeClr val="tx1">
                            <a:lumMod val="50000"/>
                            <a:lumOff val="50000"/>
                          </a:schemeClr>
                        </a:solidFill>
                        <a:latin typeface="Bodoni MT" panose="02070603080606020203" pitchFamily="18" charset="0"/>
                      </a:endParaRPr>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81643" y="6375906"/>
            <a:ext cx="11789227" cy="369332"/>
          </a:xfrm>
          <a:prstGeom prst="rect">
            <a:avLst/>
          </a:prstGeom>
        </p:spPr>
        <p:txBody>
          <a:bodyPr wrap="square">
            <a:spAutoFit/>
          </a:bodyPr>
          <a:lstStyle/>
          <a:p>
            <a:pPr lvl="1" algn="r"/>
            <a:r>
              <a:rPr lang="fr-FR" b="1" dirty="0"/>
              <a:t>5 services </a:t>
            </a:r>
            <a:r>
              <a:rPr lang="fr-FR" dirty="0"/>
              <a:t>: Bicêtre, Bordeaux, Marseille, Nantes, Suresnes </a:t>
            </a:r>
            <a:endParaRPr lang="fr-FR" dirty="0"/>
          </a:p>
        </p:txBody>
      </p:sp>
    </p:spTree>
    <p:extLst>
      <p:ext uri="{BB962C8B-B14F-4D97-AF65-F5344CB8AC3E}">
        <p14:creationId xmlns:p14="http://schemas.microsoft.com/office/powerpoint/2010/main" val="171546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53654"/>
            <a:ext cx="8911687" cy="715293"/>
          </a:xfrm>
        </p:spPr>
        <p:txBody>
          <a:bodyPr>
            <a:normAutofit/>
          </a:bodyPr>
          <a:lstStyle/>
          <a:p>
            <a:r>
              <a:rPr lang="fr-FR" dirty="0" smtClean="0">
                <a:solidFill>
                  <a:schemeClr val="accent1"/>
                </a:solidFill>
              </a:rPr>
              <a:t>4. Q-sort</a:t>
            </a:r>
            <a:endParaRPr lang="fr-FR" dirty="0">
              <a:solidFill>
                <a:schemeClr val="accent1"/>
              </a:solidFill>
            </a:endParaRPr>
          </a:p>
        </p:txBody>
      </p:sp>
      <p:sp>
        <p:nvSpPr>
          <p:cNvPr id="3" name="Espace réservé du contenu 2"/>
          <p:cNvSpPr>
            <a:spLocks noGrp="1"/>
          </p:cNvSpPr>
          <p:nvPr>
            <p:ph idx="1"/>
          </p:nvPr>
        </p:nvSpPr>
        <p:spPr>
          <a:xfrm>
            <a:off x="114300" y="1927001"/>
            <a:ext cx="11968843" cy="4584878"/>
          </a:xfrm>
        </p:spPr>
        <p:txBody>
          <a:bodyPr>
            <a:normAutofit/>
          </a:bodyPr>
          <a:lstStyle/>
          <a:p>
            <a:pPr marL="0" indent="0">
              <a:buNone/>
            </a:pPr>
            <a:r>
              <a:rPr lang="fr-FR" altLang="fr-FR" sz="2800" dirty="0" smtClean="0"/>
              <a:t>En face à face assisté par ordinateur</a:t>
            </a:r>
          </a:p>
          <a:p>
            <a:pPr lvl="1">
              <a:buClr>
                <a:schemeClr val="accent5"/>
              </a:buClr>
              <a:buFont typeface="Wingdings 3" panose="05040102010807070707" pitchFamily="18" charset="2"/>
              <a:buChar char="î"/>
            </a:pPr>
            <a:r>
              <a:rPr lang="fr-FR" altLang="fr-FR" sz="2400" dirty="0" smtClean="0"/>
              <a:t>Classement en 3 piles (d’accord, neutre, pas d’accord)</a:t>
            </a:r>
          </a:p>
          <a:p>
            <a:pPr lvl="1">
              <a:buClr>
                <a:schemeClr val="accent5"/>
              </a:buClr>
              <a:buFont typeface="Wingdings 3" panose="05040102010807070707" pitchFamily="18" charset="2"/>
              <a:buChar char="î"/>
            </a:pPr>
            <a:r>
              <a:rPr lang="fr-FR" altLang="fr-FR" sz="2400" dirty="0" smtClean="0"/>
              <a:t>Classement sur la grille de classement </a:t>
            </a:r>
            <a:r>
              <a:rPr lang="fr-FR" altLang="fr-FR" sz="2400" dirty="0" smtClean="0">
                <a:solidFill>
                  <a:schemeClr val="tx1"/>
                </a:solidFill>
              </a:rPr>
              <a:t>à partir des 3 piles </a:t>
            </a:r>
            <a:r>
              <a:rPr lang="fr-FR" altLang="fr-FR" sz="2400" dirty="0" smtClean="0">
                <a:solidFill>
                  <a:schemeClr val="tx1"/>
                </a:solidFill>
              </a:rPr>
              <a:t>(possibilité </a:t>
            </a:r>
            <a:r>
              <a:rPr lang="fr-FR" altLang="fr-FR" sz="2400" dirty="0" smtClean="0">
                <a:solidFill>
                  <a:schemeClr val="tx1"/>
                </a:solidFill>
              </a:rPr>
              <a:t>de changer d’avis)</a:t>
            </a:r>
          </a:p>
          <a:p>
            <a:pPr lvl="1">
              <a:buClr>
                <a:schemeClr val="accent5"/>
              </a:buClr>
              <a:buFont typeface="Wingdings 3" panose="05040102010807070707" pitchFamily="18" charset="2"/>
              <a:buChar char="î"/>
            </a:pPr>
            <a:r>
              <a:rPr lang="fr-FR" altLang="fr-FR" sz="2400" dirty="0" smtClean="0"/>
              <a:t>Raison de classement des énoncés aux extrêmes (</a:t>
            </a:r>
            <a:r>
              <a:rPr lang="fr-FR" altLang="fr-FR" sz="2400" dirty="0" smtClean="0">
                <a:solidFill>
                  <a:srgbClr val="FF0000"/>
                </a:solidFill>
              </a:rPr>
              <a:t>+4</a:t>
            </a:r>
            <a:r>
              <a:rPr lang="fr-FR" altLang="fr-FR" sz="2400" dirty="0" smtClean="0"/>
              <a:t>/</a:t>
            </a:r>
            <a:r>
              <a:rPr lang="fr-FR" altLang="fr-FR" sz="2400" dirty="0" smtClean="0">
                <a:solidFill>
                  <a:srgbClr val="00B0F0"/>
                </a:solidFill>
              </a:rPr>
              <a:t>-4)</a:t>
            </a:r>
            <a:r>
              <a:rPr lang="fr-FR" altLang="fr-FR" sz="2400" dirty="0" smtClean="0"/>
              <a:t> pour aider à l’interprétation</a:t>
            </a:r>
          </a:p>
        </p:txBody>
      </p:sp>
      <p:sp>
        <p:nvSpPr>
          <p:cNvPr id="4" name="Rectangle 3"/>
          <p:cNvSpPr/>
          <p:nvPr/>
        </p:nvSpPr>
        <p:spPr>
          <a:xfrm>
            <a:off x="745672" y="4050569"/>
            <a:ext cx="11154159" cy="2246769"/>
          </a:xfrm>
          <a:prstGeom prst="rect">
            <a:avLst/>
          </a:prstGeom>
        </p:spPr>
        <p:txBody>
          <a:bodyPr wrap="square">
            <a:spAutoFit/>
          </a:bodyPr>
          <a:lstStyle/>
          <a:p>
            <a:pPr marL="449263" algn="just"/>
            <a:r>
              <a:rPr lang="fr-FR" sz="2000" dirty="0" smtClean="0"/>
              <a:t>Description résumée des </a:t>
            </a:r>
            <a:r>
              <a:rPr lang="fr-FR" sz="2000" dirty="0"/>
              <a:t>3 phases des futurs </a:t>
            </a:r>
            <a:r>
              <a:rPr lang="fr-FR" sz="2000" dirty="0" smtClean="0"/>
              <a:t>essais</a:t>
            </a:r>
            <a:endParaRPr lang="fr-FR" sz="2000" dirty="0"/>
          </a:p>
          <a:p>
            <a:pPr lvl="1" algn="just">
              <a:buFont typeface="+mj-lt"/>
              <a:buAutoNum type="arabicPeriod"/>
            </a:pPr>
            <a:r>
              <a:rPr lang="fr-FR" sz="2000" b="1" dirty="0" smtClean="0"/>
              <a:t> </a:t>
            </a:r>
            <a:r>
              <a:rPr lang="fr-FR" sz="2000" b="1" dirty="0" smtClean="0">
                <a:solidFill>
                  <a:schemeClr val="accent3"/>
                </a:solidFill>
              </a:rPr>
              <a:t>Intensification</a:t>
            </a:r>
            <a:r>
              <a:rPr lang="fr-FR" sz="2000" b="1" dirty="0" smtClean="0"/>
              <a:t> </a:t>
            </a:r>
            <a:r>
              <a:rPr lang="fr-FR" sz="2000" dirty="0" smtClean="0"/>
              <a:t>du traitement ARV (</a:t>
            </a:r>
            <a:r>
              <a:rPr lang="fr-FR" sz="2000" dirty="0"/>
              <a:t>durée de 3 à 6 mois)</a:t>
            </a:r>
            <a:endParaRPr lang="fr-FR" sz="2000" strike="sngStrike" dirty="0"/>
          </a:p>
          <a:p>
            <a:pPr lvl="1" algn="just">
              <a:buFont typeface="+mj-lt"/>
              <a:buAutoNum type="arabicPeriod"/>
            </a:pPr>
            <a:r>
              <a:rPr lang="fr-FR" sz="2000" b="1" dirty="0" smtClean="0"/>
              <a:t> </a:t>
            </a:r>
            <a:r>
              <a:rPr lang="fr-FR" sz="2000" dirty="0" smtClean="0"/>
              <a:t>Administration </a:t>
            </a:r>
            <a:r>
              <a:rPr lang="fr-FR" sz="2000" dirty="0"/>
              <a:t>d’un </a:t>
            </a:r>
            <a:r>
              <a:rPr lang="fr-FR" sz="2000" dirty="0">
                <a:solidFill>
                  <a:schemeClr val="accent3"/>
                </a:solidFill>
              </a:rPr>
              <a:t>traitement </a:t>
            </a:r>
            <a:r>
              <a:rPr lang="fr-FR" sz="2000" b="1" dirty="0" smtClean="0">
                <a:solidFill>
                  <a:schemeClr val="accent3"/>
                </a:solidFill>
              </a:rPr>
              <a:t>innovant </a:t>
            </a:r>
            <a:r>
              <a:rPr lang="fr-FR" sz="2000" dirty="0"/>
              <a:t>pour diminuer les réservoirs </a:t>
            </a:r>
            <a:r>
              <a:rPr lang="fr-FR" sz="2000" dirty="0" smtClean="0"/>
              <a:t>VIH </a:t>
            </a:r>
            <a:r>
              <a:rPr lang="fr-FR" sz="2000" dirty="0"/>
              <a:t>dans l'organisme et/ou augmenter les défenses immunitaires anti-VIH. Des </a:t>
            </a:r>
            <a:r>
              <a:rPr lang="fr-FR" sz="2000" dirty="0">
                <a:solidFill>
                  <a:schemeClr val="accent5"/>
                </a:solidFill>
              </a:rPr>
              <a:t>effets indésirables </a:t>
            </a:r>
            <a:r>
              <a:rPr lang="fr-FR" sz="2000" dirty="0"/>
              <a:t>sont prévisibles et le </a:t>
            </a:r>
            <a:r>
              <a:rPr lang="fr-FR" sz="2000" dirty="0">
                <a:solidFill>
                  <a:schemeClr val="accent5"/>
                </a:solidFill>
              </a:rPr>
              <a:t>suivi</a:t>
            </a:r>
            <a:r>
              <a:rPr lang="fr-FR" sz="2000" dirty="0"/>
              <a:t> médical sera </a:t>
            </a:r>
            <a:r>
              <a:rPr lang="fr-FR" sz="2000" dirty="0">
                <a:solidFill>
                  <a:schemeClr val="accent5"/>
                </a:solidFill>
              </a:rPr>
              <a:t>intensifié</a:t>
            </a:r>
            <a:r>
              <a:rPr lang="fr-FR" sz="2000" dirty="0"/>
              <a:t>. </a:t>
            </a:r>
          </a:p>
          <a:p>
            <a:pPr lvl="1" algn="just">
              <a:buFont typeface="+mj-lt"/>
              <a:buAutoNum type="arabicPeriod"/>
            </a:pPr>
            <a:r>
              <a:rPr lang="fr-FR" sz="2000" b="1" dirty="0" smtClean="0"/>
              <a:t> </a:t>
            </a:r>
            <a:r>
              <a:rPr lang="fr-FR" sz="2000" b="1" dirty="0" smtClean="0">
                <a:solidFill>
                  <a:schemeClr val="accent3"/>
                </a:solidFill>
              </a:rPr>
              <a:t>Arrêt </a:t>
            </a:r>
            <a:r>
              <a:rPr lang="fr-FR" sz="2000" b="1" dirty="0">
                <a:solidFill>
                  <a:schemeClr val="accent3"/>
                </a:solidFill>
              </a:rPr>
              <a:t>du </a:t>
            </a:r>
            <a:r>
              <a:rPr lang="fr-FR" sz="2000" b="1" dirty="0" smtClean="0">
                <a:solidFill>
                  <a:schemeClr val="accent3"/>
                </a:solidFill>
              </a:rPr>
              <a:t>TARV </a:t>
            </a:r>
            <a:r>
              <a:rPr lang="fr-FR" sz="2000" dirty="0"/>
              <a:t>pour vérifier l'efficacité de la stratégie </a:t>
            </a:r>
            <a:r>
              <a:rPr lang="fr-FR" sz="2000" dirty="0" smtClean="0"/>
              <a:t>innovante (virus plus </a:t>
            </a:r>
            <a:r>
              <a:rPr lang="fr-FR" sz="2000" dirty="0"/>
              <a:t>capable de se </a:t>
            </a:r>
            <a:r>
              <a:rPr lang="fr-FR" sz="2000" dirty="0" smtClean="0"/>
              <a:t>multiplier). Evaluation par </a:t>
            </a:r>
            <a:r>
              <a:rPr lang="fr-FR" sz="2000" dirty="0"/>
              <a:t>la </a:t>
            </a:r>
            <a:r>
              <a:rPr lang="fr-FR" sz="2000" dirty="0">
                <a:solidFill>
                  <a:schemeClr val="accent5"/>
                </a:solidFill>
              </a:rPr>
              <a:t>mesure rapprochée de la charge virale</a:t>
            </a:r>
            <a:r>
              <a:rPr lang="fr-FR" sz="2000" dirty="0"/>
              <a:t>. </a:t>
            </a:r>
          </a:p>
        </p:txBody>
      </p:sp>
    </p:spTree>
    <p:extLst>
      <p:ext uri="{BB962C8B-B14F-4D97-AF65-F5344CB8AC3E}">
        <p14:creationId xmlns:p14="http://schemas.microsoft.com/office/powerpoint/2010/main" val="29873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157" y="1878733"/>
            <a:ext cx="11854243" cy="5254580"/>
          </a:xfrm>
        </p:spPr>
        <p:txBody>
          <a:bodyPr>
            <a:normAutofit/>
          </a:bodyPr>
          <a:lstStyle/>
          <a:p>
            <a:pPr marL="228600" lvl="1" indent="0">
              <a:lnSpc>
                <a:spcPct val="90000"/>
              </a:lnSpc>
              <a:buNone/>
            </a:pPr>
            <a:r>
              <a:rPr lang="fr-FR" altLang="fr-FR" sz="2400" dirty="0" smtClean="0"/>
              <a:t>L’analyse des données est un processus </a:t>
            </a:r>
            <a:r>
              <a:rPr lang="fr-FR" altLang="fr-FR" sz="2400" dirty="0" smtClean="0"/>
              <a:t>itératif (Différents </a:t>
            </a:r>
            <a:r>
              <a:rPr lang="fr-FR" altLang="fr-FR" sz="2400" dirty="0" smtClean="0"/>
              <a:t>logiciels dédiés : </a:t>
            </a:r>
            <a:r>
              <a:rPr lang="fr-FR" altLang="fr-FR" sz="2400" dirty="0" smtClean="0"/>
              <a:t>PQ-</a:t>
            </a:r>
            <a:r>
              <a:rPr lang="fr-FR" altLang="fr-FR" sz="2400" dirty="0" err="1" smtClean="0"/>
              <a:t>method</a:t>
            </a:r>
            <a:r>
              <a:rPr lang="fr-FR" altLang="fr-FR" sz="2400" dirty="0" smtClean="0"/>
              <a:t>)</a:t>
            </a:r>
            <a:endParaRPr lang="fr-FR" altLang="fr-FR" sz="2400" dirty="0" smtClean="0"/>
          </a:p>
          <a:p>
            <a:pPr marL="228600" lvl="1" indent="0">
              <a:lnSpc>
                <a:spcPct val="90000"/>
              </a:lnSpc>
              <a:buNone/>
            </a:pPr>
            <a:r>
              <a:rPr lang="fr-FR" altLang="fr-FR" sz="2400" dirty="0" smtClean="0"/>
              <a:t>Analyse factorielle et rotation des facteurs. 1 facteur représente un point de vue partagé (corrélation significative)</a:t>
            </a:r>
          </a:p>
          <a:p>
            <a:pPr lvl="1">
              <a:lnSpc>
                <a:spcPct val="90000"/>
              </a:lnSpc>
            </a:pPr>
            <a:r>
              <a:rPr lang="fr-FR" altLang="fr-FR" sz="2400" b="1" dirty="0" smtClean="0"/>
              <a:t>Analyse holistique </a:t>
            </a:r>
            <a:r>
              <a:rPr lang="fr-FR" altLang="fr-FR" sz="2400" dirty="0" smtClean="0"/>
              <a:t>: les facteurs s’interprètent non pas en regardant les énoncés un par un, mais les uns par rapport aux autres, et en comparant les facteurs. On regarde plus </a:t>
            </a:r>
            <a:r>
              <a:rPr lang="fr-FR" altLang="fr-FR" sz="2400" dirty="0" smtClean="0"/>
              <a:t>spécifiquement :</a:t>
            </a:r>
            <a:endParaRPr lang="fr-FR" altLang="fr-FR" sz="2400" dirty="0"/>
          </a:p>
          <a:p>
            <a:pPr lvl="2">
              <a:lnSpc>
                <a:spcPct val="90000"/>
              </a:lnSpc>
              <a:buClr>
                <a:schemeClr val="accent5"/>
              </a:buClr>
              <a:buFont typeface="Wingdings 3" panose="05040102010807070707" pitchFamily="18" charset="2"/>
              <a:buChar char="î"/>
            </a:pPr>
            <a:r>
              <a:rPr lang="fr-FR" altLang="fr-FR" sz="2400" dirty="0"/>
              <a:t>Les énoncés qui font </a:t>
            </a:r>
            <a:r>
              <a:rPr lang="fr-FR" altLang="fr-FR" sz="2400" i="1" dirty="0"/>
              <a:t>consensus</a:t>
            </a:r>
            <a:r>
              <a:rPr lang="fr-FR" altLang="fr-FR" sz="2400" dirty="0"/>
              <a:t> (</a:t>
            </a:r>
            <a:r>
              <a:rPr lang="fr-FR" sz="2400" dirty="0"/>
              <a:t>aucune différence significative (0.01 ou 0.05*) de classement/positionnement entre aucune paire de facteurs (comparaison deux à deux)</a:t>
            </a:r>
            <a:endParaRPr lang="fr-FR" altLang="fr-FR" sz="2400" dirty="0"/>
          </a:p>
          <a:p>
            <a:pPr lvl="2">
              <a:lnSpc>
                <a:spcPct val="90000"/>
              </a:lnSpc>
              <a:buClr>
                <a:schemeClr val="accent5"/>
              </a:buClr>
              <a:buFont typeface="Wingdings 3" panose="05040102010807070707" pitchFamily="18" charset="2"/>
              <a:buChar char="î"/>
            </a:pPr>
            <a:r>
              <a:rPr lang="fr-FR" altLang="fr-FR" sz="2400" dirty="0"/>
              <a:t>Les énoncés </a:t>
            </a:r>
            <a:r>
              <a:rPr lang="fr-FR" altLang="fr-FR" sz="2400" b="1" dirty="0"/>
              <a:t>distinctifs</a:t>
            </a:r>
            <a:r>
              <a:rPr lang="fr-FR" altLang="fr-FR" sz="2400" dirty="0"/>
              <a:t> pour un facteur (</a:t>
            </a:r>
            <a:r>
              <a:rPr lang="fr-FR" sz="2400" dirty="0"/>
              <a:t>présente une différence significative (0.05 ou 0.01*) de classement par rapport aux autres facteurs).</a:t>
            </a:r>
          </a:p>
          <a:p>
            <a:pPr lvl="2">
              <a:lnSpc>
                <a:spcPct val="90000"/>
              </a:lnSpc>
              <a:buClr>
                <a:schemeClr val="accent5"/>
              </a:buClr>
              <a:buFont typeface="Wingdings 3" panose="05040102010807070707" pitchFamily="18" charset="2"/>
              <a:buChar char="î"/>
            </a:pPr>
            <a:r>
              <a:rPr lang="fr-FR" altLang="fr-FR" sz="2400" dirty="0"/>
              <a:t>Les énoncés classés plus haut que </a:t>
            </a:r>
            <a:r>
              <a:rPr lang="fr-FR" altLang="fr-FR" sz="2400" dirty="0" err="1"/>
              <a:t>ds</a:t>
            </a:r>
            <a:r>
              <a:rPr lang="fr-FR" altLang="fr-FR" sz="2400" dirty="0"/>
              <a:t> tous les autres facteurs </a:t>
            </a:r>
            <a:r>
              <a:rPr lang="fr-FR" altLang="fr-FR" sz="2400" dirty="0" smtClean="0"/>
              <a:t>(</a:t>
            </a:r>
            <a:r>
              <a:rPr lang="fr-FR" altLang="fr-FR" sz="2400" dirty="0" smtClean="0">
                <a:solidFill>
                  <a:srgbClr val="FF0000"/>
                </a:solidFill>
              </a:rPr>
              <a:t>plus en accord +</a:t>
            </a:r>
            <a:r>
              <a:rPr lang="fr-FR" altLang="fr-FR" sz="2400" dirty="0" smtClean="0"/>
              <a:t>)</a:t>
            </a:r>
            <a:endParaRPr lang="fr-FR" altLang="fr-FR" sz="2400" dirty="0"/>
          </a:p>
          <a:p>
            <a:pPr lvl="2">
              <a:lnSpc>
                <a:spcPct val="90000"/>
              </a:lnSpc>
              <a:buClr>
                <a:schemeClr val="accent5"/>
              </a:buClr>
              <a:buFont typeface="Wingdings 3" panose="05040102010807070707" pitchFamily="18" charset="2"/>
              <a:buChar char="î"/>
            </a:pPr>
            <a:r>
              <a:rPr lang="fr-FR" altLang="fr-FR" sz="2400" dirty="0"/>
              <a:t>Les énoncés classés plus bas que dans tous les autres facteurs </a:t>
            </a:r>
            <a:r>
              <a:rPr lang="fr-FR" altLang="fr-FR" sz="2400" dirty="0" smtClean="0"/>
              <a:t>(</a:t>
            </a:r>
            <a:r>
              <a:rPr lang="fr-FR" altLang="fr-FR" sz="2400" dirty="0" smtClean="0">
                <a:solidFill>
                  <a:srgbClr val="00B0F0"/>
                </a:solidFill>
              </a:rPr>
              <a:t>plus en désaccord-</a:t>
            </a:r>
            <a:r>
              <a:rPr lang="fr-FR" altLang="fr-FR" sz="2400" dirty="0" smtClean="0"/>
              <a:t>)</a:t>
            </a:r>
            <a:endParaRPr lang="fr-FR" altLang="fr-FR" sz="2400" dirty="0"/>
          </a:p>
        </p:txBody>
      </p:sp>
      <p:sp>
        <p:nvSpPr>
          <p:cNvPr id="4" name="Titre 1"/>
          <p:cNvSpPr txBox="1">
            <a:spLocks/>
          </p:cNvSpPr>
          <p:nvPr/>
        </p:nvSpPr>
        <p:spPr>
          <a:xfrm>
            <a:off x="2488150" y="611231"/>
            <a:ext cx="8911687" cy="7152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chemeClr val="accent1"/>
                </a:solidFill>
              </a:rPr>
              <a:t>5. Analyse des données et interprétation</a:t>
            </a:r>
            <a:endParaRPr lang="fr-FR" dirty="0">
              <a:solidFill>
                <a:schemeClr val="accent1"/>
              </a:solidFill>
            </a:endParaRPr>
          </a:p>
        </p:txBody>
      </p:sp>
    </p:spTree>
    <p:extLst>
      <p:ext uri="{BB962C8B-B14F-4D97-AF65-F5344CB8AC3E}">
        <p14:creationId xmlns:p14="http://schemas.microsoft.com/office/powerpoint/2010/main" val="2949603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1352031" y="84370"/>
            <a:ext cx="6098552" cy="576262"/>
          </a:xfrm>
        </p:spPr>
        <p:txBody>
          <a:bodyPr/>
          <a:lstStyle/>
          <a:p>
            <a:r>
              <a:rPr lang="fr-FR" dirty="0" smtClean="0"/>
              <a:t>Un exemple de classement</a:t>
            </a:r>
            <a:endParaRPr lang="fr-FR" dirty="0"/>
          </a:p>
        </p:txBody>
      </p:sp>
      <p:pic>
        <p:nvPicPr>
          <p:cNvPr id="3" name="Image 2" descr="F1-PAT rot [Mode de compatibilité] - Word"/>
          <p:cNvPicPr>
            <a:picLocks noChangeAspect="1"/>
          </p:cNvPicPr>
          <p:nvPr/>
        </p:nvPicPr>
        <p:blipFill rotWithShape="1">
          <a:blip r:embed="rId2">
            <a:extLst>
              <a:ext uri="{28A0092B-C50C-407E-A947-70E740481C1C}">
                <a14:useLocalDpi xmlns:a14="http://schemas.microsoft.com/office/drawing/2010/main" val="0"/>
              </a:ext>
            </a:extLst>
          </a:blip>
          <a:srcRect l="20070" t="17339" r="19824" b="7650"/>
          <a:stretch/>
        </p:blipFill>
        <p:spPr>
          <a:xfrm>
            <a:off x="0" y="111439"/>
            <a:ext cx="12192000" cy="6746562"/>
          </a:xfrm>
          <a:prstGeom prst="rect">
            <a:avLst/>
          </a:prstGeom>
        </p:spPr>
      </p:pic>
    </p:spTree>
    <p:extLst>
      <p:ext uri="{BB962C8B-B14F-4D97-AF65-F5344CB8AC3E}">
        <p14:creationId xmlns:p14="http://schemas.microsoft.com/office/powerpoint/2010/main" val="1126741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872" y="675511"/>
            <a:ext cx="12327881" cy="665018"/>
          </a:xfrm>
        </p:spPr>
        <p:txBody>
          <a:bodyPr>
            <a:normAutofit/>
          </a:bodyPr>
          <a:lstStyle/>
          <a:p>
            <a:r>
              <a:rPr lang="fr-FR" sz="2800" dirty="0" smtClean="0"/>
              <a:t>Résultats: </a:t>
            </a:r>
            <a:r>
              <a:rPr lang="fr-FR" sz="2800" dirty="0" smtClean="0">
                <a:solidFill>
                  <a:schemeClr val="accent1"/>
                </a:solidFill>
              </a:rPr>
              <a:t>4 points de vue exprimant un </a:t>
            </a:r>
            <a:r>
              <a:rPr lang="fr-FR" sz="2800" dirty="0" err="1" smtClean="0">
                <a:solidFill>
                  <a:schemeClr val="accent1"/>
                </a:solidFill>
              </a:rPr>
              <a:t>gradiant</a:t>
            </a:r>
            <a:r>
              <a:rPr lang="fr-FR" sz="2800" dirty="0" smtClean="0">
                <a:solidFill>
                  <a:schemeClr val="accent1"/>
                </a:solidFill>
              </a:rPr>
              <a:t> </a:t>
            </a:r>
            <a:r>
              <a:rPr lang="fr-FR" sz="2800" dirty="0" smtClean="0">
                <a:solidFill>
                  <a:schemeClr val="accent1"/>
                </a:solidFill>
              </a:rPr>
              <a:t>d’acceptation</a:t>
            </a:r>
            <a:endParaRPr lang="fr-FR" sz="2800" dirty="0">
              <a:solidFill>
                <a:schemeClr val="accent1"/>
              </a:solidFill>
            </a:endParaRPr>
          </a:p>
        </p:txBody>
      </p:sp>
      <p:sp>
        <p:nvSpPr>
          <p:cNvPr id="3" name="Espace réservé du contenu 2"/>
          <p:cNvSpPr>
            <a:spLocks noGrp="1"/>
          </p:cNvSpPr>
          <p:nvPr>
            <p:ph idx="1"/>
          </p:nvPr>
        </p:nvSpPr>
        <p:spPr>
          <a:xfrm>
            <a:off x="59872" y="1809660"/>
            <a:ext cx="12181114" cy="5260612"/>
          </a:xfrm>
        </p:spPr>
        <p:txBody>
          <a:bodyPr>
            <a:noAutofit/>
          </a:bodyPr>
          <a:lstStyle/>
          <a:p>
            <a:pPr marL="0" indent="0">
              <a:buNone/>
            </a:pPr>
            <a:r>
              <a:rPr lang="fr-FR" sz="2800" dirty="0" smtClean="0">
                <a:solidFill>
                  <a:schemeClr val="tx1"/>
                </a:solidFill>
              </a:rPr>
              <a:t>62% </a:t>
            </a:r>
            <a:r>
              <a:rPr lang="fr-FR" sz="2800" dirty="0">
                <a:solidFill>
                  <a:schemeClr val="tx1"/>
                </a:solidFill>
              </a:rPr>
              <a:t>de la variabilité des points de vue </a:t>
            </a:r>
            <a:r>
              <a:rPr lang="fr-FR" sz="2800" dirty="0" smtClean="0">
                <a:solidFill>
                  <a:schemeClr val="tx1"/>
                </a:solidFill>
              </a:rPr>
              <a:t>exprimés</a:t>
            </a:r>
            <a:endParaRPr lang="fr-FR" sz="2800" dirty="0" smtClean="0"/>
          </a:p>
          <a:p>
            <a:pPr marL="457200" lvl="1" indent="0">
              <a:buNone/>
            </a:pPr>
            <a:r>
              <a:rPr lang="fr-FR" sz="2400" b="1" dirty="0"/>
              <a:t>F2</a:t>
            </a:r>
            <a:r>
              <a:rPr lang="fr-FR" sz="2400" dirty="0"/>
              <a:t> </a:t>
            </a:r>
            <a:r>
              <a:rPr lang="fr-FR" sz="2400" dirty="0" smtClean="0"/>
              <a:t> 16</a:t>
            </a:r>
            <a:r>
              <a:rPr lang="fr-FR" sz="2400" dirty="0"/>
              <a:t>% «</a:t>
            </a:r>
            <a:r>
              <a:rPr lang="fr-FR" sz="2400" dirty="0" smtClean="0"/>
              <a:t> </a:t>
            </a:r>
            <a:r>
              <a:rPr lang="fr-FR" sz="2400" dirty="0" smtClean="0">
                <a:solidFill>
                  <a:schemeClr val="accent3"/>
                </a:solidFill>
              </a:rPr>
              <a:t>acceptation sans retenue</a:t>
            </a:r>
            <a:r>
              <a:rPr lang="fr-FR" sz="2400" dirty="0" smtClean="0"/>
              <a:t> »</a:t>
            </a:r>
            <a:endParaRPr lang="fr-FR" sz="2400" dirty="0"/>
          </a:p>
          <a:p>
            <a:pPr marL="457200" lvl="1" indent="0">
              <a:buNone/>
            </a:pPr>
            <a:r>
              <a:rPr lang="fr-FR" sz="2400" b="1" dirty="0" smtClean="0"/>
              <a:t>F1 </a:t>
            </a:r>
            <a:r>
              <a:rPr lang="fr-FR" sz="2400" dirty="0" smtClean="0"/>
              <a:t> </a:t>
            </a:r>
            <a:r>
              <a:rPr lang="fr-FR" sz="2400" dirty="0"/>
              <a:t>19% «</a:t>
            </a:r>
            <a:r>
              <a:rPr lang="fr-FR" sz="2400" dirty="0" smtClean="0"/>
              <a:t> </a:t>
            </a:r>
            <a:r>
              <a:rPr lang="fr-FR" sz="2400" dirty="0" smtClean="0">
                <a:solidFill>
                  <a:schemeClr val="accent3"/>
                </a:solidFill>
              </a:rPr>
              <a:t>acceptation </a:t>
            </a:r>
            <a:r>
              <a:rPr lang="fr-FR" sz="2400" dirty="0" smtClean="0">
                <a:solidFill>
                  <a:schemeClr val="accent3"/>
                </a:solidFill>
              </a:rPr>
              <a:t>conditionnée</a:t>
            </a:r>
            <a:r>
              <a:rPr lang="fr-FR" sz="2400" dirty="0" smtClean="0"/>
              <a:t> »</a:t>
            </a:r>
          </a:p>
          <a:p>
            <a:pPr marL="457200" lvl="1" indent="0">
              <a:buNone/>
            </a:pPr>
            <a:r>
              <a:rPr lang="fr-FR" sz="2400" b="1" dirty="0" smtClean="0"/>
              <a:t>F3</a:t>
            </a:r>
            <a:r>
              <a:rPr lang="fr-FR" sz="2400" dirty="0" smtClean="0"/>
              <a:t>  15% « </a:t>
            </a:r>
            <a:r>
              <a:rPr lang="fr-FR" sz="2400" dirty="0" smtClean="0">
                <a:solidFill>
                  <a:schemeClr val="accent2"/>
                </a:solidFill>
              </a:rPr>
              <a:t>refus effets indésirables </a:t>
            </a:r>
            <a:r>
              <a:rPr lang="fr-FR" sz="2400" dirty="0" smtClean="0"/>
              <a:t>»  </a:t>
            </a:r>
            <a:endParaRPr lang="fr-FR" sz="2400" dirty="0" smtClean="0"/>
          </a:p>
          <a:p>
            <a:pPr marL="457200" lvl="1" indent="0">
              <a:buNone/>
            </a:pPr>
            <a:r>
              <a:rPr lang="fr-FR" sz="2400" b="1" dirty="0" smtClean="0"/>
              <a:t>F4 </a:t>
            </a:r>
            <a:r>
              <a:rPr lang="fr-FR" sz="2400" dirty="0" smtClean="0"/>
              <a:t> 12% « </a:t>
            </a:r>
            <a:r>
              <a:rPr lang="fr-FR" sz="2400" dirty="0" smtClean="0">
                <a:solidFill>
                  <a:schemeClr val="accent2"/>
                </a:solidFill>
              </a:rPr>
              <a:t>réticence</a:t>
            </a:r>
            <a:r>
              <a:rPr lang="fr-FR" sz="2400" dirty="0" smtClean="0"/>
              <a:t> </a:t>
            </a:r>
            <a:r>
              <a:rPr lang="fr-FR" sz="2400" dirty="0" smtClean="0"/>
              <a:t>»</a:t>
            </a:r>
          </a:p>
          <a:p>
            <a:pPr marL="0" indent="0">
              <a:buNone/>
            </a:pPr>
            <a:endParaRPr lang="fr-FR" sz="2400" b="1" i="1" dirty="0">
              <a:solidFill>
                <a:schemeClr val="accent2"/>
              </a:solidFill>
            </a:endParaRPr>
          </a:p>
          <a:p>
            <a:pPr marL="3946525" indent="0">
              <a:buNone/>
            </a:pPr>
            <a:r>
              <a:rPr lang="fr-FR" sz="2800" b="1" i="1" dirty="0" smtClean="0">
                <a:solidFill>
                  <a:schemeClr val="accent1"/>
                </a:solidFill>
              </a:rPr>
              <a:t>Consensus</a:t>
            </a:r>
            <a:r>
              <a:rPr lang="fr-FR" sz="2800" b="1" i="1" dirty="0" smtClean="0">
                <a:solidFill>
                  <a:schemeClr val="accent2"/>
                </a:solidFill>
              </a:rPr>
              <a:t> </a:t>
            </a:r>
            <a:r>
              <a:rPr lang="fr-FR" sz="2800" b="1" i="1" dirty="0" smtClean="0">
                <a:solidFill>
                  <a:schemeClr val="accent1"/>
                </a:solidFill>
              </a:rPr>
              <a:t>: </a:t>
            </a:r>
          </a:p>
          <a:p>
            <a:pPr marL="3946525" indent="0">
              <a:spcBef>
                <a:spcPts val="0"/>
              </a:spcBef>
              <a:spcAft>
                <a:spcPts val="300"/>
              </a:spcAft>
              <a:buNone/>
            </a:pPr>
            <a:r>
              <a:rPr lang="fr-FR" sz="2800" b="1" i="1" dirty="0"/>
              <a:t>	</a:t>
            </a:r>
            <a:r>
              <a:rPr lang="fr-FR" sz="2400" i="1" dirty="0" smtClean="0"/>
              <a:t>médecin référent qui s’occupe du suivi, </a:t>
            </a:r>
          </a:p>
          <a:p>
            <a:pPr marL="3946525" indent="0">
              <a:spcBef>
                <a:spcPts val="0"/>
              </a:spcBef>
              <a:spcAft>
                <a:spcPts val="300"/>
              </a:spcAft>
              <a:buNone/>
            </a:pPr>
            <a:r>
              <a:rPr lang="fr-FR" sz="2400" i="1" dirty="0"/>
              <a:t>	</a:t>
            </a:r>
            <a:r>
              <a:rPr lang="fr-FR" sz="2400" i="1" dirty="0" smtClean="0"/>
              <a:t>retour d’information de la part des médecins. </a:t>
            </a:r>
            <a:endParaRPr lang="fr-FR" sz="2400" i="1" dirty="0"/>
          </a:p>
          <a:p>
            <a:pPr marL="3946525" indent="0">
              <a:spcBef>
                <a:spcPts val="0"/>
              </a:spcBef>
              <a:spcAft>
                <a:spcPts val="300"/>
              </a:spcAft>
              <a:buNone/>
            </a:pPr>
            <a:r>
              <a:rPr lang="fr-FR" sz="2400" i="1" dirty="0" smtClean="0"/>
              <a:t>	Avancées pour les futures générations. </a:t>
            </a:r>
          </a:p>
          <a:p>
            <a:pPr marL="3946525" indent="0">
              <a:spcBef>
                <a:spcPts val="0"/>
              </a:spcBef>
              <a:spcAft>
                <a:spcPts val="300"/>
              </a:spcAft>
              <a:buNone/>
            </a:pPr>
            <a:r>
              <a:rPr lang="fr-FR" sz="2400" i="1" dirty="0"/>
              <a:t>	</a:t>
            </a:r>
            <a:r>
              <a:rPr lang="fr-FR" sz="2400" i="1" dirty="0" smtClean="0"/>
              <a:t>Acceptation durée du </a:t>
            </a:r>
            <a:r>
              <a:rPr lang="fr-FR" sz="2400" i="1" dirty="0" err="1" smtClean="0"/>
              <a:t>trt</a:t>
            </a:r>
            <a:r>
              <a:rPr lang="fr-FR" sz="2400" i="1" dirty="0" smtClean="0"/>
              <a:t> innovant de 6 mois</a:t>
            </a:r>
          </a:p>
        </p:txBody>
      </p:sp>
    </p:spTree>
    <p:extLst>
      <p:ext uri="{BB962C8B-B14F-4D97-AF65-F5344CB8AC3E}">
        <p14:creationId xmlns:p14="http://schemas.microsoft.com/office/powerpoint/2010/main" val="925536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Q-sort illustratifs</a:t>
            </a:r>
            <a:endParaRPr lang="fr-FR" dirty="0"/>
          </a:p>
        </p:txBody>
      </p:sp>
      <p:pic>
        <p:nvPicPr>
          <p:cNvPr id="4" name="Image 3"/>
          <p:cNvPicPr>
            <a:picLocks noChangeAspect="1"/>
          </p:cNvPicPr>
          <p:nvPr/>
        </p:nvPicPr>
        <p:blipFill>
          <a:blip r:embed="rId2"/>
          <a:stretch>
            <a:fillRect/>
          </a:stretch>
        </p:blipFill>
        <p:spPr>
          <a:xfrm>
            <a:off x="100226" y="1685191"/>
            <a:ext cx="12355631" cy="5277441"/>
          </a:xfrm>
          <a:prstGeom prst="rect">
            <a:avLst/>
          </a:prstGeom>
        </p:spPr>
      </p:pic>
    </p:spTree>
    <p:extLst>
      <p:ext uri="{BB962C8B-B14F-4D97-AF65-F5344CB8AC3E}">
        <p14:creationId xmlns:p14="http://schemas.microsoft.com/office/powerpoint/2010/main" val="222195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7979" y="631672"/>
            <a:ext cx="9675812" cy="772732"/>
          </a:xfrm>
        </p:spPr>
        <p:txBody>
          <a:bodyPr>
            <a:normAutofit/>
          </a:bodyPr>
          <a:lstStyle/>
          <a:p>
            <a:r>
              <a:rPr lang="fr-FR" dirty="0" smtClean="0"/>
              <a:t>Partie I : La méthode Q</a:t>
            </a:r>
            <a:endParaRPr lang="fr-FR" dirty="0"/>
          </a:p>
        </p:txBody>
      </p:sp>
      <p:sp>
        <p:nvSpPr>
          <p:cNvPr id="3" name="Espace réservé du contenu 2"/>
          <p:cNvSpPr>
            <a:spLocks noGrp="1"/>
          </p:cNvSpPr>
          <p:nvPr>
            <p:ph idx="1"/>
          </p:nvPr>
        </p:nvSpPr>
        <p:spPr>
          <a:xfrm>
            <a:off x="386553" y="2048491"/>
            <a:ext cx="11642690" cy="4713667"/>
          </a:xfrm>
        </p:spPr>
        <p:txBody>
          <a:bodyPr>
            <a:normAutofit lnSpcReduction="10000"/>
          </a:bodyPr>
          <a:lstStyle/>
          <a:p>
            <a:pPr algn="just">
              <a:spcBef>
                <a:spcPts val="1200"/>
              </a:spcBef>
            </a:pPr>
            <a:r>
              <a:rPr lang="fr-FR" altLang="fr-FR" sz="3200" dirty="0" smtClean="0"/>
              <a:t>Introduite </a:t>
            </a:r>
            <a:r>
              <a:rPr lang="fr-FR" altLang="fr-FR" sz="3200" dirty="0"/>
              <a:t>par William Stephenson (1935</a:t>
            </a:r>
            <a:r>
              <a:rPr lang="fr-FR" altLang="fr-FR" sz="3200" dirty="0" smtClean="0"/>
              <a:t>)</a:t>
            </a:r>
          </a:p>
          <a:p>
            <a:pPr lvl="1" algn="just">
              <a:spcBef>
                <a:spcPts val="1200"/>
              </a:spcBef>
              <a:buClr>
                <a:schemeClr val="accent3"/>
              </a:buClr>
              <a:buFont typeface="Wingdings 3" panose="05040102010807070707" pitchFamily="18" charset="2"/>
              <a:buChar char="î"/>
            </a:pPr>
            <a:r>
              <a:rPr lang="fr-FR" altLang="fr-FR" sz="2800" dirty="0">
                <a:solidFill>
                  <a:schemeClr val="accent3"/>
                </a:solidFill>
              </a:rPr>
              <a:t>P</a:t>
            </a:r>
            <a:r>
              <a:rPr lang="fr-FR" altLang="fr-FR" sz="2800" dirty="0" smtClean="0">
                <a:solidFill>
                  <a:schemeClr val="accent3"/>
                </a:solidFill>
              </a:rPr>
              <a:t>hysicien</a:t>
            </a:r>
            <a:r>
              <a:rPr lang="fr-FR" altLang="fr-FR" sz="2800" dirty="0" smtClean="0"/>
              <a:t> &amp; </a:t>
            </a:r>
            <a:r>
              <a:rPr lang="fr-FR" altLang="fr-FR" sz="2800" dirty="0">
                <a:solidFill>
                  <a:schemeClr val="accent3"/>
                </a:solidFill>
              </a:rPr>
              <a:t>psychologue</a:t>
            </a:r>
            <a:r>
              <a:rPr lang="fr-FR" altLang="fr-FR" sz="2800" dirty="0"/>
              <a:t>, assistant de Charles Spearman (initiateur de l’analyse factorielle)</a:t>
            </a:r>
          </a:p>
          <a:p>
            <a:pPr algn="just">
              <a:spcBef>
                <a:spcPts val="1200"/>
              </a:spcBef>
            </a:pPr>
            <a:r>
              <a:rPr lang="fr-FR" altLang="fr-FR" sz="3200" dirty="0" smtClean="0"/>
              <a:t>Permet </a:t>
            </a:r>
            <a:r>
              <a:rPr lang="fr-FR" altLang="fr-FR" sz="3200" dirty="0"/>
              <a:t>d’explorer la subjectivité, les croyances, les opinions, </a:t>
            </a:r>
            <a:r>
              <a:rPr lang="fr-FR" altLang="fr-FR" sz="3200" b="1" i="1" dirty="0"/>
              <a:t>les points de vue individuels,</a:t>
            </a:r>
            <a:r>
              <a:rPr lang="fr-FR" altLang="fr-FR" sz="3200" dirty="0"/>
              <a:t> …, tout en gardant la transparence, la rigueur et les fondements mathématiques des techniques quantitatives</a:t>
            </a:r>
          </a:p>
          <a:p>
            <a:pPr marL="0" indent="0" algn="just">
              <a:spcBef>
                <a:spcPts val="1200"/>
              </a:spcBef>
              <a:buNone/>
            </a:pPr>
            <a:r>
              <a:rPr lang="fr-FR" altLang="fr-FR" sz="3200" b="1" dirty="0" smtClean="0">
                <a:solidFill>
                  <a:schemeClr val="accent1"/>
                </a:solidFill>
              </a:rPr>
              <a:t>Typiquement et en résumé </a:t>
            </a:r>
            <a:r>
              <a:rPr lang="fr-FR" altLang="fr-FR" sz="3200" dirty="0" smtClean="0"/>
              <a:t>: on demande aux individus de classer des items selon leur point de vue sur une grille de classement (distribution quasi-normale imposée)</a:t>
            </a:r>
            <a:endParaRPr lang="fr-FR" altLang="fr-FR" sz="2000" dirty="0"/>
          </a:p>
        </p:txBody>
      </p:sp>
    </p:spTree>
    <p:extLst>
      <p:ext uri="{BB962C8B-B14F-4D97-AF65-F5344CB8AC3E}">
        <p14:creationId xmlns:p14="http://schemas.microsoft.com/office/powerpoint/2010/main" val="3649415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4430" y="333375"/>
            <a:ext cx="12137570" cy="6524625"/>
          </a:xfrm>
          <a:prstGeom prst="rect">
            <a:avLst/>
          </a:prstGeom>
        </p:spPr>
      </p:pic>
    </p:spTree>
    <p:extLst>
      <p:ext uri="{BB962C8B-B14F-4D97-AF65-F5344CB8AC3E}">
        <p14:creationId xmlns:p14="http://schemas.microsoft.com/office/powerpoint/2010/main" val="1259352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28587"/>
            <a:ext cx="12192000" cy="6600825"/>
          </a:xfrm>
          <a:prstGeom prst="rect">
            <a:avLst/>
          </a:prstGeom>
        </p:spPr>
      </p:pic>
    </p:spTree>
    <p:extLst>
      <p:ext uri="{BB962C8B-B14F-4D97-AF65-F5344CB8AC3E}">
        <p14:creationId xmlns:p14="http://schemas.microsoft.com/office/powerpoint/2010/main" val="23027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702129" y="284176"/>
            <a:ext cx="10284870" cy="1508760"/>
          </a:xfrm>
        </p:spPr>
        <p:txBody>
          <a:bodyPr>
            <a:normAutofit/>
          </a:bodyPr>
          <a:lstStyle/>
          <a:p>
            <a:r>
              <a:rPr lang="fr-FR" dirty="0" smtClean="0"/>
              <a:t>Description résumée des points de vue</a:t>
            </a:r>
            <a:endParaRPr lang="fr-FR" dirty="0"/>
          </a:p>
        </p:txBody>
      </p:sp>
      <p:sp>
        <p:nvSpPr>
          <p:cNvPr id="4" name="Espace réservé du contenu 3"/>
          <p:cNvSpPr>
            <a:spLocks noGrp="1"/>
          </p:cNvSpPr>
          <p:nvPr>
            <p:ph sz="half" idx="1"/>
          </p:nvPr>
        </p:nvSpPr>
        <p:spPr>
          <a:xfrm>
            <a:off x="168729" y="2011680"/>
            <a:ext cx="6144986" cy="4759234"/>
          </a:xfrm>
        </p:spPr>
        <p:txBody>
          <a:bodyPr>
            <a:noAutofit/>
          </a:bodyPr>
          <a:lstStyle/>
          <a:p>
            <a:pPr marL="267970" lvl="1" indent="0">
              <a:lnSpc>
                <a:spcPct val="120000"/>
              </a:lnSpc>
              <a:spcBef>
                <a:spcPts val="0"/>
              </a:spcBef>
              <a:spcAft>
                <a:spcPts val="600"/>
              </a:spcAft>
              <a:buNone/>
            </a:pPr>
            <a:r>
              <a:rPr lang="fr-FR" sz="2400" b="1" dirty="0" smtClean="0">
                <a:solidFill>
                  <a:schemeClr val="accent3"/>
                </a:solidFill>
              </a:rPr>
              <a:t>Participation </a:t>
            </a:r>
            <a:r>
              <a:rPr lang="fr-FR" sz="2400" b="1" dirty="0" smtClean="0">
                <a:solidFill>
                  <a:schemeClr val="accent3"/>
                </a:solidFill>
              </a:rPr>
              <a:t>sans </a:t>
            </a:r>
            <a:r>
              <a:rPr lang="fr-FR" sz="2400" b="1" dirty="0">
                <a:solidFill>
                  <a:schemeClr val="accent3"/>
                </a:solidFill>
              </a:rPr>
              <a:t>retenue</a:t>
            </a:r>
            <a:r>
              <a:rPr lang="fr-FR" sz="2400" b="1" dirty="0"/>
              <a:t>, 16</a:t>
            </a:r>
            <a:r>
              <a:rPr lang="fr-FR" sz="2400" b="1" dirty="0" smtClean="0"/>
              <a:t>%</a:t>
            </a:r>
          </a:p>
          <a:p>
            <a:pPr marL="901700" lvl="2">
              <a:lnSpc>
                <a:spcPct val="120000"/>
              </a:lnSpc>
              <a:spcBef>
                <a:spcPts val="0"/>
              </a:spcBef>
            </a:pPr>
            <a:r>
              <a:rPr lang="fr-FR" sz="2000" dirty="0" smtClean="0"/>
              <a:t>Acceptation effets indes et contrainte y compris pour un arrêt de </a:t>
            </a:r>
            <a:r>
              <a:rPr lang="fr-FR" sz="2000" dirty="0" err="1" smtClean="0"/>
              <a:t>trt</a:t>
            </a:r>
            <a:r>
              <a:rPr lang="fr-FR" sz="2000" dirty="0" smtClean="0"/>
              <a:t> de moins de 6 mois</a:t>
            </a:r>
          </a:p>
          <a:p>
            <a:pPr marL="901700" lvl="2">
              <a:lnSpc>
                <a:spcPct val="120000"/>
              </a:lnSpc>
              <a:spcBef>
                <a:spcPts val="0"/>
              </a:spcBef>
            </a:pPr>
            <a:r>
              <a:rPr lang="fr-FR" sz="2000" dirty="0" smtClean="0"/>
              <a:t>Besoin d’un suivi rapproché + contact </a:t>
            </a:r>
            <a:r>
              <a:rPr lang="fr-FR" sz="2000" dirty="0" smtClean="0"/>
              <a:t>médical</a:t>
            </a:r>
          </a:p>
          <a:p>
            <a:pPr marL="901700" lvl="2">
              <a:lnSpc>
                <a:spcPct val="120000"/>
              </a:lnSpc>
              <a:spcBef>
                <a:spcPts val="0"/>
              </a:spcBef>
            </a:pPr>
            <a:endParaRPr lang="fr-FR" sz="2000" dirty="0"/>
          </a:p>
          <a:p>
            <a:pPr marL="267970" lvl="1" indent="0">
              <a:lnSpc>
                <a:spcPct val="120000"/>
              </a:lnSpc>
              <a:spcBef>
                <a:spcPts val="0"/>
              </a:spcBef>
              <a:spcAft>
                <a:spcPts val="600"/>
              </a:spcAft>
              <a:buNone/>
            </a:pPr>
            <a:r>
              <a:rPr lang="fr-FR" sz="2400" b="1" dirty="0" smtClean="0">
                <a:solidFill>
                  <a:schemeClr val="accent3"/>
                </a:solidFill>
              </a:rPr>
              <a:t>Participation conditionnée</a:t>
            </a:r>
            <a:r>
              <a:rPr lang="fr-FR" sz="2400" b="1" dirty="0"/>
              <a:t>, </a:t>
            </a:r>
            <a:r>
              <a:rPr lang="fr-FR" sz="2400" b="1" dirty="0" smtClean="0"/>
              <a:t>17%</a:t>
            </a:r>
          </a:p>
          <a:p>
            <a:pPr marL="901700" lvl="2">
              <a:lnSpc>
                <a:spcPct val="120000"/>
              </a:lnSpc>
              <a:spcBef>
                <a:spcPts val="0"/>
              </a:spcBef>
            </a:pPr>
            <a:r>
              <a:rPr lang="fr-FR" sz="2000" dirty="0" smtClean="0"/>
              <a:t>Refus irréversibilité / organes vitaux touchés </a:t>
            </a:r>
          </a:p>
          <a:p>
            <a:pPr marL="901700" lvl="2">
              <a:lnSpc>
                <a:spcPct val="120000"/>
              </a:lnSpc>
              <a:spcBef>
                <a:spcPts val="0"/>
              </a:spcBef>
            </a:pPr>
            <a:r>
              <a:rPr lang="fr-FR" sz="2000" dirty="0" err="1" smtClean="0"/>
              <a:t>Trt</a:t>
            </a:r>
            <a:r>
              <a:rPr lang="fr-FR" sz="2000" dirty="0" smtClean="0"/>
              <a:t> innovant en </a:t>
            </a:r>
            <a:r>
              <a:rPr lang="fr-FR" sz="2000" dirty="0" err="1" smtClean="0"/>
              <a:t>HdJ</a:t>
            </a:r>
            <a:endParaRPr lang="fr-FR" sz="2000" dirty="0" smtClean="0"/>
          </a:p>
          <a:p>
            <a:pPr marL="901700" lvl="2">
              <a:lnSpc>
                <a:spcPct val="120000"/>
              </a:lnSpc>
              <a:spcBef>
                <a:spcPts val="0"/>
              </a:spcBef>
            </a:pPr>
            <a:r>
              <a:rPr lang="fr-FR" sz="2000" dirty="0"/>
              <a:t>Accès pour </a:t>
            </a:r>
            <a:r>
              <a:rPr lang="fr-FR" sz="2000" dirty="0" smtClean="0"/>
              <a:t>tous</a:t>
            </a:r>
            <a:endParaRPr lang="fr-FR" sz="2000" dirty="0"/>
          </a:p>
        </p:txBody>
      </p:sp>
      <p:sp>
        <p:nvSpPr>
          <p:cNvPr id="3" name="Espace réservé du contenu 2"/>
          <p:cNvSpPr>
            <a:spLocks noGrp="1"/>
          </p:cNvSpPr>
          <p:nvPr>
            <p:ph sz="half" idx="2"/>
          </p:nvPr>
        </p:nvSpPr>
        <p:spPr>
          <a:xfrm>
            <a:off x="6596742" y="2011680"/>
            <a:ext cx="5508171" cy="4759234"/>
          </a:xfrm>
        </p:spPr>
        <p:txBody>
          <a:bodyPr>
            <a:normAutofit/>
          </a:bodyPr>
          <a:lstStyle/>
          <a:p>
            <a:pPr marL="267970" lvl="1" indent="0">
              <a:lnSpc>
                <a:spcPct val="120000"/>
              </a:lnSpc>
              <a:spcBef>
                <a:spcPts val="0"/>
              </a:spcBef>
              <a:spcAft>
                <a:spcPts val="600"/>
              </a:spcAft>
              <a:buNone/>
            </a:pPr>
            <a:r>
              <a:rPr lang="fr-FR" sz="2400" b="1" dirty="0">
                <a:solidFill>
                  <a:schemeClr val="accent2"/>
                </a:solidFill>
              </a:rPr>
              <a:t>Refus effets indésirables</a:t>
            </a:r>
            <a:r>
              <a:rPr lang="fr-FR" sz="2400" b="1" dirty="0"/>
              <a:t>, 15%</a:t>
            </a:r>
          </a:p>
          <a:p>
            <a:pPr marL="901700" lvl="2">
              <a:lnSpc>
                <a:spcPct val="120000"/>
              </a:lnSpc>
              <a:spcBef>
                <a:spcPts val="0"/>
              </a:spcBef>
            </a:pPr>
            <a:r>
              <a:rPr lang="fr-FR" sz="2000" dirty="0"/>
              <a:t>Centré sur nécessité bénéfice</a:t>
            </a:r>
          </a:p>
          <a:p>
            <a:pPr marL="901700" lvl="2">
              <a:lnSpc>
                <a:spcPct val="120000"/>
              </a:lnSpc>
              <a:spcBef>
                <a:spcPts val="0"/>
              </a:spcBef>
            </a:pPr>
            <a:r>
              <a:rPr lang="fr-FR" sz="2000" dirty="0"/>
              <a:t>Priorité à curatif p/r prévention ou ARV pour </a:t>
            </a:r>
            <a:r>
              <a:rPr lang="fr-FR" sz="2000" dirty="0" smtClean="0"/>
              <a:t>tous</a:t>
            </a:r>
          </a:p>
          <a:p>
            <a:pPr marL="901700" lvl="2">
              <a:lnSpc>
                <a:spcPct val="120000"/>
              </a:lnSpc>
              <a:spcBef>
                <a:spcPts val="0"/>
              </a:spcBef>
            </a:pPr>
            <a:endParaRPr lang="fr-FR" sz="2000" dirty="0"/>
          </a:p>
          <a:p>
            <a:pPr marL="267970" lvl="1" indent="0">
              <a:lnSpc>
                <a:spcPct val="120000"/>
              </a:lnSpc>
              <a:spcBef>
                <a:spcPts val="0"/>
              </a:spcBef>
              <a:spcAft>
                <a:spcPts val="600"/>
              </a:spcAft>
              <a:buNone/>
            </a:pPr>
            <a:r>
              <a:rPr lang="fr-FR" sz="2400" b="1" dirty="0">
                <a:solidFill>
                  <a:schemeClr val="accent2"/>
                </a:solidFill>
              </a:rPr>
              <a:t>Réticence</a:t>
            </a:r>
            <a:r>
              <a:rPr lang="fr-FR" sz="2400" b="1" dirty="0"/>
              <a:t> 14%</a:t>
            </a:r>
          </a:p>
          <a:p>
            <a:pPr marL="901700" lvl="2">
              <a:lnSpc>
                <a:spcPct val="120000"/>
              </a:lnSpc>
              <a:spcBef>
                <a:spcPts val="0"/>
              </a:spcBef>
            </a:pPr>
            <a:r>
              <a:rPr lang="fr-FR" sz="2000" dirty="0"/>
              <a:t>Priorité au rythme de vie</a:t>
            </a:r>
          </a:p>
          <a:p>
            <a:pPr marL="901700" lvl="2">
              <a:lnSpc>
                <a:spcPct val="120000"/>
              </a:lnSpc>
              <a:spcBef>
                <a:spcPts val="0"/>
              </a:spcBef>
            </a:pPr>
            <a:r>
              <a:rPr lang="fr-FR" sz="2000" dirty="0"/>
              <a:t>Centré sur information</a:t>
            </a:r>
          </a:p>
          <a:p>
            <a:pPr marL="901700" lvl="2">
              <a:lnSpc>
                <a:spcPct val="120000"/>
              </a:lnSpc>
              <a:spcBef>
                <a:spcPts val="0"/>
              </a:spcBef>
            </a:pPr>
            <a:r>
              <a:rPr lang="fr-FR" sz="2000" dirty="0"/>
              <a:t>Accès pour </a:t>
            </a:r>
            <a:r>
              <a:rPr lang="fr-FR" sz="2000" dirty="0" smtClean="0"/>
              <a:t>tous</a:t>
            </a:r>
            <a:endParaRPr lang="fr-FR" sz="2000" dirty="0"/>
          </a:p>
        </p:txBody>
      </p:sp>
    </p:spTree>
    <p:extLst>
      <p:ext uri="{BB962C8B-B14F-4D97-AF65-F5344CB8AC3E}">
        <p14:creationId xmlns:p14="http://schemas.microsoft.com/office/powerpoint/2010/main" val="411079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2733197"/>
            <a:ext cx="12191999" cy="1055387"/>
          </a:xfrm>
        </p:spPr>
        <p:txBody>
          <a:bodyPr>
            <a:normAutofit/>
          </a:bodyPr>
          <a:lstStyle/>
          <a:p>
            <a:r>
              <a:rPr lang="fr-FR" dirty="0"/>
              <a:t>Et ensuite ?</a:t>
            </a:r>
            <a:endParaRPr lang="fr-FR" dirty="0"/>
          </a:p>
        </p:txBody>
      </p:sp>
      <p:pic>
        <p:nvPicPr>
          <p:cNvPr id="6" name="Image 5" descr="logo_APSEC_2014_07_18-01.png"/>
          <p:cNvPicPr>
            <a:picLocks noChangeAspect="1"/>
          </p:cNvPicPr>
          <p:nvPr/>
        </p:nvPicPr>
        <p:blipFill>
          <a:blip r:embed="rId2" cstate="print"/>
          <a:stretch>
            <a:fillRect/>
          </a:stretch>
        </p:blipFill>
        <p:spPr>
          <a:xfrm>
            <a:off x="9183950" y="-310781"/>
            <a:ext cx="3008050" cy="2295420"/>
          </a:xfrm>
          <a:prstGeom prst="rect">
            <a:avLst/>
          </a:prstGeom>
        </p:spPr>
      </p:pic>
      <p:sp>
        <p:nvSpPr>
          <p:cNvPr id="2" name="ZoneTexte 1"/>
          <p:cNvSpPr txBox="1"/>
          <p:nvPr/>
        </p:nvSpPr>
        <p:spPr>
          <a:xfrm>
            <a:off x="655863" y="4909457"/>
            <a:ext cx="10880271" cy="830997"/>
          </a:xfrm>
          <a:prstGeom prst="rect">
            <a:avLst/>
          </a:prstGeom>
          <a:noFill/>
        </p:spPr>
        <p:txBody>
          <a:bodyPr wrap="square" rtlCol="0">
            <a:spAutoFit/>
          </a:bodyPr>
          <a:lstStyle/>
          <a:p>
            <a:r>
              <a:rPr lang="en-GB" sz="2400" dirty="0" smtClean="0">
                <a:solidFill>
                  <a:schemeClr val="accent3"/>
                </a:solidFill>
              </a:rPr>
              <a:t>Qui</a:t>
            </a:r>
            <a:r>
              <a:rPr lang="en-GB" sz="2400" dirty="0" smtClean="0"/>
              <a:t> adhere à </a:t>
            </a:r>
            <a:r>
              <a:rPr lang="en-GB" sz="2400" dirty="0" err="1" smtClean="0"/>
              <a:t>ces</a:t>
            </a:r>
            <a:r>
              <a:rPr lang="en-GB" sz="2400" dirty="0" smtClean="0"/>
              <a:t> points de </a:t>
            </a:r>
            <a:r>
              <a:rPr lang="en-GB" sz="2400" dirty="0" err="1" smtClean="0"/>
              <a:t>vue</a:t>
            </a:r>
            <a:r>
              <a:rPr lang="en-GB" sz="2400" dirty="0" smtClean="0"/>
              <a:t> ?</a:t>
            </a:r>
          </a:p>
          <a:p>
            <a:r>
              <a:rPr lang="en-GB" sz="2400" dirty="0" smtClean="0"/>
              <a:t>				</a:t>
            </a:r>
            <a:r>
              <a:rPr lang="en-GB" sz="2400" dirty="0" err="1" smtClean="0"/>
              <a:t>Dans</a:t>
            </a:r>
            <a:r>
              <a:rPr lang="en-GB" sz="2400" dirty="0" smtClean="0"/>
              <a:t> </a:t>
            </a:r>
            <a:r>
              <a:rPr lang="en-GB" sz="2400" dirty="0" err="1" smtClean="0"/>
              <a:t>quelles</a:t>
            </a:r>
            <a:r>
              <a:rPr lang="en-GB" sz="2400" dirty="0" smtClean="0"/>
              <a:t> </a:t>
            </a:r>
            <a:r>
              <a:rPr lang="en-GB" sz="2400" dirty="0" smtClean="0">
                <a:solidFill>
                  <a:schemeClr val="accent3"/>
                </a:solidFill>
              </a:rPr>
              <a:t>proportions</a:t>
            </a:r>
            <a:r>
              <a:rPr lang="en-GB" sz="2400" dirty="0" smtClean="0"/>
              <a:t> ?</a:t>
            </a:r>
            <a:endParaRPr lang="en-GB" sz="2400" dirty="0"/>
          </a:p>
        </p:txBody>
      </p:sp>
      <p:sp>
        <p:nvSpPr>
          <p:cNvPr id="5" name="Légende encadrée avec une bordure 3 4"/>
          <p:cNvSpPr/>
          <p:nvPr/>
        </p:nvSpPr>
        <p:spPr>
          <a:xfrm>
            <a:off x="992472" y="3934963"/>
            <a:ext cx="10083741" cy="354008"/>
          </a:xfrm>
          <a:prstGeom prst="accentBorderCallout3">
            <a:avLst>
              <a:gd name="adj1" fmla="val 43140"/>
              <a:gd name="adj2" fmla="val 101032"/>
              <a:gd name="adj3" fmla="val 36517"/>
              <a:gd name="adj4" fmla="val 107608"/>
              <a:gd name="adj5" fmla="val 50059"/>
              <a:gd name="adj6" fmla="val 103662"/>
              <a:gd name="adj7" fmla="val 40811"/>
              <a:gd name="adj8" fmla="val 10611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Once the viewpoints elicited, we need to know who would participate or not to HCRCT </a:t>
            </a:r>
            <a:endParaRPr lang="en-GB" sz="2000" dirty="0"/>
          </a:p>
        </p:txBody>
      </p:sp>
    </p:spTree>
    <p:extLst>
      <p:ext uri="{BB962C8B-B14F-4D97-AF65-F5344CB8AC3E}">
        <p14:creationId xmlns:p14="http://schemas.microsoft.com/office/powerpoint/2010/main" val="29121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résumée F1 &amp; F2 </a:t>
            </a:r>
            <a:endParaRPr lang="fr-FR" dirty="0"/>
          </a:p>
        </p:txBody>
      </p:sp>
      <p:sp>
        <p:nvSpPr>
          <p:cNvPr id="3" name="Espace réservé du contenu 2"/>
          <p:cNvSpPr>
            <a:spLocks noGrp="1"/>
          </p:cNvSpPr>
          <p:nvPr>
            <p:ph idx="1"/>
          </p:nvPr>
        </p:nvSpPr>
        <p:spPr>
          <a:xfrm>
            <a:off x="288472" y="2056659"/>
            <a:ext cx="11827328" cy="4546847"/>
          </a:xfrm>
        </p:spPr>
        <p:txBody>
          <a:bodyPr>
            <a:noAutofit/>
          </a:bodyPr>
          <a:lstStyle/>
          <a:p>
            <a:pPr marL="87313" indent="0">
              <a:buNone/>
            </a:pPr>
            <a:r>
              <a:rPr lang="fr-FR" sz="2000" dirty="0"/>
              <a:t>Pour que je participe, il est essentiel que mon médecin référent VIH soit confiant en l’essai. J’accepterais des modifications de mon rythme de vie et certains effets indésirables réversibles à condition que les organes vitaux ne soient pas affectés, que le traitement ne nécessite pas d’hospitalisation et que le suivi soit régulier et rapproché. Enfin, il me semble essentiel que ces essais soient accessibles à l’ensemble des personnes concernées (pas de critère de sélection autre que </a:t>
            </a:r>
            <a:r>
              <a:rPr lang="fr-FR" sz="2000" dirty="0" smtClean="0"/>
              <a:t>biologique</a:t>
            </a:r>
            <a:r>
              <a:rPr lang="fr-FR" sz="2000" dirty="0" smtClean="0"/>
              <a:t>)</a:t>
            </a:r>
          </a:p>
          <a:p>
            <a:pPr marL="87313" indent="0"/>
            <a:endParaRPr lang="fr-FR" sz="2000" dirty="0" smtClean="0"/>
          </a:p>
          <a:p>
            <a:pPr marL="87313" lvl="1" indent="0">
              <a:buNone/>
            </a:pPr>
            <a:r>
              <a:rPr lang="fr-FR" sz="2000" dirty="0"/>
              <a:t>Ma motivation principale serait de pouvoir éviter les effets à long terme des ARV et pour cela je serais prêt à accepter des effets indésirables et que mon rythme de vie soit modifié pendant la durée de l’essai, y compris pour un arrêt de traitement ARV de moins de 6 mois, si le suivi est personnalisé. Bien sûr il est important que mon médecin référent VIH soit confiant en l’essai</a:t>
            </a:r>
            <a:r>
              <a:rPr lang="fr-FR" sz="2000" dirty="0" smtClean="0"/>
              <a:t>.</a:t>
            </a:r>
            <a:endParaRPr lang="fr-FR" sz="2000" dirty="0"/>
          </a:p>
        </p:txBody>
      </p:sp>
      <p:sp>
        <p:nvSpPr>
          <p:cNvPr id="4" name="Rectangle 3"/>
          <p:cNvSpPr/>
          <p:nvPr/>
        </p:nvSpPr>
        <p:spPr>
          <a:xfrm>
            <a:off x="1590795" y="5536948"/>
            <a:ext cx="9587883" cy="787652"/>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Ne reflète pas du tout mon opinion 	</a:t>
            </a:r>
            <a:r>
              <a:rPr lang="fr-FR" dirty="0" smtClean="0">
                <a:latin typeface="Calibri" panose="020F0502020204030204" pitchFamily="34" charset="0"/>
                <a:ea typeface="Calibri" panose="020F0502020204030204" pitchFamily="34" charset="0"/>
                <a:cs typeface="Times New Roman" panose="02020603050405020304" pitchFamily="18" charset="0"/>
              </a:rPr>
              <a:t>					reflète </a:t>
            </a:r>
            <a:r>
              <a:rPr lang="fr-FR" dirty="0">
                <a:latin typeface="Calibri" panose="020F0502020204030204" pitchFamily="34" charset="0"/>
                <a:ea typeface="Calibri" panose="020F0502020204030204" pitchFamily="34" charset="0"/>
                <a:cs typeface="Times New Roman" panose="02020603050405020304" pitchFamily="18" charset="0"/>
              </a:rPr>
              <a:t>tout à fait mon opinion</a:t>
            </a: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1</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2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3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4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5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6	</a:t>
            </a:r>
            <a:r>
              <a:rPr lang="fr-FR" dirty="0">
                <a:latin typeface="Calibri" panose="020F0502020204030204" pitchFamily="34" charset="0"/>
                <a:ea typeface="Calibri" panose="020F0502020204030204" pitchFamily="34" charset="0"/>
                <a:cs typeface="Times New Roman" panose="02020603050405020304" pitchFamily="18" charset="0"/>
              </a:rPr>
              <a:t>	7</a:t>
            </a:r>
          </a:p>
        </p:txBody>
      </p:sp>
    </p:spTree>
    <p:extLst>
      <p:ext uri="{BB962C8B-B14F-4D97-AF65-F5344CB8AC3E}">
        <p14:creationId xmlns:p14="http://schemas.microsoft.com/office/powerpoint/2010/main" val="2960060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Results</a:t>
            </a:r>
            <a:br>
              <a:rPr lang="en-GB" dirty="0" smtClean="0"/>
            </a:br>
            <a:r>
              <a:rPr lang="en-GB" dirty="0" smtClean="0"/>
              <a:t>Adherence to the viewpoints (n=195)</a:t>
            </a:r>
            <a:endParaRPr lang="en-GB" dirty="0"/>
          </a:p>
        </p:txBody>
      </p:sp>
      <p:graphicFrame>
        <p:nvGraphicFramePr>
          <p:cNvPr id="4" name="Espace réservé du contenu 12"/>
          <p:cNvGraphicFramePr>
            <a:graphicFrameLocks noGrp="1"/>
          </p:cNvGraphicFramePr>
          <p:nvPr>
            <p:ph sz="half" idx="4294967295"/>
            <p:extLst>
              <p:ext uri="{D42A27DB-BD31-4B8C-83A1-F6EECF244321}">
                <p14:modId xmlns:p14="http://schemas.microsoft.com/office/powerpoint/2010/main" val="3510562354"/>
              </p:ext>
            </p:extLst>
          </p:nvPr>
        </p:nvGraphicFramePr>
        <p:xfrm>
          <a:off x="1162596" y="1979877"/>
          <a:ext cx="10058400" cy="4486440"/>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4604456" y="2786449"/>
            <a:ext cx="821802" cy="338554"/>
          </a:xfrm>
          <a:prstGeom prst="rect">
            <a:avLst/>
          </a:prstGeom>
          <a:noFill/>
        </p:spPr>
        <p:txBody>
          <a:bodyPr wrap="square" rtlCol="0">
            <a:spAutoFit/>
          </a:bodyPr>
          <a:lstStyle/>
          <a:p>
            <a:pPr algn="ctr"/>
            <a:r>
              <a:rPr lang="fr-FR" sz="1600" dirty="0" smtClean="0"/>
              <a:t>5.24</a:t>
            </a:r>
            <a:endParaRPr lang="fr-FR" sz="1600" dirty="0"/>
          </a:p>
        </p:txBody>
      </p:sp>
      <p:sp>
        <p:nvSpPr>
          <p:cNvPr id="5" name="ZoneTexte 4"/>
          <p:cNvSpPr txBox="1"/>
          <p:nvPr/>
        </p:nvSpPr>
        <p:spPr>
          <a:xfrm>
            <a:off x="2218873" y="3293149"/>
            <a:ext cx="821802" cy="338554"/>
          </a:xfrm>
          <a:prstGeom prst="rect">
            <a:avLst/>
          </a:prstGeom>
          <a:noFill/>
        </p:spPr>
        <p:txBody>
          <a:bodyPr wrap="square" rtlCol="0">
            <a:spAutoFit/>
          </a:bodyPr>
          <a:lstStyle/>
          <a:p>
            <a:pPr algn="ctr"/>
            <a:r>
              <a:rPr lang="fr-FR" sz="1600" dirty="0" smtClean="0"/>
              <a:t>4.64</a:t>
            </a:r>
            <a:endParaRPr lang="fr-FR" sz="1600" dirty="0"/>
          </a:p>
        </p:txBody>
      </p:sp>
      <p:sp>
        <p:nvSpPr>
          <p:cNvPr id="6" name="ZoneTexte 5"/>
          <p:cNvSpPr txBox="1"/>
          <p:nvPr/>
        </p:nvSpPr>
        <p:spPr>
          <a:xfrm>
            <a:off x="6979692" y="3505675"/>
            <a:ext cx="821802" cy="338554"/>
          </a:xfrm>
          <a:prstGeom prst="rect">
            <a:avLst/>
          </a:prstGeom>
          <a:noFill/>
        </p:spPr>
        <p:txBody>
          <a:bodyPr wrap="square" rtlCol="0">
            <a:spAutoFit/>
          </a:bodyPr>
          <a:lstStyle/>
          <a:p>
            <a:pPr algn="ctr"/>
            <a:r>
              <a:rPr lang="fr-FR" sz="1600" dirty="0" smtClean="0"/>
              <a:t>4.38</a:t>
            </a:r>
            <a:endParaRPr lang="fr-FR" sz="1600" dirty="0"/>
          </a:p>
        </p:txBody>
      </p:sp>
      <p:sp>
        <p:nvSpPr>
          <p:cNvPr id="7" name="ZoneTexte 6"/>
          <p:cNvSpPr txBox="1"/>
          <p:nvPr/>
        </p:nvSpPr>
        <p:spPr>
          <a:xfrm>
            <a:off x="9413164" y="3505675"/>
            <a:ext cx="821802" cy="338554"/>
          </a:xfrm>
          <a:prstGeom prst="rect">
            <a:avLst/>
          </a:prstGeom>
          <a:noFill/>
        </p:spPr>
        <p:txBody>
          <a:bodyPr wrap="square" rtlCol="0">
            <a:spAutoFit/>
          </a:bodyPr>
          <a:lstStyle/>
          <a:p>
            <a:pPr algn="ctr"/>
            <a:r>
              <a:rPr lang="fr-FR" sz="1600" dirty="0" smtClean="0"/>
              <a:t>4.37</a:t>
            </a:r>
            <a:endParaRPr lang="fr-FR" sz="1600"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4813" y="286603"/>
            <a:ext cx="1289607" cy="504067"/>
          </a:xfrm>
          <a:prstGeom prst="rect">
            <a:avLst/>
          </a:prstGeom>
        </p:spPr>
      </p:pic>
    </p:spTree>
    <p:extLst>
      <p:ext uri="{BB962C8B-B14F-4D97-AF65-F5344CB8AC3E}">
        <p14:creationId xmlns:p14="http://schemas.microsoft.com/office/powerpoint/2010/main" val="3462545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0321" y="486599"/>
            <a:ext cx="10563225" cy="487752"/>
          </a:xfrm>
        </p:spPr>
        <p:txBody>
          <a:bodyPr>
            <a:normAutofit fontScale="90000"/>
          </a:bodyPr>
          <a:lstStyle/>
          <a:p>
            <a:r>
              <a:rPr lang="en-GB" sz="3200" dirty="0" err="1" smtClean="0"/>
              <a:t>Acceptabilité</a:t>
            </a:r>
            <a:r>
              <a:rPr lang="en-GB" sz="3200" dirty="0" smtClean="0"/>
              <a:t> </a:t>
            </a:r>
            <a:r>
              <a:rPr lang="en-GB" sz="3200" dirty="0" err="1" smtClean="0"/>
              <a:t>théorique</a:t>
            </a:r>
            <a:r>
              <a:rPr lang="en-GB" sz="3200" dirty="0" smtClean="0"/>
              <a:t> des </a:t>
            </a:r>
            <a:r>
              <a:rPr lang="en-GB" sz="3200" dirty="0" err="1" smtClean="0"/>
              <a:t>essais</a:t>
            </a:r>
            <a:r>
              <a:rPr lang="en-GB" sz="3200" dirty="0" smtClean="0"/>
              <a:t> de </a:t>
            </a:r>
            <a:r>
              <a:rPr lang="en-GB" sz="3200" dirty="0" err="1" smtClean="0"/>
              <a:t>rémission</a:t>
            </a:r>
            <a:r>
              <a:rPr lang="en-GB" sz="3200" dirty="0" smtClean="0"/>
              <a:t> (n=195)</a:t>
            </a:r>
            <a:endParaRPr lang="en-GB" sz="3200" dirty="0"/>
          </a:p>
        </p:txBody>
      </p:sp>
      <p:graphicFrame>
        <p:nvGraphicFramePr>
          <p:cNvPr id="5" name="Graphique 4"/>
          <p:cNvGraphicFramePr>
            <a:graphicFrameLocks/>
          </p:cNvGraphicFramePr>
          <p:nvPr>
            <p:extLst>
              <p:ext uri="{D42A27DB-BD31-4B8C-83A1-F6EECF244321}">
                <p14:modId xmlns:p14="http://schemas.microsoft.com/office/powerpoint/2010/main" val="900225498"/>
              </p:ext>
            </p:extLst>
          </p:nvPr>
        </p:nvGraphicFramePr>
        <p:xfrm>
          <a:off x="174172" y="1380651"/>
          <a:ext cx="11587842" cy="4308649"/>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73486" y="1512871"/>
            <a:ext cx="1207293" cy="371475"/>
          </a:xfrm>
          <a:prstGeom prst="rect">
            <a:avLst/>
          </a:prstGeom>
          <a:noFill/>
        </p:spPr>
        <p:txBody>
          <a:bodyPr wrap="square" rtlCol="0">
            <a:spAutoFit/>
          </a:bodyPr>
          <a:lstStyle/>
          <a:p>
            <a:r>
              <a:rPr lang="fr-FR" dirty="0" smtClean="0"/>
              <a:t>Effectif</a:t>
            </a:r>
            <a:endParaRPr lang="fr-FR" dirty="0"/>
          </a:p>
        </p:txBody>
      </p:sp>
      <p:sp>
        <p:nvSpPr>
          <p:cNvPr id="9" name="Flèche gauche 8"/>
          <p:cNvSpPr/>
          <p:nvPr/>
        </p:nvSpPr>
        <p:spPr>
          <a:xfrm>
            <a:off x="712237" y="5553267"/>
            <a:ext cx="5018279" cy="459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Acceptabilité</a:t>
            </a:r>
            <a:endParaRPr lang="fr-FR" dirty="0"/>
          </a:p>
        </p:txBody>
      </p:sp>
      <p:sp>
        <p:nvSpPr>
          <p:cNvPr id="10" name="Flèche droite rayée 9"/>
          <p:cNvSpPr/>
          <p:nvPr/>
        </p:nvSpPr>
        <p:spPr>
          <a:xfrm>
            <a:off x="5831202" y="5605847"/>
            <a:ext cx="5793373" cy="489753"/>
          </a:xfrm>
          <a:prstGeom prst="stripedRightArrow">
            <a:avLst>
              <a:gd name="adj1" fmla="val 43232"/>
              <a:gd name="adj2" fmla="val 102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Refus</a:t>
            </a:r>
            <a:endParaRPr lang="fr-FR" dirty="0"/>
          </a:p>
        </p:txBody>
      </p:sp>
      <p:sp>
        <p:nvSpPr>
          <p:cNvPr id="11" name="ZoneTexte 10"/>
          <p:cNvSpPr txBox="1"/>
          <p:nvPr/>
        </p:nvSpPr>
        <p:spPr>
          <a:xfrm>
            <a:off x="11858625" y="4913578"/>
            <a:ext cx="333375" cy="307777"/>
          </a:xfrm>
          <a:prstGeom prst="rect">
            <a:avLst/>
          </a:prstGeom>
          <a:noFill/>
        </p:spPr>
        <p:txBody>
          <a:bodyPr wrap="square" rtlCol="0">
            <a:spAutoFit/>
          </a:bodyPr>
          <a:lstStyle/>
          <a:p>
            <a:r>
              <a:rPr lang="fr-FR" sz="1400" dirty="0" smtClean="0"/>
              <a:t>%</a:t>
            </a:r>
            <a:endParaRPr lang="fr-FR" sz="1400" dirty="0"/>
          </a:p>
        </p:txBody>
      </p:sp>
      <p:sp>
        <p:nvSpPr>
          <p:cNvPr id="12" name="ZoneTexte 11"/>
          <p:cNvSpPr txBox="1"/>
          <p:nvPr/>
        </p:nvSpPr>
        <p:spPr>
          <a:xfrm>
            <a:off x="4637045" y="1427255"/>
            <a:ext cx="2646699" cy="369332"/>
          </a:xfrm>
          <a:prstGeom prst="rect">
            <a:avLst/>
          </a:prstGeom>
          <a:noFill/>
        </p:spPr>
        <p:txBody>
          <a:bodyPr wrap="square" rtlCol="0">
            <a:spAutoFit/>
          </a:bodyPr>
          <a:lstStyle/>
          <a:p>
            <a:pPr algn="ctr"/>
            <a:r>
              <a:rPr lang="fr-FR" dirty="0" smtClean="0">
                <a:solidFill>
                  <a:schemeClr val="accent1">
                    <a:lumMod val="60000"/>
                    <a:lumOff val="40000"/>
                  </a:schemeClr>
                </a:solidFill>
              </a:rPr>
              <a:t>Neutres 32.31 to 48.73%</a:t>
            </a:r>
            <a:endParaRPr lang="fr-FR" dirty="0">
              <a:solidFill>
                <a:schemeClr val="accent1">
                  <a:lumMod val="60000"/>
                  <a:lumOff val="40000"/>
                </a:schemeClr>
              </a:solidFill>
            </a:endParaRPr>
          </a:p>
        </p:txBody>
      </p:sp>
      <p:sp>
        <p:nvSpPr>
          <p:cNvPr id="13" name="ZoneTexte 12"/>
          <p:cNvSpPr txBox="1"/>
          <p:nvPr/>
        </p:nvSpPr>
        <p:spPr>
          <a:xfrm>
            <a:off x="1473429" y="1427255"/>
            <a:ext cx="1952625" cy="369332"/>
          </a:xfrm>
          <a:prstGeom prst="rect">
            <a:avLst/>
          </a:prstGeom>
          <a:noFill/>
        </p:spPr>
        <p:txBody>
          <a:bodyPr wrap="square" rtlCol="0">
            <a:spAutoFit/>
          </a:bodyPr>
          <a:lstStyle/>
          <a:p>
            <a:pPr algn="ctr"/>
            <a:r>
              <a:rPr lang="fr-FR" dirty="0" smtClean="0">
                <a:solidFill>
                  <a:schemeClr val="accent1">
                    <a:lumMod val="75000"/>
                  </a:schemeClr>
                </a:solidFill>
              </a:rPr>
              <a:t>Motivés 26.67%</a:t>
            </a:r>
            <a:endParaRPr lang="fr-FR" dirty="0">
              <a:solidFill>
                <a:schemeClr val="accent1">
                  <a:lumMod val="75000"/>
                </a:schemeClr>
              </a:solidFill>
            </a:endParaRPr>
          </a:p>
        </p:txBody>
      </p:sp>
      <p:sp>
        <p:nvSpPr>
          <p:cNvPr id="14" name="ZoneTexte 13"/>
          <p:cNvSpPr txBox="1"/>
          <p:nvPr/>
        </p:nvSpPr>
        <p:spPr>
          <a:xfrm>
            <a:off x="8494735" y="1483583"/>
            <a:ext cx="1952625" cy="369332"/>
          </a:xfrm>
          <a:prstGeom prst="rect">
            <a:avLst/>
          </a:prstGeom>
          <a:noFill/>
        </p:spPr>
        <p:txBody>
          <a:bodyPr wrap="square" rtlCol="0">
            <a:spAutoFit/>
          </a:bodyPr>
          <a:lstStyle/>
          <a:p>
            <a:pPr algn="ctr"/>
            <a:r>
              <a:rPr lang="fr-FR" dirty="0" smtClean="0">
                <a:solidFill>
                  <a:schemeClr val="accent1">
                    <a:lumMod val="75000"/>
                  </a:schemeClr>
                </a:solidFill>
              </a:rPr>
              <a:t>Refus 21.03%</a:t>
            </a:r>
            <a:endParaRPr lang="fr-FR" dirty="0">
              <a:solidFill>
                <a:schemeClr val="accent1">
                  <a:lumMod val="75000"/>
                </a:schemeClr>
              </a:solidFill>
            </a:endParaRPr>
          </a:p>
        </p:txBody>
      </p:sp>
      <p:sp>
        <p:nvSpPr>
          <p:cNvPr id="4" name="ZoneTexte 3"/>
          <p:cNvSpPr txBox="1"/>
          <p:nvPr/>
        </p:nvSpPr>
        <p:spPr>
          <a:xfrm>
            <a:off x="6541933" y="5913421"/>
            <a:ext cx="5701529" cy="923330"/>
          </a:xfrm>
          <a:prstGeom prst="rect">
            <a:avLst/>
          </a:prstGeom>
          <a:noFill/>
        </p:spPr>
        <p:txBody>
          <a:bodyPr wrap="square" rtlCol="0">
            <a:spAutoFit/>
          </a:bodyPr>
          <a:lstStyle/>
          <a:p>
            <a:pPr fontAlgn="t"/>
            <a:r>
              <a:rPr lang="fr-FR" dirty="0" smtClean="0"/>
              <a:t>Situation </a:t>
            </a:r>
            <a:r>
              <a:rPr lang="fr-FR" dirty="0"/>
              <a:t>financière précaire</a:t>
            </a:r>
          </a:p>
          <a:p>
            <a:pPr fontAlgn="t"/>
            <a:r>
              <a:rPr lang="fr-FR" dirty="0"/>
              <a:t>N</a:t>
            </a:r>
            <a:r>
              <a:rPr lang="fr-FR" dirty="0" smtClean="0"/>
              <a:t>iveau </a:t>
            </a:r>
            <a:r>
              <a:rPr lang="fr-FR" dirty="0"/>
              <a:t>d’étude &lt; au bac ou &gt; au bac</a:t>
            </a:r>
          </a:p>
          <a:p>
            <a:pPr fontAlgn="t"/>
            <a:r>
              <a:rPr lang="fr-FR" dirty="0"/>
              <a:t>Considérer </a:t>
            </a:r>
            <a:r>
              <a:rPr lang="fr-FR" dirty="0" smtClean="0"/>
              <a:t>TARV </a:t>
            </a:r>
            <a:r>
              <a:rPr lang="fr-FR" dirty="0"/>
              <a:t>ne </a:t>
            </a:r>
            <a:r>
              <a:rPr lang="fr-FR" dirty="0" smtClean="0"/>
              <a:t>seront plus efficaces à LT</a:t>
            </a:r>
            <a:endParaRPr lang="fr-FR" dirty="0"/>
          </a:p>
        </p:txBody>
      </p:sp>
      <p:sp>
        <p:nvSpPr>
          <p:cNvPr id="18" name="ZoneTexte 17"/>
          <p:cNvSpPr txBox="1"/>
          <p:nvPr/>
        </p:nvSpPr>
        <p:spPr>
          <a:xfrm>
            <a:off x="1058342" y="6001924"/>
            <a:ext cx="4540102" cy="646331"/>
          </a:xfrm>
          <a:prstGeom prst="rect">
            <a:avLst/>
          </a:prstGeom>
          <a:noFill/>
        </p:spPr>
        <p:txBody>
          <a:bodyPr wrap="square" rtlCol="0">
            <a:spAutoFit/>
          </a:bodyPr>
          <a:lstStyle/>
          <a:p>
            <a:pPr fontAlgn="t"/>
            <a:r>
              <a:rPr lang="fr-FR" dirty="0" smtClean="0"/>
              <a:t>S’identifier à la </a:t>
            </a:r>
            <a:r>
              <a:rPr lang="fr-FR" dirty="0"/>
              <a:t>communauté </a:t>
            </a:r>
            <a:r>
              <a:rPr lang="fr-FR" dirty="0" smtClean="0"/>
              <a:t>des PVV</a:t>
            </a:r>
          </a:p>
          <a:p>
            <a:pPr fontAlgn="t"/>
            <a:r>
              <a:rPr lang="fr-FR" dirty="0" smtClean="0"/>
              <a:t>Etre concerné </a:t>
            </a:r>
            <a:r>
              <a:rPr lang="fr-FR" dirty="0"/>
              <a:t>par </a:t>
            </a:r>
            <a:r>
              <a:rPr lang="fr-FR" dirty="0" smtClean="0"/>
              <a:t>risque </a:t>
            </a:r>
            <a:r>
              <a:rPr lang="fr-FR" dirty="0"/>
              <a:t>de </a:t>
            </a:r>
            <a:r>
              <a:rPr lang="fr-FR" dirty="0" smtClean="0"/>
              <a:t>transmission</a:t>
            </a: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2784775764"/>
              </p:ext>
            </p:extLst>
          </p:nvPr>
        </p:nvGraphicFramePr>
        <p:xfrm>
          <a:off x="941614" y="40200"/>
          <a:ext cx="10553699" cy="1463040"/>
        </p:xfrm>
        <a:graphic>
          <a:graphicData uri="http://schemas.openxmlformats.org/drawingml/2006/table">
            <a:tbl>
              <a:tblPr firstRow="1" bandRow="1"/>
              <a:tblGrid>
                <a:gridCol w="7619429">
                  <a:extLst>
                    <a:ext uri="{9D8B030D-6E8A-4147-A177-3AD203B41FA5}">
                      <a16:colId xmlns:a16="http://schemas.microsoft.com/office/drawing/2014/main" val="2793352654"/>
                    </a:ext>
                  </a:extLst>
                </a:gridCol>
                <a:gridCol w="2934270">
                  <a:extLst>
                    <a:ext uri="{9D8B030D-6E8A-4147-A177-3AD203B41FA5}">
                      <a16:colId xmlns:a16="http://schemas.microsoft.com/office/drawing/2014/main" val="463834065"/>
                    </a:ext>
                  </a:extLst>
                </a:gridCol>
              </a:tblGrid>
              <a:tr h="37084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GB" noProof="0" dirty="0" smtClean="0"/>
                        <a:t>Stated</a:t>
                      </a:r>
                      <a:r>
                        <a:rPr lang="en-GB" baseline="0" noProof="0" dirty="0" smtClean="0"/>
                        <a:t> intention to participate to HCRCT if available </a:t>
                      </a:r>
                    </a:p>
                    <a:p>
                      <a:pPr lvl="1"/>
                      <a:r>
                        <a:rPr lang="en-GB" noProof="0" dirty="0" smtClean="0"/>
                        <a:t>Yes, definitely</a:t>
                      </a:r>
                    </a:p>
                    <a:p>
                      <a:pPr lvl="1"/>
                      <a:r>
                        <a:rPr lang="en-GB" noProof="0" dirty="0" smtClean="0"/>
                        <a:t>Yes, perhaps</a:t>
                      </a:r>
                    </a:p>
                    <a:p>
                      <a:pPr lvl="1"/>
                      <a:r>
                        <a:rPr lang="en-GB" noProof="0" dirty="0" smtClean="0"/>
                        <a:t>Not really</a:t>
                      </a:r>
                    </a:p>
                    <a:p>
                      <a:pPr lvl="1"/>
                      <a:r>
                        <a:rPr lang="en-GB" noProof="0" dirty="0" smtClean="0"/>
                        <a:t>Not at all</a:t>
                      </a:r>
                      <a:endParaRPr lang="en-GB"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9415">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endParaRPr lang="fr-FR" dirty="0" smtClean="0"/>
                    </a:p>
                    <a:p>
                      <a:r>
                        <a:rPr lang="fr-FR" dirty="0" smtClean="0"/>
                        <a:t>83 (43%)</a:t>
                      </a:r>
                    </a:p>
                    <a:p>
                      <a:r>
                        <a:rPr lang="fr-FR" dirty="0" smtClean="0"/>
                        <a:t>74 (38%)</a:t>
                      </a:r>
                    </a:p>
                    <a:p>
                      <a:r>
                        <a:rPr lang="fr-FR" dirty="0" smtClean="0"/>
                        <a:t>21 (11%)</a:t>
                      </a:r>
                    </a:p>
                    <a:p>
                      <a:r>
                        <a:rPr lang="fr-FR" dirty="0" smtClean="0"/>
                        <a:t>17</a:t>
                      </a:r>
                      <a:r>
                        <a:rPr lang="fr-FR" baseline="0" dirty="0" smtClean="0"/>
                        <a:t> (9%)</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9415">
                        <a:tint val="20000"/>
                      </a:srgbClr>
                    </a:solidFill>
                  </a:tcPr>
                </a:tc>
                <a:extLst>
                  <a:ext uri="{0D108BD9-81ED-4DB2-BD59-A6C34878D82A}">
                    <a16:rowId xmlns:a16="http://schemas.microsoft.com/office/drawing/2014/main" val="2252113559"/>
                  </a:ext>
                </a:extLst>
              </a:tr>
            </a:tbl>
          </a:graphicData>
        </a:graphic>
      </p:graphicFrame>
    </p:spTree>
    <p:extLst>
      <p:ext uri="{BB962C8B-B14F-4D97-AF65-F5344CB8AC3E}">
        <p14:creationId xmlns:p14="http://schemas.microsoft.com/office/powerpoint/2010/main" val="12141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Take</a:t>
            </a:r>
            <a:r>
              <a:rPr lang="fr-FR" dirty="0" smtClean="0"/>
              <a:t> home messages</a:t>
            </a:r>
            <a:endParaRPr lang="fr-FR" dirty="0"/>
          </a:p>
        </p:txBody>
      </p:sp>
      <p:sp>
        <p:nvSpPr>
          <p:cNvPr id="3" name="Espace réservé du contenu 2"/>
          <p:cNvSpPr>
            <a:spLocks noGrp="1"/>
          </p:cNvSpPr>
          <p:nvPr>
            <p:ph idx="1"/>
          </p:nvPr>
        </p:nvSpPr>
        <p:spPr>
          <a:xfrm>
            <a:off x="1151709" y="2416857"/>
            <a:ext cx="9782923" cy="3827794"/>
          </a:xfrm>
        </p:spPr>
        <p:txBody>
          <a:bodyPr/>
          <a:lstStyle/>
          <a:p>
            <a:r>
              <a:rPr lang="en-GB" sz="2800" dirty="0" smtClean="0"/>
              <a:t>More balanced results than using the usual direct question</a:t>
            </a:r>
          </a:p>
          <a:p>
            <a:pPr lvl="1"/>
            <a:r>
              <a:rPr lang="en-GB" sz="2400" dirty="0" smtClean="0"/>
              <a:t>Better reflects real word decision-making?</a:t>
            </a:r>
          </a:p>
          <a:p>
            <a:pPr lvl="1"/>
            <a:r>
              <a:rPr lang="en-GB" sz="2400" dirty="0" smtClean="0"/>
              <a:t>Less proportion of motivated patients</a:t>
            </a:r>
          </a:p>
          <a:p>
            <a:endParaRPr lang="en-GB" sz="2800" dirty="0" smtClean="0"/>
          </a:p>
          <a:p>
            <a:r>
              <a:rPr lang="en-GB" sz="2800" dirty="0" smtClean="0"/>
              <a:t>For improving HCRCT recruitment, attention should be paid:</a:t>
            </a:r>
          </a:p>
          <a:p>
            <a:pPr lvl="1"/>
            <a:r>
              <a:rPr lang="en-GB" sz="2400" dirty="0" smtClean="0"/>
              <a:t>To the more vulnerable PLWH (financial situation)</a:t>
            </a:r>
          </a:p>
          <a:p>
            <a:pPr lvl="1"/>
            <a:r>
              <a:rPr lang="en-GB" sz="2400" dirty="0" smtClean="0"/>
              <a:t>To provide clear information to counter mistaken beliefs about HCRCT including the risk of false hope</a:t>
            </a:r>
          </a:p>
          <a:p>
            <a:pPr lvl="1"/>
            <a:endParaRPr lang="fr-FR" dirty="0" smtClean="0"/>
          </a:p>
          <a:p>
            <a:pPr lvl="1"/>
            <a:endParaRPr lang="fr-FR" dirty="0"/>
          </a:p>
        </p:txBody>
      </p:sp>
      <p:pic>
        <p:nvPicPr>
          <p:cNvPr id="4" name="Image 3"/>
          <p:cNvPicPr>
            <a:picLocks noChangeAspect="1"/>
          </p:cNvPicPr>
          <p:nvPr/>
        </p:nvPicPr>
        <p:blipFill>
          <a:blip r:embed="rId3"/>
          <a:stretch>
            <a:fillRect/>
          </a:stretch>
        </p:blipFill>
        <p:spPr>
          <a:xfrm>
            <a:off x="9509574" y="-17339"/>
            <a:ext cx="2682426" cy="1950265"/>
          </a:xfrm>
          <a:prstGeom prst="rect">
            <a:avLst/>
          </a:prstGeom>
        </p:spPr>
      </p:pic>
    </p:spTree>
    <p:extLst>
      <p:ext uri="{BB962C8B-B14F-4D97-AF65-F5344CB8AC3E}">
        <p14:creationId xmlns:p14="http://schemas.microsoft.com/office/powerpoint/2010/main" val="414514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0" y="253174"/>
            <a:ext cx="12039599" cy="1280890"/>
          </a:xfrm>
        </p:spPr>
        <p:txBody>
          <a:bodyPr>
            <a:normAutofit/>
          </a:bodyPr>
          <a:lstStyle/>
          <a:p>
            <a:pPr algn="r" eaLnBrk="1" hangingPunct="1"/>
            <a:r>
              <a:rPr lang="en-GB" altLang="fr-FR" sz="2800" dirty="0" smtClean="0"/>
              <a:t>Ex. How important are these personality traits in a new secretary for our department ?</a:t>
            </a:r>
            <a:endParaRPr lang="en-GB" altLang="fr-FR" sz="2800" dirty="0"/>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381125"/>
            <a:ext cx="8839122"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2973388" y="52228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artistic</a:t>
            </a:r>
          </a:p>
        </p:txBody>
      </p:sp>
      <p:sp>
        <p:nvSpPr>
          <p:cNvPr id="4101" name="Text Box 6"/>
          <p:cNvSpPr txBox="1">
            <a:spLocks noChangeArrowheads="1"/>
          </p:cNvSpPr>
          <p:nvPr/>
        </p:nvSpPr>
        <p:spPr bwMode="auto">
          <a:xfrm>
            <a:off x="1982788" y="54911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complex</a:t>
            </a:r>
          </a:p>
        </p:txBody>
      </p:sp>
      <p:sp>
        <p:nvSpPr>
          <p:cNvPr id="5127" name="Text Box 7"/>
          <p:cNvSpPr txBox="1">
            <a:spLocks noChangeArrowheads="1"/>
          </p:cNvSpPr>
          <p:nvPr/>
        </p:nvSpPr>
        <p:spPr bwMode="auto">
          <a:xfrm>
            <a:off x="2554288" y="57435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agreeable</a:t>
            </a:r>
          </a:p>
        </p:txBody>
      </p:sp>
      <p:sp>
        <p:nvSpPr>
          <p:cNvPr id="5128" name="Text Box 8"/>
          <p:cNvSpPr txBox="1">
            <a:spLocks noChangeArrowheads="1"/>
          </p:cNvSpPr>
          <p:nvPr/>
        </p:nvSpPr>
        <p:spPr bwMode="auto">
          <a:xfrm>
            <a:off x="2095500" y="525780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talkative</a:t>
            </a:r>
          </a:p>
        </p:txBody>
      </p:sp>
      <p:sp>
        <p:nvSpPr>
          <p:cNvPr id="5129" name="Text Box 9"/>
          <p:cNvSpPr txBox="1">
            <a:spLocks noChangeArrowheads="1"/>
          </p:cNvSpPr>
          <p:nvPr/>
        </p:nvSpPr>
        <p:spPr bwMode="auto">
          <a:xfrm>
            <a:off x="1938338" y="51006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pleasant</a:t>
            </a:r>
          </a:p>
        </p:txBody>
      </p:sp>
      <p:sp>
        <p:nvSpPr>
          <p:cNvPr id="4105" name="Text Box 10"/>
          <p:cNvSpPr txBox="1">
            <a:spLocks noChangeArrowheads="1"/>
          </p:cNvSpPr>
          <p:nvPr/>
        </p:nvSpPr>
        <p:spPr bwMode="auto">
          <a:xfrm>
            <a:off x="2330450" y="56181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sloppy</a:t>
            </a:r>
          </a:p>
        </p:txBody>
      </p:sp>
      <p:sp>
        <p:nvSpPr>
          <p:cNvPr id="4106" name="Text Box 11"/>
          <p:cNvSpPr txBox="1">
            <a:spLocks noChangeArrowheads="1"/>
          </p:cNvSpPr>
          <p:nvPr/>
        </p:nvSpPr>
        <p:spPr bwMode="auto">
          <a:xfrm>
            <a:off x="2835275" y="50387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deep</a:t>
            </a:r>
          </a:p>
        </p:txBody>
      </p:sp>
      <p:sp>
        <p:nvSpPr>
          <p:cNvPr id="4107" name="Text Box 12"/>
          <p:cNvSpPr txBox="1">
            <a:spLocks noChangeArrowheads="1"/>
          </p:cNvSpPr>
          <p:nvPr/>
        </p:nvSpPr>
        <p:spPr bwMode="auto">
          <a:xfrm>
            <a:off x="2863850" y="54943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anxious</a:t>
            </a:r>
          </a:p>
        </p:txBody>
      </p:sp>
      <p:sp>
        <p:nvSpPr>
          <p:cNvPr id="5133" name="Text Box 13"/>
          <p:cNvSpPr txBox="1">
            <a:spLocks noChangeArrowheads="1"/>
          </p:cNvSpPr>
          <p:nvPr/>
        </p:nvSpPr>
        <p:spPr bwMode="auto">
          <a:xfrm>
            <a:off x="2752725" y="58340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organized</a:t>
            </a:r>
          </a:p>
        </p:txBody>
      </p:sp>
      <p:sp>
        <p:nvSpPr>
          <p:cNvPr id="4109" name="Text Box 14"/>
          <p:cNvSpPr txBox="1">
            <a:spLocks noChangeArrowheads="1"/>
          </p:cNvSpPr>
          <p:nvPr/>
        </p:nvSpPr>
        <p:spPr bwMode="auto">
          <a:xfrm>
            <a:off x="2435225" y="55721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helpful</a:t>
            </a:r>
          </a:p>
        </p:txBody>
      </p:sp>
      <p:sp>
        <p:nvSpPr>
          <p:cNvPr id="5135" name="Text Box 15"/>
          <p:cNvSpPr txBox="1">
            <a:spLocks noChangeArrowheads="1"/>
          </p:cNvSpPr>
          <p:nvPr/>
        </p:nvSpPr>
        <p:spPr bwMode="auto">
          <a:xfrm>
            <a:off x="3370263" y="501491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fearful</a:t>
            </a:r>
          </a:p>
        </p:txBody>
      </p:sp>
      <p:sp>
        <p:nvSpPr>
          <p:cNvPr id="4111" name="Text Box 16"/>
          <p:cNvSpPr txBox="1">
            <a:spLocks noChangeArrowheads="1"/>
          </p:cNvSpPr>
          <p:nvPr/>
        </p:nvSpPr>
        <p:spPr bwMode="auto">
          <a:xfrm>
            <a:off x="2333625" y="52228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touchy</a:t>
            </a:r>
          </a:p>
        </p:txBody>
      </p:sp>
      <p:sp>
        <p:nvSpPr>
          <p:cNvPr id="5137" name="Text Box 17"/>
          <p:cNvSpPr txBox="1">
            <a:spLocks noChangeArrowheads="1"/>
          </p:cNvSpPr>
          <p:nvPr/>
        </p:nvSpPr>
        <p:spPr bwMode="auto">
          <a:xfrm>
            <a:off x="2205038" y="560705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complex</a:t>
            </a:r>
          </a:p>
        </p:txBody>
      </p:sp>
      <p:sp>
        <p:nvSpPr>
          <p:cNvPr id="4113" name="Text Box 18"/>
          <p:cNvSpPr txBox="1">
            <a:spLocks noChangeArrowheads="1"/>
          </p:cNvSpPr>
          <p:nvPr/>
        </p:nvSpPr>
        <p:spPr bwMode="auto">
          <a:xfrm>
            <a:off x="2882900" y="497998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neat</a:t>
            </a:r>
          </a:p>
        </p:txBody>
      </p:sp>
      <p:sp>
        <p:nvSpPr>
          <p:cNvPr id="5139" name="Text Box 19"/>
          <p:cNvSpPr txBox="1">
            <a:spLocks noChangeArrowheads="1"/>
          </p:cNvSpPr>
          <p:nvPr/>
        </p:nvSpPr>
        <p:spPr bwMode="auto">
          <a:xfrm>
            <a:off x="3240088" y="534670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kind</a:t>
            </a:r>
          </a:p>
        </p:txBody>
      </p:sp>
      <p:sp>
        <p:nvSpPr>
          <p:cNvPr id="4115" name="Text Box 20"/>
          <p:cNvSpPr txBox="1">
            <a:spLocks noChangeArrowheads="1"/>
          </p:cNvSpPr>
          <p:nvPr/>
        </p:nvSpPr>
        <p:spPr bwMode="auto">
          <a:xfrm>
            <a:off x="2382838" y="507365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creative</a:t>
            </a:r>
          </a:p>
        </p:txBody>
      </p:sp>
      <p:sp>
        <p:nvSpPr>
          <p:cNvPr id="4116" name="Text Box 21"/>
          <p:cNvSpPr txBox="1">
            <a:spLocks noChangeArrowheads="1"/>
          </p:cNvSpPr>
          <p:nvPr/>
        </p:nvSpPr>
        <p:spPr bwMode="auto">
          <a:xfrm>
            <a:off x="2330450" y="539750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quiet</a:t>
            </a:r>
          </a:p>
        </p:txBody>
      </p:sp>
      <p:sp>
        <p:nvSpPr>
          <p:cNvPr id="5142" name="Text Box 22"/>
          <p:cNvSpPr txBox="1">
            <a:spLocks noChangeArrowheads="1"/>
          </p:cNvSpPr>
          <p:nvPr/>
        </p:nvSpPr>
        <p:spPr bwMode="auto">
          <a:xfrm>
            <a:off x="2328863" y="49498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thorough</a:t>
            </a:r>
          </a:p>
        </p:txBody>
      </p:sp>
      <p:sp>
        <p:nvSpPr>
          <p:cNvPr id="4118" name="Text Box 23"/>
          <p:cNvSpPr txBox="1">
            <a:spLocks noChangeArrowheads="1"/>
          </p:cNvSpPr>
          <p:nvPr/>
        </p:nvSpPr>
        <p:spPr bwMode="auto">
          <a:xfrm>
            <a:off x="2544763" y="51657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nervous</a:t>
            </a:r>
          </a:p>
        </p:txBody>
      </p:sp>
      <p:sp>
        <p:nvSpPr>
          <p:cNvPr id="4119" name="Text Box 24"/>
          <p:cNvSpPr txBox="1">
            <a:spLocks noChangeArrowheads="1"/>
          </p:cNvSpPr>
          <p:nvPr/>
        </p:nvSpPr>
        <p:spPr bwMode="auto">
          <a:xfrm>
            <a:off x="2760663" y="53816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bashful</a:t>
            </a:r>
          </a:p>
        </p:txBody>
      </p:sp>
      <p:sp>
        <p:nvSpPr>
          <p:cNvPr id="5145" name="Text Box 25"/>
          <p:cNvSpPr txBox="1">
            <a:spLocks noChangeArrowheads="1"/>
          </p:cNvSpPr>
          <p:nvPr/>
        </p:nvSpPr>
        <p:spPr bwMode="auto">
          <a:xfrm>
            <a:off x="2976563" y="55975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irritable</a:t>
            </a:r>
          </a:p>
        </p:txBody>
      </p:sp>
      <p:sp>
        <p:nvSpPr>
          <p:cNvPr id="5146" name="Text Box 26"/>
          <p:cNvSpPr txBox="1">
            <a:spLocks noChangeArrowheads="1"/>
          </p:cNvSpPr>
          <p:nvPr/>
        </p:nvSpPr>
        <p:spPr bwMode="auto">
          <a:xfrm>
            <a:off x="3192463" y="58134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careful</a:t>
            </a:r>
          </a:p>
        </p:txBody>
      </p:sp>
      <p:sp>
        <p:nvSpPr>
          <p:cNvPr id="5147" name="Text Box 27"/>
          <p:cNvSpPr txBox="1">
            <a:spLocks noChangeArrowheads="1"/>
          </p:cNvSpPr>
          <p:nvPr/>
        </p:nvSpPr>
        <p:spPr bwMode="auto">
          <a:xfrm>
            <a:off x="2894013" y="53625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reserved</a:t>
            </a:r>
          </a:p>
        </p:txBody>
      </p:sp>
    </p:spTree>
    <p:extLst>
      <p:ext uri="{BB962C8B-B14F-4D97-AF65-F5344CB8AC3E}">
        <p14:creationId xmlns:p14="http://schemas.microsoft.com/office/powerpoint/2010/main" val="82110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8958 0.02384 L 0.56211 -0.49167 " pathEditMode="relative" rAng="0" ptsTypes="AA">
                                      <p:cBhvr>
                                        <p:cTn id="6" dur="2000" fill="hold"/>
                                        <p:tgtEl>
                                          <p:spTgt spid="5146"/>
                                        </p:tgtEl>
                                        <p:attrNameLst>
                                          <p:attrName>ppt_x</p:attrName>
                                          <p:attrName>ppt_y</p:attrName>
                                        </p:attrNameLst>
                                      </p:cBhvr>
                                      <p:rCtr x="32578" y="-25787"/>
                                    </p:animMotion>
                                  </p:childTnLst>
                                </p:cTn>
                              </p:par>
                            </p:childTnLst>
                          </p:cTn>
                        </p:par>
                        <p:par>
                          <p:cTn id="7" fill="hold" nodeType="afterGroup">
                            <p:stCondLst>
                              <p:cond delay="2000"/>
                            </p:stCondLst>
                            <p:childTnLst>
                              <p:par>
                                <p:cTn id="8" presetID="0" presetClass="path" presetSubtype="0" accel="50000" decel="50000" fill="hold" grpId="0" nodeType="afterEffect">
                                  <p:stCondLst>
                                    <p:cond delay="1000"/>
                                  </p:stCondLst>
                                  <p:childTnLst>
                                    <p:animMotion origin="layout" path="M 6.25E-7 0.02083 L -0.0707 -0.43843 " pathEditMode="relative" rAng="0" ptsTypes="AA">
                                      <p:cBhvr>
                                        <p:cTn id="9" dur="2000" fill="hold"/>
                                        <p:tgtEl>
                                          <p:spTgt spid="5147"/>
                                        </p:tgtEl>
                                        <p:attrNameLst>
                                          <p:attrName>ppt_x</p:attrName>
                                          <p:attrName>ppt_y</p:attrName>
                                        </p:attrNameLst>
                                      </p:cBhvr>
                                      <p:rCtr x="-3542" y="-22963"/>
                                    </p:animMotion>
                                  </p:childTnLst>
                                </p:cTn>
                              </p:par>
                            </p:childTnLst>
                          </p:cTn>
                        </p:par>
                        <p:par>
                          <p:cTn id="10" fill="hold" nodeType="afterGroup">
                            <p:stCondLst>
                              <p:cond delay="5000"/>
                            </p:stCondLst>
                            <p:childTnLst>
                              <p:par>
                                <p:cTn id="11" presetID="0" presetClass="path" presetSubtype="0" accel="50000" decel="50000" fill="hold" grpId="0" nodeType="afterEffect">
                                  <p:stCondLst>
                                    <p:cond delay="0"/>
                                  </p:stCondLst>
                                  <p:childTnLst>
                                    <p:animMotion origin="layout" path="M -0.11472 0.05 L 0.62994 -0.2713 " pathEditMode="relative" rAng="0" ptsTypes="AA">
                                      <p:cBhvr>
                                        <p:cTn id="12" dur="2000" fill="hold"/>
                                        <p:tgtEl>
                                          <p:spTgt spid="5142"/>
                                        </p:tgtEl>
                                        <p:attrNameLst>
                                          <p:attrName>ppt_x</p:attrName>
                                          <p:attrName>ppt_y</p:attrName>
                                        </p:attrNameLst>
                                      </p:cBhvr>
                                      <p:rCtr x="37227" y="-16065"/>
                                    </p:animMotion>
                                  </p:childTnLst>
                                </p:cTn>
                              </p:par>
                            </p:childTnLst>
                          </p:cTn>
                        </p:par>
                        <p:par>
                          <p:cTn id="13" fill="hold" nodeType="afterGroup">
                            <p:stCondLst>
                              <p:cond delay="7000"/>
                            </p:stCondLst>
                            <p:childTnLst>
                              <p:par>
                                <p:cTn id="14" presetID="0" presetClass="path" presetSubtype="0" accel="50000" decel="50000" fill="hold" grpId="0" nodeType="afterEffect">
                                  <p:stCondLst>
                                    <p:cond delay="0"/>
                                  </p:stCondLst>
                                  <p:childTnLst>
                                    <p:animMotion origin="layout" path="M -0.03125 0.02083 L 0.44909 -0.41528 " pathEditMode="relative" rAng="0" ptsTypes="AA">
                                      <p:cBhvr>
                                        <p:cTn id="15" dur="2000" fill="hold"/>
                                        <p:tgtEl>
                                          <p:spTgt spid="5139"/>
                                        </p:tgtEl>
                                        <p:attrNameLst>
                                          <p:attrName>ppt_x</p:attrName>
                                          <p:attrName>ppt_y</p:attrName>
                                        </p:attrNameLst>
                                      </p:cBhvr>
                                      <p:rCtr x="24010" y="-21806"/>
                                    </p:animMotion>
                                  </p:childTnLst>
                                </p:cTn>
                              </p:par>
                            </p:childTnLst>
                          </p:cTn>
                        </p:par>
                        <p:par>
                          <p:cTn id="16" fill="hold" nodeType="afterGroup">
                            <p:stCondLst>
                              <p:cond delay="9000"/>
                            </p:stCondLst>
                            <p:childTnLst>
                              <p:par>
                                <p:cTn id="17" presetID="0" presetClass="path" presetSubtype="0" accel="50000" decel="50000" fill="hold" grpId="0" nodeType="afterEffect">
                                  <p:stCondLst>
                                    <p:cond delay="1000"/>
                                  </p:stCondLst>
                                  <p:childTnLst>
                                    <p:animMotion origin="layout" path="M -0.10507 0.0456 L 0.55847 -0.29768 " pathEditMode="relative" rAng="0" ptsTypes="AA">
                                      <p:cBhvr>
                                        <p:cTn id="18" dur="2000" fill="hold"/>
                                        <p:tgtEl>
                                          <p:spTgt spid="5129"/>
                                        </p:tgtEl>
                                        <p:attrNameLst>
                                          <p:attrName>ppt_x</p:attrName>
                                          <p:attrName>ppt_y</p:attrName>
                                        </p:attrNameLst>
                                      </p:cBhvr>
                                      <p:rCtr x="33177" y="-17176"/>
                                    </p:animMotion>
                                  </p:childTnLst>
                                </p:cTn>
                              </p:par>
                            </p:childTnLst>
                          </p:cTn>
                        </p:par>
                        <p:par>
                          <p:cTn id="19" fill="hold" nodeType="afterGroup">
                            <p:stCondLst>
                              <p:cond delay="12000"/>
                            </p:stCondLst>
                            <p:childTnLst>
                              <p:par>
                                <p:cTn id="20" presetID="0" presetClass="path" presetSubtype="0" accel="50000" decel="50000" fill="hold" grpId="0" nodeType="afterEffect">
                                  <p:stCondLst>
                                    <p:cond delay="1000"/>
                                  </p:stCondLst>
                                  <p:childTnLst>
                                    <p:animMotion origin="layout" path="M 0.01224 0.01759 L -0.10898 -0.30833 " pathEditMode="relative" rAng="0" ptsTypes="AA">
                                      <p:cBhvr>
                                        <p:cTn id="21" dur="2000" fill="hold"/>
                                        <p:tgtEl>
                                          <p:spTgt spid="5135"/>
                                        </p:tgtEl>
                                        <p:attrNameLst>
                                          <p:attrName>ppt_x</p:attrName>
                                          <p:attrName>ppt_y</p:attrName>
                                        </p:attrNameLst>
                                      </p:cBhvr>
                                      <p:rCtr x="-6068" y="-16296"/>
                                    </p:animMotion>
                                  </p:childTnLst>
                                </p:cTn>
                              </p:par>
                            </p:childTnLst>
                          </p:cTn>
                        </p:par>
                        <p:par>
                          <p:cTn id="22" fill="hold" nodeType="afterGroup">
                            <p:stCondLst>
                              <p:cond delay="15000"/>
                            </p:stCondLst>
                            <p:childTnLst>
                              <p:par>
                                <p:cTn id="23" presetID="0" presetClass="path" presetSubtype="0" accel="50000" decel="50000" fill="hold" grpId="0" nodeType="afterEffect">
                                  <p:stCondLst>
                                    <p:cond delay="0"/>
                                  </p:stCondLst>
                                  <p:childTnLst>
                                    <p:animMotion origin="layout" path="M -0.02787 0.04075 L 0.10378 -0.45324 " pathEditMode="relative" rAng="0" ptsTypes="AA">
                                      <p:cBhvr>
                                        <p:cTn id="24" dur="2000" fill="hold"/>
                                        <p:tgtEl>
                                          <p:spTgt spid="5137"/>
                                        </p:tgtEl>
                                        <p:attrNameLst>
                                          <p:attrName>ppt_x</p:attrName>
                                          <p:attrName>ppt_y</p:attrName>
                                        </p:attrNameLst>
                                      </p:cBhvr>
                                      <p:rCtr x="6576" y="-24699"/>
                                    </p:animMotion>
                                  </p:childTnLst>
                                </p:cTn>
                              </p:par>
                            </p:childTnLst>
                          </p:cTn>
                        </p:par>
                        <p:par>
                          <p:cTn id="25" fill="hold" nodeType="afterGroup">
                            <p:stCondLst>
                              <p:cond delay="17000"/>
                            </p:stCondLst>
                            <p:childTnLst>
                              <p:par>
                                <p:cTn id="26" presetID="0" presetClass="path" presetSubtype="0" accel="50000" decel="50000" fill="hold" grpId="0" nodeType="afterEffect">
                                  <p:stCondLst>
                                    <p:cond delay="1000"/>
                                  </p:stCondLst>
                                  <p:childTnLst>
                                    <p:animMotion origin="layout" path="M -0.03463 0.02986 L 0.11563 -0.32176 " pathEditMode="relative" rAng="0" ptsTypes="AA">
                                      <p:cBhvr>
                                        <p:cTn id="27" dur="2000" fill="hold"/>
                                        <p:tgtEl>
                                          <p:spTgt spid="5128"/>
                                        </p:tgtEl>
                                        <p:attrNameLst>
                                          <p:attrName>ppt_x</p:attrName>
                                          <p:attrName>ppt_y</p:attrName>
                                        </p:attrNameLst>
                                      </p:cBhvr>
                                      <p:rCtr x="7513" y="-17593"/>
                                    </p:animMotion>
                                  </p:childTnLst>
                                </p:cTn>
                              </p:par>
                            </p:childTnLst>
                          </p:cTn>
                        </p:par>
                        <p:par>
                          <p:cTn id="28" fill="hold" nodeType="afterGroup">
                            <p:stCondLst>
                              <p:cond delay="20000"/>
                            </p:stCondLst>
                            <p:childTnLst>
                              <p:par>
                                <p:cTn id="29" presetID="0" presetClass="path" presetSubtype="0" accel="50000" decel="50000" fill="hold" grpId="0" nodeType="afterEffect">
                                  <p:stCondLst>
                                    <p:cond delay="1000"/>
                                  </p:stCondLst>
                                  <p:childTnLst>
                                    <p:animMotion origin="layout" path="M -0.08776 0.05903 L 0.51107 -0.30486 " pathEditMode="relative" rAng="0" ptsTypes="AA">
                                      <p:cBhvr>
                                        <p:cTn id="30" dur="2000" fill="hold"/>
                                        <p:tgtEl>
                                          <p:spTgt spid="5127"/>
                                        </p:tgtEl>
                                        <p:attrNameLst>
                                          <p:attrName>ppt_x</p:attrName>
                                          <p:attrName>ppt_y</p:attrName>
                                        </p:attrNameLst>
                                      </p:cBhvr>
                                      <p:rCtr x="29935" y="-18194"/>
                                    </p:animMotion>
                                  </p:childTnLst>
                                </p:cTn>
                              </p:par>
                            </p:childTnLst>
                          </p:cTn>
                        </p:par>
                        <p:par>
                          <p:cTn id="31" fill="hold" nodeType="afterGroup">
                            <p:stCondLst>
                              <p:cond delay="23000"/>
                            </p:stCondLst>
                            <p:childTnLst>
                              <p:par>
                                <p:cTn id="32" presetID="0" presetClass="path" presetSubtype="0" accel="50000" decel="50000" fill="hold" grpId="0" nodeType="afterEffect">
                                  <p:stCondLst>
                                    <p:cond delay="1000"/>
                                  </p:stCondLst>
                                  <p:childTnLst>
                                    <p:animMotion origin="layout" path="M -0.12174 0.01689 L 0.38372 -0.49028 " pathEditMode="relative" rAng="0" ptsTypes="AA">
                                      <p:cBhvr>
                                        <p:cTn id="33" dur="2000" fill="hold"/>
                                        <p:tgtEl>
                                          <p:spTgt spid="5133"/>
                                        </p:tgtEl>
                                        <p:attrNameLst>
                                          <p:attrName>ppt_x</p:attrName>
                                          <p:attrName>ppt_y</p:attrName>
                                        </p:attrNameLst>
                                      </p:cBhvr>
                                      <p:rCtr x="25273" y="-25370"/>
                                    </p:animMotion>
                                  </p:childTnLst>
                                </p:cTn>
                              </p:par>
                            </p:childTnLst>
                          </p:cTn>
                        </p:par>
                        <p:par>
                          <p:cTn id="34" fill="hold" nodeType="afterGroup">
                            <p:stCondLst>
                              <p:cond delay="26000"/>
                            </p:stCondLst>
                            <p:childTnLst>
                              <p:par>
                                <p:cTn id="35" presetID="0" presetClass="path" presetSubtype="0" accel="50000" decel="50000" fill="hold" grpId="0" nodeType="afterEffect">
                                  <p:stCondLst>
                                    <p:cond delay="1000"/>
                                  </p:stCondLst>
                                  <p:childTnLst>
                                    <p:animMotion origin="layout" path="M -0.0056 0.05393 L 0.04141 -0.28588 " pathEditMode="relative" rAng="0" ptsTypes="AA">
                                      <p:cBhvr>
                                        <p:cTn id="36" dur="2000" fill="hold"/>
                                        <p:tgtEl>
                                          <p:spTgt spid="5145"/>
                                        </p:tgtEl>
                                        <p:attrNameLst>
                                          <p:attrName>ppt_x</p:attrName>
                                          <p:attrName>ppt_y</p:attrName>
                                        </p:attrNameLst>
                                      </p:cBhvr>
                                      <p:rCtr x="2344" y="-1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29" grpId="0" animBg="1"/>
      <p:bldP spid="5133" grpId="0" animBg="1"/>
      <p:bldP spid="5135" grpId="0" animBg="1"/>
      <p:bldP spid="5137" grpId="0" animBg="1"/>
      <p:bldP spid="5139" grpId="0" animBg="1"/>
      <p:bldP spid="5142" grpId="0" animBg="1"/>
      <p:bldP spid="5145" grpId="0" animBg="1"/>
      <p:bldP spid="5146" grpId="0" animBg="1"/>
      <p:bldP spid="51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341438"/>
            <a:ext cx="78549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5705475" y="32543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artistic</a:t>
            </a:r>
          </a:p>
        </p:txBody>
      </p:sp>
      <p:sp>
        <p:nvSpPr>
          <p:cNvPr id="5125" name="Text Box 6"/>
          <p:cNvSpPr txBox="1">
            <a:spLocks noChangeArrowheads="1"/>
          </p:cNvSpPr>
          <p:nvPr/>
        </p:nvSpPr>
        <p:spPr bwMode="auto">
          <a:xfrm>
            <a:off x="5694363" y="42322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complex</a:t>
            </a:r>
          </a:p>
        </p:txBody>
      </p:sp>
      <p:sp>
        <p:nvSpPr>
          <p:cNvPr id="5126" name="Text Box 7"/>
          <p:cNvSpPr txBox="1">
            <a:spLocks noChangeArrowheads="1"/>
          </p:cNvSpPr>
          <p:nvPr/>
        </p:nvSpPr>
        <p:spPr bwMode="auto">
          <a:xfrm>
            <a:off x="7975600" y="322580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agreeable</a:t>
            </a:r>
          </a:p>
        </p:txBody>
      </p:sp>
      <p:sp>
        <p:nvSpPr>
          <p:cNvPr id="5127" name="Text Box 8"/>
          <p:cNvSpPr txBox="1">
            <a:spLocks noChangeArrowheads="1"/>
          </p:cNvSpPr>
          <p:nvPr/>
        </p:nvSpPr>
        <p:spPr bwMode="auto">
          <a:xfrm>
            <a:off x="3419475" y="27400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talkative</a:t>
            </a:r>
          </a:p>
        </p:txBody>
      </p:sp>
      <p:sp>
        <p:nvSpPr>
          <p:cNvPr id="5128" name="Text Box 9"/>
          <p:cNvSpPr txBox="1">
            <a:spLocks noChangeArrowheads="1"/>
          </p:cNvSpPr>
          <p:nvPr/>
        </p:nvSpPr>
        <p:spPr bwMode="auto">
          <a:xfrm>
            <a:off x="7985125" y="274478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pleasant</a:t>
            </a:r>
          </a:p>
        </p:txBody>
      </p:sp>
      <p:sp>
        <p:nvSpPr>
          <p:cNvPr id="5129" name="Text Box 10"/>
          <p:cNvSpPr txBox="1">
            <a:spLocks noChangeArrowheads="1"/>
          </p:cNvSpPr>
          <p:nvPr/>
        </p:nvSpPr>
        <p:spPr bwMode="auto">
          <a:xfrm>
            <a:off x="5676900" y="37242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sloppy</a:t>
            </a:r>
          </a:p>
        </p:txBody>
      </p:sp>
      <p:sp>
        <p:nvSpPr>
          <p:cNvPr id="5130" name="Text Box 11"/>
          <p:cNvSpPr txBox="1">
            <a:spLocks noChangeArrowheads="1"/>
          </p:cNvSpPr>
          <p:nvPr/>
        </p:nvSpPr>
        <p:spPr bwMode="auto">
          <a:xfrm>
            <a:off x="4533900" y="374808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deep</a:t>
            </a:r>
          </a:p>
        </p:txBody>
      </p:sp>
      <p:sp>
        <p:nvSpPr>
          <p:cNvPr id="5131" name="Text Box 12"/>
          <p:cNvSpPr txBox="1">
            <a:spLocks noChangeArrowheads="1"/>
          </p:cNvSpPr>
          <p:nvPr/>
        </p:nvSpPr>
        <p:spPr bwMode="auto">
          <a:xfrm>
            <a:off x="4552950" y="32464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anxious</a:t>
            </a:r>
          </a:p>
        </p:txBody>
      </p:sp>
      <p:sp>
        <p:nvSpPr>
          <p:cNvPr id="5132" name="Text Box 13"/>
          <p:cNvSpPr txBox="1">
            <a:spLocks noChangeArrowheads="1"/>
          </p:cNvSpPr>
          <p:nvPr/>
        </p:nvSpPr>
        <p:spPr bwMode="auto">
          <a:xfrm>
            <a:off x="6840538" y="22526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organized</a:t>
            </a:r>
          </a:p>
        </p:txBody>
      </p:sp>
      <p:sp>
        <p:nvSpPr>
          <p:cNvPr id="5133" name="Text Box 14"/>
          <p:cNvSpPr txBox="1">
            <a:spLocks noChangeArrowheads="1"/>
          </p:cNvSpPr>
          <p:nvPr/>
        </p:nvSpPr>
        <p:spPr bwMode="auto">
          <a:xfrm>
            <a:off x="5707063" y="22574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helpful</a:t>
            </a:r>
          </a:p>
        </p:txBody>
      </p:sp>
      <p:sp>
        <p:nvSpPr>
          <p:cNvPr id="5134" name="Text Box 15"/>
          <p:cNvSpPr txBox="1">
            <a:spLocks noChangeArrowheads="1"/>
          </p:cNvSpPr>
          <p:nvPr/>
        </p:nvSpPr>
        <p:spPr bwMode="auto">
          <a:xfrm>
            <a:off x="2262188" y="27352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fearful</a:t>
            </a:r>
          </a:p>
        </p:txBody>
      </p:sp>
      <p:sp>
        <p:nvSpPr>
          <p:cNvPr id="5135" name="Text Box 16"/>
          <p:cNvSpPr txBox="1">
            <a:spLocks noChangeArrowheads="1"/>
          </p:cNvSpPr>
          <p:nvPr/>
        </p:nvSpPr>
        <p:spPr bwMode="auto">
          <a:xfrm>
            <a:off x="5711825" y="27590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touchy</a:t>
            </a:r>
          </a:p>
        </p:txBody>
      </p:sp>
      <p:sp>
        <p:nvSpPr>
          <p:cNvPr id="5136" name="Text Box 17"/>
          <p:cNvSpPr txBox="1">
            <a:spLocks noChangeArrowheads="1"/>
          </p:cNvSpPr>
          <p:nvPr/>
        </p:nvSpPr>
        <p:spPr bwMode="auto">
          <a:xfrm>
            <a:off x="3430588" y="225107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complex</a:t>
            </a:r>
          </a:p>
        </p:txBody>
      </p:sp>
      <p:sp>
        <p:nvSpPr>
          <p:cNvPr id="5137" name="Text Box 18"/>
          <p:cNvSpPr txBox="1">
            <a:spLocks noChangeArrowheads="1"/>
          </p:cNvSpPr>
          <p:nvPr/>
        </p:nvSpPr>
        <p:spPr bwMode="auto">
          <a:xfrm>
            <a:off x="6853238" y="3248026"/>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neat</a:t>
            </a:r>
          </a:p>
        </p:txBody>
      </p:sp>
      <p:sp>
        <p:nvSpPr>
          <p:cNvPr id="5138" name="Text Box 19"/>
          <p:cNvSpPr txBox="1">
            <a:spLocks noChangeArrowheads="1"/>
          </p:cNvSpPr>
          <p:nvPr/>
        </p:nvSpPr>
        <p:spPr bwMode="auto">
          <a:xfrm>
            <a:off x="7994650" y="223678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kind</a:t>
            </a:r>
          </a:p>
        </p:txBody>
      </p:sp>
      <p:sp>
        <p:nvSpPr>
          <p:cNvPr id="5139" name="Text Box 20"/>
          <p:cNvSpPr txBox="1">
            <a:spLocks noChangeArrowheads="1"/>
          </p:cNvSpPr>
          <p:nvPr/>
        </p:nvSpPr>
        <p:spPr bwMode="auto">
          <a:xfrm>
            <a:off x="6835775" y="37290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creative</a:t>
            </a:r>
          </a:p>
        </p:txBody>
      </p:sp>
      <p:sp>
        <p:nvSpPr>
          <p:cNvPr id="5140" name="Text Box 21"/>
          <p:cNvSpPr txBox="1">
            <a:spLocks noChangeArrowheads="1"/>
          </p:cNvSpPr>
          <p:nvPr/>
        </p:nvSpPr>
        <p:spPr bwMode="auto">
          <a:xfrm>
            <a:off x="6859588" y="27511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quiet</a:t>
            </a:r>
          </a:p>
        </p:txBody>
      </p:sp>
      <p:sp>
        <p:nvSpPr>
          <p:cNvPr id="5141" name="Text Box 22"/>
          <p:cNvSpPr txBox="1">
            <a:spLocks noChangeArrowheads="1"/>
          </p:cNvSpPr>
          <p:nvPr/>
        </p:nvSpPr>
        <p:spPr bwMode="auto">
          <a:xfrm>
            <a:off x="9139238" y="275431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thorough</a:t>
            </a:r>
          </a:p>
        </p:txBody>
      </p:sp>
      <p:sp>
        <p:nvSpPr>
          <p:cNvPr id="5142" name="Text Box 23"/>
          <p:cNvSpPr txBox="1">
            <a:spLocks noChangeArrowheads="1"/>
          </p:cNvSpPr>
          <p:nvPr/>
        </p:nvSpPr>
        <p:spPr bwMode="auto">
          <a:xfrm>
            <a:off x="4567238" y="27352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nervous</a:t>
            </a:r>
          </a:p>
        </p:txBody>
      </p:sp>
      <p:sp>
        <p:nvSpPr>
          <p:cNvPr id="5143" name="Text Box 24"/>
          <p:cNvSpPr txBox="1">
            <a:spLocks noChangeArrowheads="1"/>
          </p:cNvSpPr>
          <p:nvPr/>
        </p:nvSpPr>
        <p:spPr bwMode="auto">
          <a:xfrm>
            <a:off x="4556125" y="22399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bashful</a:t>
            </a:r>
          </a:p>
        </p:txBody>
      </p:sp>
      <p:sp>
        <p:nvSpPr>
          <p:cNvPr id="5144" name="Text Box 25"/>
          <p:cNvSpPr txBox="1">
            <a:spLocks noChangeArrowheads="1"/>
          </p:cNvSpPr>
          <p:nvPr/>
        </p:nvSpPr>
        <p:spPr bwMode="auto">
          <a:xfrm>
            <a:off x="3417888" y="3251201"/>
            <a:ext cx="908050" cy="284163"/>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irritable</a:t>
            </a:r>
          </a:p>
        </p:txBody>
      </p:sp>
      <p:sp>
        <p:nvSpPr>
          <p:cNvPr id="5145" name="Text Box 26"/>
          <p:cNvSpPr txBox="1">
            <a:spLocks noChangeArrowheads="1"/>
          </p:cNvSpPr>
          <p:nvPr/>
        </p:nvSpPr>
        <p:spPr bwMode="auto">
          <a:xfrm>
            <a:off x="9129713" y="2252663"/>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careful</a:t>
            </a:r>
          </a:p>
        </p:txBody>
      </p:sp>
      <p:sp>
        <p:nvSpPr>
          <p:cNvPr id="5146" name="Text Box 27"/>
          <p:cNvSpPr txBox="1">
            <a:spLocks noChangeArrowheads="1"/>
          </p:cNvSpPr>
          <p:nvPr/>
        </p:nvSpPr>
        <p:spPr bwMode="auto">
          <a:xfrm>
            <a:off x="2259013" y="2243138"/>
            <a:ext cx="908050" cy="284162"/>
          </a:xfrm>
          <a:prstGeom prst="rect">
            <a:avLst/>
          </a:prstGeom>
          <a:solidFill>
            <a:srgbClr val="C0C0C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fr-FR" sz="1200">
                <a:solidFill>
                  <a:schemeClr val="bg2"/>
                </a:solidFill>
              </a:rPr>
              <a:t>reserved</a:t>
            </a:r>
          </a:p>
        </p:txBody>
      </p:sp>
    </p:spTree>
    <p:extLst>
      <p:ext uri="{BB962C8B-B14F-4D97-AF65-F5344CB8AC3E}">
        <p14:creationId xmlns:p14="http://schemas.microsoft.com/office/powerpoint/2010/main" val="288461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Forme</a:t>
            </a:r>
            <a:r>
              <a:rPr lang="en-GB" dirty="0" smtClean="0"/>
              <a:t> de la grille de </a:t>
            </a:r>
            <a:r>
              <a:rPr lang="en-GB" dirty="0" err="1" smtClean="0"/>
              <a:t>classement</a:t>
            </a:r>
            <a:endParaRPr lang="en-GB" dirty="0"/>
          </a:p>
        </p:txBody>
      </p:sp>
      <p:sp>
        <p:nvSpPr>
          <p:cNvPr id="4" name="Espace réservé du texte 3"/>
          <p:cNvSpPr>
            <a:spLocks noGrp="1"/>
          </p:cNvSpPr>
          <p:nvPr>
            <p:ph type="body" idx="1"/>
          </p:nvPr>
        </p:nvSpPr>
        <p:spPr>
          <a:xfrm>
            <a:off x="806632" y="3442913"/>
            <a:ext cx="4754880" cy="743094"/>
          </a:xfrm>
        </p:spPr>
        <p:txBody>
          <a:bodyPr/>
          <a:lstStyle/>
          <a:p>
            <a:pPr marL="0" lvl="1">
              <a:spcBef>
                <a:spcPts val="1200"/>
              </a:spcBef>
              <a:spcAft>
                <a:spcPts val="200"/>
              </a:spcAft>
            </a:pPr>
            <a:r>
              <a:rPr lang="fr-FR" dirty="0"/>
              <a:t>Si les répondants ont peu de connaissance  </a:t>
            </a:r>
            <a:endParaRPr lang="en-GB" dirty="0"/>
          </a:p>
        </p:txBody>
      </p:sp>
      <p:sp>
        <p:nvSpPr>
          <p:cNvPr id="5" name="Espace réservé du texte 4"/>
          <p:cNvSpPr>
            <a:spLocks noGrp="1"/>
          </p:cNvSpPr>
          <p:nvPr>
            <p:ph type="body" sz="quarter" idx="3"/>
          </p:nvPr>
        </p:nvSpPr>
        <p:spPr>
          <a:xfrm>
            <a:off x="6682987" y="3440794"/>
            <a:ext cx="4754880" cy="743094"/>
          </a:xfrm>
        </p:spPr>
        <p:txBody>
          <a:bodyPr/>
          <a:lstStyle/>
          <a:p>
            <a:r>
              <a:rPr lang="en-GB" dirty="0" smtClean="0"/>
              <a:t>Si les </a:t>
            </a:r>
            <a:r>
              <a:rPr lang="en-GB" dirty="0" err="1" smtClean="0"/>
              <a:t>répondants</a:t>
            </a:r>
            <a:r>
              <a:rPr lang="en-GB" dirty="0" smtClean="0"/>
              <a:t> </a:t>
            </a:r>
            <a:r>
              <a:rPr lang="en-GB" dirty="0" err="1" smtClean="0"/>
              <a:t>ont</a:t>
            </a:r>
            <a:r>
              <a:rPr lang="en-GB" dirty="0" smtClean="0"/>
              <a:t> </a:t>
            </a:r>
            <a:r>
              <a:rPr lang="en-GB" dirty="0" err="1"/>
              <a:t>u</a:t>
            </a:r>
            <a:r>
              <a:rPr lang="en-GB" dirty="0" err="1" smtClean="0"/>
              <a:t>ne</a:t>
            </a:r>
            <a:r>
              <a:rPr lang="en-GB" dirty="0" smtClean="0"/>
              <a:t> bonne </a:t>
            </a:r>
            <a:r>
              <a:rPr lang="en-GB" dirty="0" err="1" smtClean="0"/>
              <a:t>connaissance</a:t>
            </a:r>
            <a:endParaRPr lang="en-GB" dirty="0"/>
          </a:p>
        </p:txBody>
      </p:sp>
      <p:sp>
        <p:nvSpPr>
          <p:cNvPr id="7" name="Rectangle 6"/>
          <p:cNvSpPr/>
          <p:nvPr/>
        </p:nvSpPr>
        <p:spPr>
          <a:xfrm>
            <a:off x="806632" y="2022375"/>
            <a:ext cx="11047911" cy="954107"/>
          </a:xfrm>
          <a:prstGeom prst="rect">
            <a:avLst/>
          </a:prstGeom>
        </p:spPr>
        <p:txBody>
          <a:bodyPr wrap="square">
            <a:spAutoFit/>
          </a:bodyPr>
          <a:lstStyle/>
          <a:p>
            <a:r>
              <a:rPr lang="fr-FR" sz="2800" dirty="0"/>
              <a:t>La distribution est sensée être quasi normale</a:t>
            </a:r>
          </a:p>
          <a:p>
            <a:r>
              <a:rPr lang="fr-FR" sz="2800" dirty="0"/>
              <a:t>Peut être adaptée en fonction du sujet et des répondants</a:t>
            </a:r>
          </a:p>
        </p:txBody>
      </p:sp>
      <p:sp>
        <p:nvSpPr>
          <p:cNvPr id="11" name="Forme libre 10"/>
          <p:cNvSpPr/>
          <p:nvPr/>
        </p:nvSpPr>
        <p:spPr>
          <a:xfrm>
            <a:off x="1238297" y="4348842"/>
            <a:ext cx="2639785" cy="1562100"/>
          </a:xfrm>
          <a:custGeom>
            <a:avLst/>
            <a:gdLst>
              <a:gd name="connsiteX0" fmla="*/ 0 w 2639785"/>
              <a:gd name="connsiteY0" fmla="*/ 1540370 h 1540370"/>
              <a:gd name="connsiteX1" fmla="*/ 544285 w 2639785"/>
              <a:gd name="connsiteY1" fmla="*/ 1104942 h 1540370"/>
              <a:gd name="connsiteX2" fmla="*/ 892628 w 2639785"/>
              <a:gd name="connsiteY2" fmla="*/ 587870 h 1540370"/>
              <a:gd name="connsiteX3" fmla="*/ 1322614 w 2639785"/>
              <a:gd name="connsiteY3" fmla="*/ 42 h 1540370"/>
              <a:gd name="connsiteX4" fmla="*/ 1703614 w 2639785"/>
              <a:gd name="connsiteY4" fmla="*/ 560656 h 1540370"/>
              <a:gd name="connsiteX5" fmla="*/ 2128157 w 2639785"/>
              <a:gd name="connsiteY5" fmla="*/ 1251899 h 1540370"/>
              <a:gd name="connsiteX6" fmla="*/ 2639785 w 2639785"/>
              <a:gd name="connsiteY6" fmla="*/ 1524042 h 15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785" h="1540370">
                <a:moveTo>
                  <a:pt x="0" y="1540370"/>
                </a:moveTo>
                <a:cubicBezTo>
                  <a:pt x="197757" y="1402031"/>
                  <a:pt x="395514" y="1263692"/>
                  <a:pt x="544285" y="1104942"/>
                </a:cubicBezTo>
                <a:cubicBezTo>
                  <a:pt x="693056" y="946192"/>
                  <a:pt x="762907" y="772020"/>
                  <a:pt x="892628" y="587870"/>
                </a:cubicBezTo>
                <a:cubicBezTo>
                  <a:pt x="1022350" y="403720"/>
                  <a:pt x="1187450" y="4578"/>
                  <a:pt x="1322614" y="42"/>
                </a:cubicBezTo>
                <a:cubicBezTo>
                  <a:pt x="1457778" y="-4494"/>
                  <a:pt x="1569357" y="352013"/>
                  <a:pt x="1703614" y="560656"/>
                </a:cubicBezTo>
                <a:cubicBezTo>
                  <a:pt x="1837871" y="769299"/>
                  <a:pt x="1972128" y="1091335"/>
                  <a:pt x="2128157" y="1251899"/>
                </a:cubicBezTo>
                <a:cubicBezTo>
                  <a:pt x="2284186" y="1412463"/>
                  <a:pt x="2519135" y="1435142"/>
                  <a:pt x="2639785" y="1524042"/>
                </a:cubicBez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rme libre 12"/>
          <p:cNvSpPr/>
          <p:nvPr/>
        </p:nvSpPr>
        <p:spPr>
          <a:xfrm>
            <a:off x="6994072" y="4648200"/>
            <a:ext cx="3540625" cy="1183546"/>
          </a:xfrm>
          <a:custGeom>
            <a:avLst/>
            <a:gdLst>
              <a:gd name="connsiteX0" fmla="*/ 0 w 2639785"/>
              <a:gd name="connsiteY0" fmla="*/ 1540370 h 1540370"/>
              <a:gd name="connsiteX1" fmla="*/ 544285 w 2639785"/>
              <a:gd name="connsiteY1" fmla="*/ 1104942 h 1540370"/>
              <a:gd name="connsiteX2" fmla="*/ 892628 w 2639785"/>
              <a:gd name="connsiteY2" fmla="*/ 587870 h 1540370"/>
              <a:gd name="connsiteX3" fmla="*/ 1322614 w 2639785"/>
              <a:gd name="connsiteY3" fmla="*/ 42 h 1540370"/>
              <a:gd name="connsiteX4" fmla="*/ 1703614 w 2639785"/>
              <a:gd name="connsiteY4" fmla="*/ 560656 h 1540370"/>
              <a:gd name="connsiteX5" fmla="*/ 2128157 w 2639785"/>
              <a:gd name="connsiteY5" fmla="*/ 1251899 h 1540370"/>
              <a:gd name="connsiteX6" fmla="*/ 2639785 w 2639785"/>
              <a:gd name="connsiteY6" fmla="*/ 1524042 h 15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785" h="1540370">
                <a:moveTo>
                  <a:pt x="0" y="1540370"/>
                </a:moveTo>
                <a:cubicBezTo>
                  <a:pt x="197757" y="1402031"/>
                  <a:pt x="395514" y="1263692"/>
                  <a:pt x="544285" y="1104942"/>
                </a:cubicBezTo>
                <a:cubicBezTo>
                  <a:pt x="693056" y="946192"/>
                  <a:pt x="762907" y="772020"/>
                  <a:pt x="892628" y="587870"/>
                </a:cubicBezTo>
                <a:cubicBezTo>
                  <a:pt x="1022350" y="403720"/>
                  <a:pt x="1187450" y="4578"/>
                  <a:pt x="1322614" y="42"/>
                </a:cubicBezTo>
                <a:cubicBezTo>
                  <a:pt x="1457778" y="-4494"/>
                  <a:pt x="1569357" y="352013"/>
                  <a:pt x="1703614" y="560656"/>
                </a:cubicBezTo>
                <a:cubicBezTo>
                  <a:pt x="1837871" y="769299"/>
                  <a:pt x="1972128" y="1091335"/>
                  <a:pt x="2128157" y="1251899"/>
                </a:cubicBezTo>
                <a:cubicBezTo>
                  <a:pt x="2284186" y="1412463"/>
                  <a:pt x="2519135" y="1435142"/>
                  <a:pt x="2639785" y="1524042"/>
                </a:cubicBez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276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Logiques</a:t>
            </a:r>
            <a:r>
              <a:rPr lang="en-GB" dirty="0" smtClean="0"/>
              <a:t> </a:t>
            </a:r>
            <a:r>
              <a:rPr lang="en-GB" dirty="0" err="1" smtClean="0"/>
              <a:t>d’étude</a:t>
            </a:r>
            <a:r>
              <a:rPr lang="en-GB" dirty="0" smtClean="0"/>
              <a:t> et </a:t>
            </a:r>
            <a:r>
              <a:rPr lang="en-GB" dirty="0" err="1" smtClean="0"/>
              <a:t>méthode</a:t>
            </a:r>
            <a:r>
              <a:rPr lang="en-GB" dirty="0" smtClean="0"/>
              <a:t> Q</a:t>
            </a:r>
            <a:endParaRPr lang="en-GB" dirty="0"/>
          </a:p>
        </p:txBody>
      </p:sp>
      <p:pic>
        <p:nvPicPr>
          <p:cNvPr id="4" name="Image 3"/>
          <p:cNvPicPr>
            <a:picLocks noChangeAspect="1"/>
          </p:cNvPicPr>
          <p:nvPr/>
        </p:nvPicPr>
        <p:blipFill>
          <a:blip r:embed="rId2"/>
          <a:stretch>
            <a:fillRect/>
          </a:stretch>
        </p:blipFill>
        <p:spPr>
          <a:xfrm>
            <a:off x="1648183" y="1850570"/>
            <a:ext cx="8181157" cy="4958443"/>
          </a:xfrm>
          <a:prstGeom prst="rect">
            <a:avLst/>
          </a:prstGeom>
        </p:spPr>
      </p:pic>
      <p:sp>
        <p:nvSpPr>
          <p:cNvPr id="5" name="Étoile à 5 branches 4"/>
          <p:cNvSpPr/>
          <p:nvPr/>
        </p:nvSpPr>
        <p:spPr>
          <a:xfrm>
            <a:off x="6466114" y="3048000"/>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Étoile à 5 branches 5"/>
          <p:cNvSpPr/>
          <p:nvPr/>
        </p:nvSpPr>
        <p:spPr>
          <a:xfrm>
            <a:off x="5540096" y="3320143"/>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Étoile à 5 branches 6"/>
          <p:cNvSpPr/>
          <p:nvPr/>
        </p:nvSpPr>
        <p:spPr>
          <a:xfrm>
            <a:off x="6068785" y="3624942"/>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Étoile à 5 branches 7"/>
          <p:cNvSpPr/>
          <p:nvPr/>
        </p:nvSpPr>
        <p:spPr>
          <a:xfrm>
            <a:off x="5540095" y="4098472"/>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Étoile à 5 branches 8"/>
          <p:cNvSpPr/>
          <p:nvPr/>
        </p:nvSpPr>
        <p:spPr>
          <a:xfrm>
            <a:off x="5142766" y="4544787"/>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Étoile à 5 branches 9"/>
          <p:cNvSpPr/>
          <p:nvPr/>
        </p:nvSpPr>
        <p:spPr>
          <a:xfrm>
            <a:off x="6267449" y="4822372"/>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Étoile à 5 branches 10"/>
          <p:cNvSpPr/>
          <p:nvPr/>
        </p:nvSpPr>
        <p:spPr>
          <a:xfrm>
            <a:off x="5540095" y="5179363"/>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Étoile à 5 branches 11"/>
          <p:cNvSpPr/>
          <p:nvPr/>
        </p:nvSpPr>
        <p:spPr>
          <a:xfrm>
            <a:off x="5540095" y="5501459"/>
            <a:ext cx="397329" cy="332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28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680081"/>
            <a:ext cx="8229600" cy="490537"/>
          </a:xfrm>
        </p:spPr>
        <p:txBody>
          <a:bodyPr>
            <a:noAutofit/>
          </a:bodyPr>
          <a:lstStyle/>
          <a:p>
            <a:pPr eaLnBrk="1" hangingPunct="1"/>
            <a:r>
              <a:rPr lang="fr-FR" altLang="fr-FR" dirty="0"/>
              <a:t>Les 5 étapes (1 / 2)</a:t>
            </a:r>
          </a:p>
        </p:txBody>
      </p:sp>
      <p:sp>
        <p:nvSpPr>
          <p:cNvPr id="10243" name="Rectangle 3"/>
          <p:cNvSpPr>
            <a:spLocks noGrp="1" noChangeArrowheads="1"/>
          </p:cNvSpPr>
          <p:nvPr>
            <p:ph idx="1"/>
          </p:nvPr>
        </p:nvSpPr>
        <p:spPr>
          <a:xfrm>
            <a:off x="0" y="2028548"/>
            <a:ext cx="11991975" cy="4268032"/>
          </a:xfrm>
        </p:spPr>
        <p:txBody>
          <a:bodyPr>
            <a:noAutofit/>
          </a:bodyPr>
          <a:lstStyle/>
          <a:p>
            <a:pPr marL="444500" indent="-444500">
              <a:lnSpc>
                <a:spcPct val="90000"/>
              </a:lnSpc>
              <a:buFontTx/>
              <a:buAutoNum type="arabicPeriod"/>
            </a:pPr>
            <a:r>
              <a:rPr lang="fr-FR" altLang="fr-FR" sz="3600" dirty="0">
                <a:solidFill>
                  <a:schemeClr val="accent1"/>
                </a:solidFill>
              </a:rPr>
              <a:t>Définition des </a:t>
            </a:r>
            <a:r>
              <a:rPr lang="fr-FR" altLang="fr-FR" sz="3600" dirty="0" smtClean="0">
                <a:solidFill>
                  <a:schemeClr val="accent1"/>
                </a:solidFill>
              </a:rPr>
              <a:t>énoncés </a:t>
            </a:r>
            <a:r>
              <a:rPr lang="fr-FR" altLang="fr-FR" sz="3600" dirty="0" smtClean="0"/>
              <a:t>(</a:t>
            </a:r>
            <a:r>
              <a:rPr lang="fr-FR" altLang="fr-FR" sz="3600" dirty="0" err="1" smtClean="0"/>
              <a:t>concourse</a:t>
            </a:r>
            <a:r>
              <a:rPr lang="fr-FR" altLang="fr-FR" sz="3600" dirty="0" smtClean="0"/>
              <a:t>)</a:t>
            </a:r>
            <a:endParaRPr lang="fr-FR" altLang="fr-FR" sz="3600" dirty="0"/>
          </a:p>
          <a:p>
            <a:pPr marL="342900" lvl="1" indent="-342900">
              <a:lnSpc>
                <a:spcPct val="90000"/>
              </a:lnSpc>
            </a:pPr>
            <a:r>
              <a:rPr lang="fr-FR" altLang="fr-FR" sz="3200" dirty="0">
                <a:solidFill>
                  <a:schemeClr val="tx1"/>
                </a:solidFill>
              </a:rPr>
              <a:t>Collecte de l’ensemble des énoncés relatifs au sujet d’étude (opinions</a:t>
            </a:r>
            <a:r>
              <a:rPr lang="fr-FR" altLang="fr-FR" sz="3200" dirty="0" smtClean="0">
                <a:solidFill>
                  <a:schemeClr val="tx1"/>
                </a:solidFill>
              </a:rPr>
              <a:t>) – entretiens individuels et/ou collectifs, </a:t>
            </a:r>
            <a:r>
              <a:rPr lang="fr-FR" altLang="fr-FR" sz="3200" dirty="0">
                <a:solidFill>
                  <a:schemeClr val="tx1"/>
                </a:solidFill>
              </a:rPr>
              <a:t>média, </a:t>
            </a:r>
            <a:r>
              <a:rPr lang="fr-FR" altLang="fr-FR" sz="3200" dirty="0" smtClean="0">
                <a:solidFill>
                  <a:schemeClr val="tx1"/>
                </a:solidFill>
              </a:rPr>
              <a:t>littérature</a:t>
            </a:r>
            <a:r>
              <a:rPr lang="fr-FR" altLang="fr-FR" sz="3200" dirty="0">
                <a:solidFill>
                  <a:schemeClr val="tx1"/>
                </a:solidFill>
              </a:rPr>
              <a:t> </a:t>
            </a:r>
            <a:r>
              <a:rPr lang="fr-FR" altLang="fr-FR" sz="3200" dirty="0" smtClean="0">
                <a:solidFill>
                  <a:schemeClr val="tx1"/>
                </a:solidFill>
              </a:rPr>
              <a:t>…</a:t>
            </a:r>
          </a:p>
          <a:p>
            <a:pPr marL="342900" lvl="1" indent="-342900">
              <a:lnSpc>
                <a:spcPct val="90000"/>
              </a:lnSpc>
            </a:pPr>
            <a:r>
              <a:rPr lang="fr-FR" altLang="fr-FR" sz="3200" dirty="0" smtClean="0"/>
              <a:t>Obtenir </a:t>
            </a:r>
            <a:r>
              <a:rPr lang="fr-FR" altLang="fr-FR" sz="3200" dirty="0"/>
              <a:t>un ensemble </a:t>
            </a:r>
            <a:r>
              <a:rPr lang="fr-FR" altLang="fr-FR" sz="3200" dirty="0" smtClean="0"/>
              <a:t>d’énoncés vaste et hétérogène</a:t>
            </a:r>
          </a:p>
          <a:p>
            <a:pPr marL="444500" indent="-444500">
              <a:lnSpc>
                <a:spcPct val="90000"/>
              </a:lnSpc>
              <a:buFontTx/>
              <a:buAutoNum type="arabicPeriod"/>
            </a:pPr>
            <a:r>
              <a:rPr lang="fr-FR" altLang="fr-FR" sz="3600" dirty="0" smtClean="0">
                <a:solidFill>
                  <a:schemeClr val="accent1"/>
                </a:solidFill>
              </a:rPr>
              <a:t>Sélection </a:t>
            </a:r>
            <a:r>
              <a:rPr lang="fr-FR" altLang="fr-FR" sz="3600" dirty="0">
                <a:solidFill>
                  <a:schemeClr val="accent1"/>
                </a:solidFill>
              </a:rPr>
              <a:t>du set d’item </a:t>
            </a:r>
            <a:r>
              <a:rPr lang="fr-FR" altLang="fr-FR" sz="3600" dirty="0"/>
              <a:t>(</a:t>
            </a:r>
            <a:r>
              <a:rPr lang="fr-FR" altLang="fr-FR" sz="3600" dirty="0" smtClean="0"/>
              <a:t>Q-set ou q-</a:t>
            </a:r>
            <a:r>
              <a:rPr lang="fr-FR" altLang="fr-FR" sz="3600" dirty="0" err="1" smtClean="0"/>
              <a:t>sample</a:t>
            </a:r>
            <a:r>
              <a:rPr lang="fr-FR" altLang="fr-FR" sz="3600" dirty="0" smtClean="0"/>
              <a:t>)</a:t>
            </a:r>
            <a:endParaRPr lang="fr-FR" altLang="fr-FR" sz="3600" dirty="0"/>
          </a:p>
          <a:p>
            <a:pPr marL="342900" lvl="1" indent="-342900">
              <a:lnSpc>
                <a:spcPct val="90000"/>
              </a:lnSpc>
            </a:pPr>
            <a:r>
              <a:rPr lang="fr-FR" altLang="fr-FR" sz="3200" dirty="0"/>
              <a:t>Sélection d’un sous échantillon de 30  à 35 énoncés [20-100]</a:t>
            </a:r>
          </a:p>
          <a:p>
            <a:pPr marL="342900" lvl="1" indent="-342900">
              <a:lnSpc>
                <a:spcPct val="90000"/>
              </a:lnSpc>
            </a:pPr>
            <a:r>
              <a:rPr lang="fr-FR" altLang="fr-FR" sz="3200" dirty="0"/>
              <a:t>La structure peut émerger des données ou être imposée</a:t>
            </a:r>
          </a:p>
          <a:p>
            <a:pPr marL="342900" lvl="1" indent="-342900">
              <a:lnSpc>
                <a:spcPct val="90000"/>
              </a:lnSpc>
            </a:pPr>
            <a:r>
              <a:rPr lang="fr-FR" altLang="fr-FR" sz="3200" dirty="0"/>
              <a:t>Définition de l’instruction et de la grille de classement</a:t>
            </a:r>
          </a:p>
        </p:txBody>
      </p:sp>
    </p:spTree>
    <p:extLst>
      <p:ext uri="{BB962C8B-B14F-4D97-AF65-F5344CB8AC3E}">
        <p14:creationId xmlns:p14="http://schemas.microsoft.com/office/powerpoint/2010/main" val="1858800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7424" y="274639"/>
            <a:ext cx="9513376" cy="1125375"/>
          </a:xfrm>
        </p:spPr>
        <p:txBody>
          <a:bodyPr>
            <a:normAutofit/>
          </a:bodyPr>
          <a:lstStyle/>
          <a:p>
            <a:pPr eaLnBrk="1" hangingPunct="1"/>
            <a:r>
              <a:rPr lang="fr-FR" altLang="fr-FR" sz="3600" dirty="0"/>
              <a:t>Les 5 étapes (2 / 2)</a:t>
            </a:r>
          </a:p>
        </p:txBody>
      </p:sp>
      <p:sp>
        <p:nvSpPr>
          <p:cNvPr id="11267" name="Rectangle 3"/>
          <p:cNvSpPr>
            <a:spLocks noGrp="1" noChangeArrowheads="1"/>
          </p:cNvSpPr>
          <p:nvPr>
            <p:ph idx="1"/>
          </p:nvPr>
        </p:nvSpPr>
        <p:spPr>
          <a:xfrm>
            <a:off x="103322" y="2050942"/>
            <a:ext cx="12088678" cy="4680380"/>
          </a:xfrm>
        </p:spPr>
        <p:txBody>
          <a:bodyPr>
            <a:normAutofit lnSpcReduction="10000"/>
          </a:bodyPr>
          <a:lstStyle/>
          <a:p>
            <a:pPr marL="444500" indent="-444500">
              <a:lnSpc>
                <a:spcPct val="90000"/>
              </a:lnSpc>
              <a:buFontTx/>
              <a:buAutoNum type="arabicPeriod" startAt="3"/>
            </a:pPr>
            <a:r>
              <a:rPr lang="fr-FR" altLang="fr-FR" sz="2600" dirty="0">
                <a:solidFill>
                  <a:schemeClr val="accent1"/>
                </a:solidFill>
              </a:rPr>
              <a:t>Définition de l’échantillon </a:t>
            </a:r>
            <a:r>
              <a:rPr lang="fr-FR" altLang="fr-FR" sz="2600" dirty="0">
                <a:solidFill>
                  <a:schemeClr val="tx1"/>
                </a:solidFill>
              </a:rPr>
              <a:t>(P-set)</a:t>
            </a:r>
          </a:p>
          <a:p>
            <a:pPr marL="449263" lvl="1" indent="-268288"/>
            <a:r>
              <a:rPr lang="fr-FR" altLang="fr-FR" sz="2400" dirty="0" smtClean="0">
                <a:solidFill>
                  <a:schemeClr val="tx1"/>
                </a:solidFill>
              </a:rPr>
              <a:t>Fonction </a:t>
            </a:r>
            <a:r>
              <a:rPr lang="fr-FR" altLang="fr-FR" sz="2400" dirty="0">
                <a:solidFill>
                  <a:schemeClr val="tx1"/>
                </a:solidFill>
              </a:rPr>
              <a:t>du sujet, </a:t>
            </a:r>
            <a:r>
              <a:rPr lang="fr-FR" altLang="fr-FR" sz="2400" dirty="0" smtClean="0">
                <a:solidFill>
                  <a:schemeClr val="tx1"/>
                </a:solidFill>
              </a:rPr>
              <a:t>hétérogénéité </a:t>
            </a:r>
            <a:r>
              <a:rPr lang="fr-FR" altLang="fr-FR" sz="2400" dirty="0" smtClean="0">
                <a:solidFill>
                  <a:schemeClr val="tx1"/>
                </a:solidFill>
              </a:rPr>
              <a:t>de perception et opinions, caractéristiques </a:t>
            </a:r>
            <a:r>
              <a:rPr lang="fr-FR" altLang="fr-FR" sz="2400" dirty="0">
                <a:solidFill>
                  <a:schemeClr val="tx1"/>
                </a:solidFill>
              </a:rPr>
              <a:t>socio-démo, </a:t>
            </a:r>
            <a:r>
              <a:rPr lang="fr-FR" altLang="fr-FR" sz="2400" dirty="0" smtClean="0">
                <a:solidFill>
                  <a:schemeClr val="tx1"/>
                </a:solidFill>
              </a:rPr>
              <a:t>expérience &amp; position</a:t>
            </a:r>
          </a:p>
          <a:p>
            <a:pPr marL="449263" lvl="1" indent="-268288"/>
            <a:r>
              <a:rPr lang="fr-FR" altLang="fr-FR" sz="2400" dirty="0" smtClean="0">
                <a:solidFill>
                  <a:schemeClr val="tx1"/>
                </a:solidFill>
              </a:rPr>
              <a:t>Dépend </a:t>
            </a:r>
            <a:r>
              <a:rPr lang="fr-FR" altLang="fr-FR" sz="2400" dirty="0">
                <a:solidFill>
                  <a:schemeClr val="tx1"/>
                </a:solidFill>
              </a:rPr>
              <a:t>plus du sujet que de considérations statistiques et du nb </a:t>
            </a:r>
            <a:r>
              <a:rPr lang="fr-FR" altLang="fr-FR" sz="2400" dirty="0" smtClean="0">
                <a:solidFill>
                  <a:schemeClr val="tx1"/>
                </a:solidFill>
              </a:rPr>
              <a:t>d’énoncés </a:t>
            </a:r>
            <a:endParaRPr lang="fr-FR" altLang="fr-FR" sz="2400" dirty="0">
              <a:solidFill>
                <a:schemeClr val="tx1"/>
              </a:solidFill>
            </a:endParaRPr>
          </a:p>
          <a:p>
            <a:pPr marL="444500" indent="-444500">
              <a:lnSpc>
                <a:spcPct val="90000"/>
              </a:lnSpc>
              <a:buFontTx/>
              <a:buAutoNum type="arabicPeriod" startAt="3"/>
            </a:pPr>
            <a:r>
              <a:rPr lang="fr-FR" altLang="fr-FR" sz="2600" dirty="0">
                <a:solidFill>
                  <a:schemeClr val="accent1"/>
                </a:solidFill>
              </a:rPr>
              <a:t>Exercice de classement </a:t>
            </a:r>
            <a:r>
              <a:rPr lang="fr-FR" altLang="fr-FR" sz="2600" dirty="0"/>
              <a:t>(Q-sort)</a:t>
            </a:r>
          </a:p>
          <a:p>
            <a:pPr marL="449263" lvl="1" indent="-268288"/>
            <a:r>
              <a:rPr lang="fr-FR" altLang="fr-FR" sz="2400" dirty="0">
                <a:solidFill>
                  <a:schemeClr val="tx1"/>
                </a:solidFill>
              </a:rPr>
              <a:t>Face à face, en ligne</a:t>
            </a:r>
          </a:p>
          <a:p>
            <a:pPr marL="449263" lvl="1" indent="-268288"/>
            <a:r>
              <a:rPr lang="fr-FR" altLang="fr-FR" sz="2400" dirty="0">
                <a:solidFill>
                  <a:schemeClr val="tx1"/>
                </a:solidFill>
              </a:rPr>
              <a:t>Souvent suivi d’un entretien </a:t>
            </a:r>
            <a:r>
              <a:rPr lang="fr-FR" altLang="fr-FR" sz="2400" dirty="0" err="1">
                <a:solidFill>
                  <a:schemeClr val="tx1"/>
                </a:solidFill>
              </a:rPr>
              <a:t>quali</a:t>
            </a:r>
            <a:r>
              <a:rPr lang="fr-FR" altLang="fr-FR" sz="2400" dirty="0">
                <a:solidFill>
                  <a:schemeClr val="tx1"/>
                </a:solidFill>
              </a:rPr>
              <a:t> pour aider à l’interprétation</a:t>
            </a:r>
          </a:p>
          <a:p>
            <a:pPr marL="444500" indent="-444500">
              <a:lnSpc>
                <a:spcPct val="90000"/>
              </a:lnSpc>
              <a:buFontTx/>
              <a:buAutoNum type="arabicPeriod" startAt="3"/>
            </a:pPr>
            <a:r>
              <a:rPr lang="fr-FR" altLang="fr-FR" sz="2400" dirty="0">
                <a:solidFill>
                  <a:schemeClr val="accent1"/>
                </a:solidFill>
              </a:rPr>
              <a:t>Analyse et interprétations</a:t>
            </a:r>
          </a:p>
          <a:p>
            <a:pPr marL="449263" lvl="1" indent="-268288"/>
            <a:r>
              <a:rPr lang="fr-FR" altLang="fr-FR" sz="2400" dirty="0">
                <a:solidFill>
                  <a:schemeClr val="tx1"/>
                </a:solidFill>
              </a:rPr>
              <a:t>Analyse </a:t>
            </a:r>
            <a:r>
              <a:rPr lang="fr-FR" altLang="fr-FR" sz="2400" dirty="0" smtClean="0">
                <a:solidFill>
                  <a:schemeClr val="tx1"/>
                </a:solidFill>
              </a:rPr>
              <a:t>factorielle (Q </a:t>
            </a:r>
            <a:r>
              <a:rPr lang="fr-FR" altLang="fr-FR" sz="2400" i="1" dirty="0" smtClean="0">
                <a:solidFill>
                  <a:schemeClr val="tx1"/>
                </a:solidFill>
              </a:rPr>
              <a:t>vs.</a:t>
            </a:r>
            <a:r>
              <a:rPr lang="fr-FR" altLang="fr-FR" sz="2400" dirty="0" smtClean="0">
                <a:solidFill>
                  <a:schemeClr val="tx1"/>
                </a:solidFill>
              </a:rPr>
              <a:t> R)</a:t>
            </a:r>
            <a:endParaRPr lang="fr-FR" altLang="fr-FR" sz="2400" dirty="0">
              <a:solidFill>
                <a:schemeClr val="tx1"/>
              </a:solidFill>
            </a:endParaRPr>
          </a:p>
          <a:p>
            <a:pPr marL="715963" lvl="2" indent="-266700">
              <a:lnSpc>
                <a:spcPct val="90000"/>
              </a:lnSpc>
              <a:buClr>
                <a:schemeClr val="accent3"/>
              </a:buClr>
              <a:buFont typeface="Wingdings 3" panose="05040102010807070707" pitchFamily="18" charset="2"/>
              <a:buChar char="î"/>
            </a:pPr>
            <a:r>
              <a:rPr lang="fr-FR" altLang="fr-FR" sz="1800" dirty="0" smtClean="0"/>
              <a:t>Répondants considérés </a:t>
            </a:r>
            <a:r>
              <a:rPr lang="fr-FR" altLang="fr-FR" sz="1800" dirty="0"/>
              <a:t>comme des </a:t>
            </a:r>
            <a:r>
              <a:rPr lang="fr-FR" altLang="fr-FR" sz="1800" dirty="0" smtClean="0"/>
              <a:t>variables, énoncés </a:t>
            </a:r>
            <a:r>
              <a:rPr lang="fr-FR" altLang="fr-FR" sz="1800" dirty="0"/>
              <a:t>comme des observations </a:t>
            </a:r>
            <a:r>
              <a:rPr lang="fr-FR" altLang="fr-FR" sz="1800" dirty="0" smtClean="0"/>
              <a:t>(profils </a:t>
            </a:r>
            <a:r>
              <a:rPr lang="fr-FR" altLang="fr-FR" sz="1800" dirty="0"/>
              <a:t>de répondants dont les points de vue </a:t>
            </a:r>
            <a:r>
              <a:rPr lang="fr-FR" altLang="fr-FR" sz="1800" dirty="0" smtClean="0"/>
              <a:t>sont </a:t>
            </a:r>
            <a:r>
              <a:rPr lang="fr-FR" altLang="fr-FR" sz="1800" dirty="0"/>
              <a:t>similaires)</a:t>
            </a:r>
          </a:p>
          <a:p>
            <a:pPr marL="715963" lvl="2" indent="-266700">
              <a:lnSpc>
                <a:spcPct val="90000"/>
              </a:lnSpc>
              <a:buClr>
                <a:schemeClr val="accent3"/>
              </a:buClr>
              <a:buFont typeface="Wingdings 3" panose="05040102010807070707" pitchFamily="18" charset="2"/>
              <a:buChar char="î"/>
            </a:pPr>
            <a:r>
              <a:rPr lang="fr-FR" altLang="fr-FR" sz="1800" dirty="0" smtClean="0"/>
              <a:t>Objectif: obtenir </a:t>
            </a:r>
            <a:r>
              <a:rPr lang="fr-FR" altLang="fr-FR" sz="1800" dirty="0"/>
              <a:t>un échantillon des </a:t>
            </a:r>
            <a:r>
              <a:rPr lang="fr-FR" altLang="fr-FR" sz="1800" dirty="0" smtClean="0"/>
              <a:t>principaux points </a:t>
            </a:r>
            <a:r>
              <a:rPr lang="fr-FR" altLang="fr-FR" sz="1800" dirty="0"/>
              <a:t>de vue </a:t>
            </a:r>
            <a:r>
              <a:rPr lang="fr-FR" altLang="fr-FR" sz="1800" dirty="0" smtClean="0"/>
              <a:t>partagés</a:t>
            </a:r>
            <a:endParaRPr lang="fr-FR" altLang="fr-FR" sz="2400" dirty="0"/>
          </a:p>
        </p:txBody>
      </p:sp>
    </p:spTree>
    <p:extLst>
      <p:ext uri="{BB962C8B-B14F-4D97-AF65-F5344CB8AC3E}">
        <p14:creationId xmlns:p14="http://schemas.microsoft.com/office/powerpoint/2010/main" val="96921959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xl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xl 1" id="{0830DA32-F58D-4462-9D73-E7549DD25047}" vid="{7DBAF418-0B7D-42D8-8C4C-FAA304A38CAE}"/>
    </a:ext>
  </a:extLst>
</a:theme>
</file>

<file path=ppt/theme/theme2.xml><?xml version="1.0" encoding="utf-8"?>
<a:theme xmlns:a="http://schemas.openxmlformats.org/drawingml/2006/main" name="À bandes">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xl 1</Template>
  <TotalTime>1323</TotalTime>
  <Words>2971</Words>
  <Application>Microsoft Office PowerPoint</Application>
  <PresentationFormat>Grand écran</PresentationFormat>
  <Paragraphs>426</Paragraphs>
  <Slides>37</Slides>
  <Notes>9</Notes>
  <HiddenSlides>1</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37</vt:i4>
      </vt:variant>
    </vt:vector>
  </HeadingPairs>
  <TitlesOfParts>
    <vt:vector size="50" baseType="lpstr">
      <vt:lpstr>Arial</vt:lpstr>
      <vt:lpstr>Bodoni MT</vt:lpstr>
      <vt:lpstr>Calibri</vt:lpstr>
      <vt:lpstr>Calibri Light</vt:lpstr>
      <vt:lpstr>Corbel</vt:lpstr>
      <vt:lpstr>Times New Roman</vt:lpstr>
      <vt:lpstr>Trebuchet MS</vt:lpstr>
      <vt:lpstr>Wingdings</vt:lpstr>
      <vt:lpstr>Wingdings 2</vt:lpstr>
      <vt:lpstr>Wingdings 3</vt:lpstr>
      <vt:lpstr>Thème xl 1</vt:lpstr>
      <vt:lpstr>À bandes</vt:lpstr>
      <vt:lpstr>Feuille de calcul</vt:lpstr>
      <vt:lpstr>Introduction à la Q-methodology</vt:lpstr>
      <vt:lpstr>Plan</vt:lpstr>
      <vt:lpstr>Partie I : La méthode Q</vt:lpstr>
      <vt:lpstr>Ex. How important are these personality traits in a new secretary for our department ?</vt:lpstr>
      <vt:lpstr>Présentation PowerPoint</vt:lpstr>
      <vt:lpstr>Forme de la grille de classement</vt:lpstr>
      <vt:lpstr>Logiques d’étude et méthode Q</vt:lpstr>
      <vt:lpstr>Les 5 étapes (1 / 2)</vt:lpstr>
      <vt:lpstr>Les 5 étapes (2 / 2)</vt:lpstr>
      <vt:lpstr>Les différentEs logiques d’inférence</vt:lpstr>
      <vt:lpstr>Déduction, induction, Abduction</vt:lpstr>
      <vt:lpstr>Some Q-topics in health …</vt:lpstr>
      <vt:lpstr>Différents design de recherche</vt:lpstr>
      <vt:lpstr>Présentation PowerPoint</vt:lpstr>
      <vt:lpstr>Partie II : Ex. d’application</vt:lpstr>
      <vt:lpstr>Brief HIV history</vt:lpstr>
      <vt:lpstr>Contexte</vt:lpstr>
      <vt:lpstr>APSEC: a survey, three steps</vt:lpstr>
      <vt:lpstr>1. Concourse</vt:lpstr>
      <vt:lpstr>2. Q-set &amp; consigne de classement</vt:lpstr>
      <vt:lpstr> Enoncés par dimensions 1/3</vt:lpstr>
      <vt:lpstr>Présentation PowerPoint</vt:lpstr>
      <vt:lpstr>Enoncés par dimension 3/3</vt:lpstr>
      <vt:lpstr>3. P-set</vt:lpstr>
      <vt:lpstr>4. Q-sort</vt:lpstr>
      <vt:lpstr>Présentation PowerPoint</vt:lpstr>
      <vt:lpstr>Présentation PowerPoint</vt:lpstr>
      <vt:lpstr>Résultats: 4 points de vue exprimant un gradiant d’acceptation</vt:lpstr>
      <vt:lpstr>Q-sort illustratifs</vt:lpstr>
      <vt:lpstr>Présentation PowerPoint</vt:lpstr>
      <vt:lpstr>Présentation PowerPoint</vt:lpstr>
      <vt:lpstr>Description résumée des points de vue</vt:lpstr>
      <vt:lpstr>Et ensuite ?</vt:lpstr>
      <vt:lpstr>Description résumée F1 &amp; F2 </vt:lpstr>
      <vt:lpstr>Results Adherence to the viewpoints (n=195)</vt:lpstr>
      <vt:lpstr>Acceptabilité théorique des essais de rémission (n=195)</vt:lpstr>
      <vt:lpstr>Take home messages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phase 2</dc:title>
  <dc:creator>X L</dc:creator>
  <cp:lastModifiedBy>X L</cp:lastModifiedBy>
  <cp:revision>102</cp:revision>
  <dcterms:created xsi:type="dcterms:W3CDTF">2015-12-10T10:42:36Z</dcterms:created>
  <dcterms:modified xsi:type="dcterms:W3CDTF">2019-12-19T15:33:14Z</dcterms:modified>
</cp:coreProperties>
</file>